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81"/>
  </p:notesMasterIdLst>
  <p:handoutMasterIdLst>
    <p:handoutMasterId r:id="rId82"/>
  </p:handoutMasterIdLst>
  <p:sldIdLst>
    <p:sldId id="341"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2" r:id="rId36"/>
    <p:sldId id="293" r:id="rId37"/>
    <p:sldId id="294" r:id="rId38"/>
    <p:sldId id="295" r:id="rId39"/>
    <p:sldId id="296" r:id="rId40"/>
    <p:sldId id="297" r:id="rId41"/>
    <p:sldId id="298" r:id="rId42"/>
    <p:sldId id="299" r:id="rId43"/>
    <p:sldId id="300"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1" autoAdjust="0"/>
    <p:restoredTop sz="94660"/>
  </p:normalViewPr>
  <p:slideViewPr>
    <p:cSldViewPr snapToGrid="0">
      <p:cViewPr varScale="1">
        <p:scale>
          <a:sx n="111" d="100"/>
          <a:sy n="111" d="100"/>
        </p:scale>
        <p:origin x="1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IE"/>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709B3EE-041C-4ADE-80A4-CAF539634759}" type="datetimeFigureOut">
              <a:rPr lang="en-IE" smtClean="0"/>
              <a:t>09/11/2018</a:t>
            </a:fld>
            <a:endParaRPr lang="en-IE"/>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IE"/>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3A5FBD0-535F-4B6D-B433-B677D95749C7}" type="slidenum">
              <a:rPr lang="en-IE" smtClean="0"/>
              <a:t>‹#›</a:t>
            </a:fld>
            <a:endParaRPr lang="en-IE"/>
          </a:p>
        </p:txBody>
      </p:sp>
    </p:spTree>
    <p:extLst>
      <p:ext uri="{BB962C8B-B14F-4D97-AF65-F5344CB8AC3E}">
        <p14:creationId xmlns:p14="http://schemas.microsoft.com/office/powerpoint/2010/main" val="1823120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IE"/>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48094B1-1006-4804-B7D5-564F2E313266}" type="datetimeFigureOut">
              <a:rPr lang="en-IE" smtClean="0"/>
              <a:t>09/11/2018</a:t>
            </a:fld>
            <a:endParaRPr lang="en-IE"/>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IE"/>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IE"/>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95B5156-DE12-44A3-88B1-B40D97C6BB2B}" type="slidenum">
              <a:rPr lang="en-IE" smtClean="0"/>
              <a:t>‹#›</a:t>
            </a:fld>
            <a:endParaRPr lang="en-IE"/>
          </a:p>
        </p:txBody>
      </p:sp>
    </p:spTree>
    <p:extLst>
      <p:ext uri="{BB962C8B-B14F-4D97-AF65-F5344CB8AC3E}">
        <p14:creationId xmlns:p14="http://schemas.microsoft.com/office/powerpoint/2010/main" val="2648638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00877E25-90FF-4F5C-B69D-54AE004D00BA}" type="slidenum">
              <a:rPr lang="en-US" smtClean="0"/>
              <a:pPr/>
              <a:t>4</a:t>
            </a:fld>
            <a:endParaRPr lang="en-US" smtClean="0"/>
          </a:p>
        </p:txBody>
      </p:sp>
      <p:sp>
        <p:nvSpPr>
          <p:cNvPr id="6656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E801BEEF-A15E-4D7F-B939-0C7C3AE30C1B}" type="slidenum">
              <a:rPr lang="en-US" sz="1200">
                <a:cs typeface="Arial" charset="0"/>
              </a:rPr>
              <a:pPr algn="r"/>
              <a:t>4</a:t>
            </a:fld>
            <a:endParaRPr lang="en-US" sz="1200">
              <a:cs typeface="Arial" charset="0"/>
            </a:endParaRPr>
          </a:p>
        </p:txBody>
      </p:sp>
      <p:sp>
        <p:nvSpPr>
          <p:cNvPr id="66564" name="Rectangle 2"/>
          <p:cNvSpPr>
            <a:spLocks noGrp="1" noRot="1" noChangeAspect="1" noChangeArrowheads="1" noTextEdit="1"/>
          </p:cNvSpPr>
          <p:nvPr>
            <p:ph type="sldImg"/>
          </p:nvPr>
        </p:nvSpPr>
        <p:spPr>
          <a:xfrm>
            <a:off x="407988" y="696913"/>
            <a:ext cx="6197600" cy="3486150"/>
          </a:xfrm>
          <a:ln/>
        </p:spPr>
      </p:sp>
      <p:sp>
        <p:nvSpPr>
          <p:cNvPr id="66565" name="Rectangle 3"/>
          <p:cNvSpPr>
            <a:spLocks noGrp="1" noChangeArrowheads="1"/>
          </p:cNvSpPr>
          <p:nvPr>
            <p:ph type="body" idx="1"/>
          </p:nvPr>
        </p:nvSpPr>
        <p:spPr>
          <a:noFill/>
          <a:ln/>
        </p:spPr>
        <p:txBody>
          <a:bodyPr/>
          <a:lstStyle/>
          <a:p>
            <a:pPr eaLnBrk="1" hangingPunct="1"/>
            <a:r>
              <a:rPr lang="en-US" smtClean="0"/>
              <a:t>Suggestion:</a:t>
            </a:r>
          </a:p>
          <a:p>
            <a:pPr eaLnBrk="1" hangingPunct="1"/>
            <a:r>
              <a:rPr lang="en-US" smtClean="0"/>
              <a:t>Show first row.  Explain how we get the production numbers from the employment numbers.  Then, show the rest of the employment numbers, and give students 3 minutes to compute the production numbers for each employment allocation.  </a:t>
            </a:r>
          </a:p>
          <a:p>
            <a:pPr eaLnBrk="1" hangingPunct="1"/>
            <a:endParaRPr lang="en-US" smtClean="0"/>
          </a:p>
        </p:txBody>
      </p:sp>
    </p:spTree>
    <p:extLst>
      <p:ext uri="{BB962C8B-B14F-4D97-AF65-F5344CB8AC3E}">
        <p14:creationId xmlns:p14="http://schemas.microsoft.com/office/powerpoint/2010/main" val="9079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F842FF1E-AB86-492A-A049-07E5A7D37B28}" type="slidenum">
              <a:rPr lang="en-US" smtClean="0"/>
              <a:pPr/>
              <a:t>13</a:t>
            </a:fld>
            <a:endParaRPr lang="en-US" smtClean="0"/>
          </a:p>
        </p:txBody>
      </p:sp>
      <p:sp>
        <p:nvSpPr>
          <p:cNvPr id="7782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755397A1-E5F4-4222-90EA-F0CDD0DE1EA3}" type="slidenum">
              <a:rPr lang="en-US" sz="1200">
                <a:cs typeface="Arial" charset="0"/>
              </a:rPr>
              <a:pPr algn="r"/>
              <a:t>13</a:t>
            </a:fld>
            <a:endParaRPr lang="en-US" sz="1200">
              <a:cs typeface="Arial" charset="0"/>
            </a:endParaRPr>
          </a:p>
        </p:txBody>
      </p:sp>
      <p:sp>
        <p:nvSpPr>
          <p:cNvPr id="77828" name="Rectangle 2"/>
          <p:cNvSpPr>
            <a:spLocks noGrp="1" noRot="1" noChangeAspect="1" noChangeArrowheads="1" noTextEdit="1"/>
          </p:cNvSpPr>
          <p:nvPr>
            <p:ph type="sldImg"/>
          </p:nvPr>
        </p:nvSpPr>
        <p:spPr>
          <a:xfrm>
            <a:off x="406400" y="544513"/>
            <a:ext cx="6197600" cy="3486150"/>
          </a:xfrm>
          <a:ln/>
        </p:spPr>
      </p:sp>
      <p:sp>
        <p:nvSpPr>
          <p:cNvPr id="77829"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3079086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B4BC9D0-9318-4501-A415-8C05232DD8E3}" type="slidenum">
              <a:rPr lang="en-US" smtClean="0"/>
              <a:pPr/>
              <a:t>14</a:t>
            </a:fld>
            <a:endParaRPr lang="en-US" smtClean="0"/>
          </a:p>
        </p:txBody>
      </p:sp>
      <p:sp>
        <p:nvSpPr>
          <p:cNvPr id="7885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039015D6-AF7E-40F3-9B97-6634B03E221A}" type="slidenum">
              <a:rPr lang="en-US" sz="1200">
                <a:cs typeface="Arial" charset="0"/>
              </a:rPr>
              <a:pPr algn="r"/>
              <a:t>14</a:t>
            </a:fld>
            <a:endParaRPr lang="en-US" sz="1200">
              <a:cs typeface="Arial" charset="0"/>
            </a:endParaRPr>
          </a:p>
        </p:txBody>
      </p:sp>
      <p:sp>
        <p:nvSpPr>
          <p:cNvPr id="78852" name="Rectangle 2"/>
          <p:cNvSpPr>
            <a:spLocks noGrp="1" noRot="1" noChangeAspect="1" noChangeArrowheads="1" noTextEdit="1"/>
          </p:cNvSpPr>
          <p:nvPr>
            <p:ph type="sldImg"/>
          </p:nvPr>
        </p:nvSpPr>
        <p:spPr>
          <a:xfrm>
            <a:off x="406400" y="544513"/>
            <a:ext cx="6197600" cy="3486150"/>
          </a:xfrm>
          <a:ln/>
        </p:spPr>
      </p:sp>
      <p:sp>
        <p:nvSpPr>
          <p:cNvPr id="78853"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2682044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742ED7A-03DC-4840-8B46-83703F3250CE}" type="slidenum">
              <a:rPr lang="en-US" smtClean="0"/>
              <a:pPr/>
              <a:t>15</a:t>
            </a:fld>
            <a:endParaRPr lang="en-US" smtClean="0"/>
          </a:p>
        </p:txBody>
      </p:sp>
      <p:sp>
        <p:nvSpPr>
          <p:cNvPr id="7987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9C547723-1556-4F72-8200-37A9FCF3AA9C}" type="slidenum">
              <a:rPr lang="en-US" sz="1200">
                <a:cs typeface="Arial" charset="0"/>
              </a:rPr>
              <a:pPr algn="r"/>
              <a:t>15</a:t>
            </a:fld>
            <a:endParaRPr lang="en-US" sz="1200">
              <a:cs typeface="Arial" charset="0"/>
            </a:endParaRPr>
          </a:p>
        </p:txBody>
      </p:sp>
      <p:sp>
        <p:nvSpPr>
          <p:cNvPr id="79876" name="Rectangle 2"/>
          <p:cNvSpPr>
            <a:spLocks noGrp="1" noRot="1" noChangeAspect="1" noChangeArrowheads="1" noTextEdit="1"/>
          </p:cNvSpPr>
          <p:nvPr>
            <p:ph type="sldImg"/>
          </p:nvPr>
        </p:nvSpPr>
        <p:spPr>
          <a:xfrm>
            <a:off x="406400" y="544513"/>
            <a:ext cx="6197600" cy="3486150"/>
          </a:xfrm>
          <a:ln/>
        </p:spPr>
      </p:sp>
      <p:sp>
        <p:nvSpPr>
          <p:cNvPr id="79877" name="Rectangle 3"/>
          <p:cNvSpPr>
            <a:spLocks noGrp="1" noChangeArrowheads="1"/>
          </p:cNvSpPr>
          <p:nvPr>
            <p:ph type="body" idx="1"/>
          </p:nvPr>
        </p:nvSpPr>
        <p:spPr>
          <a:xfrm>
            <a:off x="701040" y="4318952"/>
            <a:ext cx="5608320" cy="4280218"/>
          </a:xfrm>
          <a:noFill/>
          <a:ln/>
        </p:spPr>
        <p:txBody>
          <a:bodyPr/>
          <a:lstStyle/>
          <a:p>
            <a:pPr eaLnBrk="1" hangingPunct="1"/>
            <a:r>
              <a:rPr lang="en-US" smtClean="0"/>
              <a:t>Here, we are using “workers” for the more general “resources,” to keep things simple and consistent with the previous examples.  </a:t>
            </a:r>
          </a:p>
        </p:txBody>
      </p:sp>
    </p:spTree>
    <p:extLst>
      <p:ext uri="{BB962C8B-B14F-4D97-AF65-F5344CB8AC3E}">
        <p14:creationId xmlns:p14="http://schemas.microsoft.com/office/powerpoint/2010/main" val="1406522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8EC8BF77-4459-4497-8D36-ECC61283E7A4}" type="slidenum">
              <a:rPr lang="en-US" smtClean="0"/>
              <a:pPr/>
              <a:t>16</a:t>
            </a:fld>
            <a:endParaRPr lang="en-US" smtClean="0"/>
          </a:p>
        </p:txBody>
      </p:sp>
      <p:sp>
        <p:nvSpPr>
          <p:cNvPr id="8089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8137418B-6C3A-4646-85BB-7D4BAF5B6BDF}" type="slidenum">
              <a:rPr lang="en-US" sz="1200">
                <a:cs typeface="Arial" charset="0"/>
              </a:rPr>
              <a:pPr algn="r"/>
              <a:t>16</a:t>
            </a:fld>
            <a:endParaRPr lang="en-US" sz="1200">
              <a:cs typeface="Arial" charset="0"/>
            </a:endParaRPr>
          </a:p>
        </p:txBody>
      </p:sp>
      <p:sp>
        <p:nvSpPr>
          <p:cNvPr id="80900" name="Rectangle 2"/>
          <p:cNvSpPr>
            <a:spLocks noGrp="1" noRot="1" noChangeAspect="1" noChangeArrowheads="1" noTextEdit="1"/>
          </p:cNvSpPr>
          <p:nvPr>
            <p:ph type="sldImg"/>
          </p:nvPr>
        </p:nvSpPr>
        <p:spPr>
          <a:xfrm>
            <a:off x="406400" y="544513"/>
            <a:ext cx="6197600" cy="3486150"/>
          </a:xfrm>
          <a:ln/>
        </p:spPr>
      </p:sp>
      <p:sp>
        <p:nvSpPr>
          <p:cNvPr id="80901"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611289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F1F4D1B-DF07-4F9D-BCCD-89221C6AD4FB}" type="slidenum">
              <a:rPr lang="en-US" smtClean="0"/>
              <a:pPr/>
              <a:t>17</a:t>
            </a:fld>
            <a:endParaRPr lang="en-US" smtClean="0"/>
          </a:p>
        </p:txBody>
      </p:sp>
      <p:sp>
        <p:nvSpPr>
          <p:cNvPr id="8192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592F4FEC-409D-4DCA-B4F4-81AA71F258B9}" type="slidenum">
              <a:rPr lang="en-US" sz="1200">
                <a:cs typeface="Arial" charset="0"/>
              </a:rPr>
              <a:pPr algn="r"/>
              <a:t>17</a:t>
            </a:fld>
            <a:endParaRPr lang="en-US" sz="1200">
              <a:cs typeface="Arial" charset="0"/>
            </a:endParaRPr>
          </a:p>
        </p:txBody>
      </p:sp>
      <p:sp>
        <p:nvSpPr>
          <p:cNvPr id="81924" name="Rectangle 2"/>
          <p:cNvSpPr>
            <a:spLocks noGrp="1" noRot="1" noChangeAspect="1" noChangeArrowheads="1" noTextEdit="1"/>
          </p:cNvSpPr>
          <p:nvPr>
            <p:ph type="sldImg"/>
          </p:nvPr>
        </p:nvSpPr>
        <p:spPr>
          <a:xfrm>
            <a:off x="406400" y="544513"/>
            <a:ext cx="6197600" cy="3486150"/>
          </a:xfrm>
          <a:ln/>
        </p:spPr>
      </p:sp>
      <p:sp>
        <p:nvSpPr>
          <p:cNvPr id="81925" name="Rectangle 3"/>
          <p:cNvSpPr>
            <a:spLocks noGrp="1" noChangeArrowheads="1"/>
          </p:cNvSpPr>
          <p:nvPr>
            <p:ph type="body" idx="1"/>
          </p:nvPr>
        </p:nvSpPr>
        <p:spPr>
          <a:xfrm>
            <a:off x="701040" y="4318952"/>
            <a:ext cx="5608320" cy="4280218"/>
          </a:xfrm>
          <a:noFill/>
          <a:ln/>
        </p:spPr>
        <p:txBody>
          <a:bodyPr/>
          <a:lstStyle/>
          <a:p>
            <a:pPr eaLnBrk="1" hangingPunct="1"/>
            <a:r>
              <a:rPr lang="en-US" smtClean="0"/>
              <a:t>The bow-shaped PPF is more realistic.  However, the linear PPF is simpler to work with, and we can learn a lot about how the economy works using the linear PPF.  In Chapter 3, we will use a linear PPF to show how trade can make two countries (or two individuals) better off. </a:t>
            </a:r>
          </a:p>
          <a:p>
            <a:pPr eaLnBrk="1" hangingPunct="1"/>
            <a:endParaRPr lang="en-US" smtClean="0"/>
          </a:p>
          <a:p>
            <a:pPr eaLnBrk="1" hangingPunct="1"/>
            <a:r>
              <a:rPr lang="en-US" smtClean="0"/>
              <a:t>Note:  In the “Problems and Applications” at the end of the chapter, problem 4 asks students to construct a PPF for an economy with three different workers (Larry, Moe, and Curly), each with a different opportunity cost.  The PPF ends up having three line segments (one for each worker), which--very roughly--approximates a bow-shape.  After students work through and understand this problem, it should not be hard for them to understand the following:  the more different kinds of workers (or, more generally, resources) there are, the closer the PPF will resemble a smooth bow shape.  In an actual economy like the U.S., there are millions of different workers with different opportunity costs, so a smooth bow-shaped PPF is a nearly perfect approximation to the actual PPF.  </a:t>
            </a:r>
          </a:p>
        </p:txBody>
      </p:sp>
    </p:spTree>
    <p:extLst>
      <p:ext uri="{BB962C8B-B14F-4D97-AF65-F5344CB8AC3E}">
        <p14:creationId xmlns:p14="http://schemas.microsoft.com/office/powerpoint/2010/main" val="1481322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7505386D-2A4F-4724-B0F3-187CC30B7085}" type="slidenum">
              <a:rPr lang="en-US" smtClean="0"/>
              <a:pPr/>
              <a:t>18</a:t>
            </a:fld>
            <a:endParaRPr lang="en-US" smtClean="0"/>
          </a:p>
        </p:txBody>
      </p:sp>
      <p:sp>
        <p:nvSpPr>
          <p:cNvPr id="8294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F20C342F-B92E-457C-9FF5-628EE24E19FE}" type="slidenum">
              <a:rPr lang="en-US" sz="1200">
                <a:cs typeface="Arial" charset="0"/>
              </a:rPr>
              <a:pPr algn="r"/>
              <a:t>18</a:t>
            </a:fld>
            <a:endParaRPr lang="en-US" sz="1200">
              <a:cs typeface="Arial" charset="0"/>
            </a:endParaRPr>
          </a:p>
        </p:txBody>
      </p:sp>
      <p:sp>
        <p:nvSpPr>
          <p:cNvPr id="82948" name="Rectangle 2"/>
          <p:cNvSpPr>
            <a:spLocks noGrp="1" noRot="1" noChangeAspect="1" noChangeArrowheads="1" noTextEdit="1"/>
          </p:cNvSpPr>
          <p:nvPr>
            <p:ph type="sldImg"/>
          </p:nvPr>
        </p:nvSpPr>
        <p:spPr>
          <a:xfrm>
            <a:off x="406400" y="544513"/>
            <a:ext cx="6197600" cy="3486150"/>
          </a:xfrm>
          <a:ln/>
        </p:spPr>
      </p:sp>
      <p:sp>
        <p:nvSpPr>
          <p:cNvPr id="82949"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10247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9602FD2-8E36-4154-8E30-9C3E51A30413}" type="slidenum">
              <a:rPr lang="en-US" smtClean="0"/>
              <a:pPr/>
              <a:t>20</a:t>
            </a:fld>
            <a:endParaRPr lang="en-US" smtClean="0"/>
          </a:p>
        </p:txBody>
      </p:sp>
      <p:sp>
        <p:nvSpPr>
          <p:cNvPr id="4813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E86027A9-DE2E-430C-93D0-164239806BF3}" type="slidenum">
              <a:rPr lang="en-US" sz="1200">
                <a:cs typeface="Arial" charset="0"/>
              </a:rPr>
              <a:pPr algn="r"/>
              <a:t>20</a:t>
            </a:fld>
            <a:endParaRPr lang="en-US" sz="1200">
              <a:cs typeface="Arial" charset="0"/>
            </a:endParaRPr>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xfrm>
            <a:off x="545253" y="4415790"/>
            <a:ext cx="5997787" cy="4183380"/>
          </a:xfrm>
          <a:noFill/>
          <a:ln/>
        </p:spPr>
        <p:txBody>
          <a:bodyPr>
            <a:noAutofit/>
          </a:bodyPr>
          <a:lstStyle/>
          <a:p>
            <a:pPr eaLnBrk="1" hangingPunct="1"/>
            <a:r>
              <a:rPr lang="en-US" sz="1100" dirty="0"/>
              <a:t>The lessons illustrated by this international trade example also apply to trade between two individual producers.  Note that this chapter in the textbook does the reverse:  It develops the lessons in the context of an example involving two individual producers, and then states that the lessons also apply to international trade.  So, between this PowerPoint and the textbook chapter, students will see the same concepts and lessons developed in two different but entirely consistent approaches and examples.  </a:t>
            </a:r>
          </a:p>
          <a:p>
            <a:pPr eaLnBrk="1" hangingPunct="1"/>
            <a:endParaRPr lang="en-US" sz="1100" dirty="0"/>
          </a:p>
          <a:p>
            <a:pPr eaLnBrk="1" hangingPunct="1"/>
            <a:r>
              <a:rPr lang="en-US" sz="1100" dirty="0"/>
              <a:t>The example here is highly contrived and unrealistic in order to illustrate complex concepts as simply as possible.  The example has some qualities that make it especially valuable:</a:t>
            </a:r>
          </a:p>
          <a:p>
            <a:pPr eaLnBrk="1" hangingPunct="1"/>
            <a:endParaRPr lang="en-US" sz="1100" dirty="0"/>
          </a:p>
          <a:p>
            <a:pPr eaLnBrk="1" hangingPunct="1"/>
            <a:r>
              <a:rPr lang="en-US" sz="1100" dirty="0"/>
              <a:t>* The two goods are fundamentally different (one is agricultural, the other manufactured), which makes gains from trade based on comparative advantage very likely.  An example using more similar goods, say laptop computers and MP3 players, would not be appropriate for this chapter because it would more likely give rise to inter-industry trade, and the gains would likely arise from a source other than comparative advantage (probably increasing returns to scale).  </a:t>
            </a:r>
          </a:p>
          <a:p>
            <a:pPr eaLnBrk="1" hangingPunct="1"/>
            <a:endParaRPr lang="en-US" sz="1100" dirty="0"/>
          </a:p>
          <a:p>
            <a:pPr eaLnBrk="1" hangingPunct="1"/>
            <a:r>
              <a:rPr lang="en-US" sz="1100" dirty="0"/>
              <a:t>* In the example here, it turns out that the U.S. has an absolute advantage in both goods, yet both countries gain from trade.  Students see, therefore, that comparative advantage, not absolute advantage, is what’s necessary for trade to be mutually beneficial. </a:t>
            </a:r>
          </a:p>
          <a:p>
            <a:pPr eaLnBrk="1" hangingPunct="1"/>
            <a:endParaRPr lang="en-US" sz="1100" dirty="0"/>
          </a:p>
          <a:p>
            <a:pPr eaLnBrk="1" hangingPunct="1"/>
            <a:r>
              <a:rPr lang="en-US" sz="1100" dirty="0"/>
              <a:t>* In the real world, one often sees gains from trade based on comparative advantage occurring between countries that are very different—such as between rich industrialized countries and poor developing countries.  This example shows that trade based on comparative advantage can also occur between countries that are at similar levels of industrialization and income.  (Of course, the U.S. and Japan are very different, but they are far more similar than are, say, the U.S. and Botswana.) </a:t>
            </a:r>
          </a:p>
        </p:txBody>
      </p:sp>
    </p:spTree>
    <p:extLst>
      <p:ext uri="{BB962C8B-B14F-4D97-AF65-F5344CB8AC3E}">
        <p14:creationId xmlns:p14="http://schemas.microsoft.com/office/powerpoint/2010/main" val="675047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9602FD2-8E36-4154-8E30-9C3E51A30413}" type="slidenum">
              <a:rPr lang="en-US" smtClean="0"/>
              <a:pPr/>
              <a:t>21</a:t>
            </a:fld>
            <a:endParaRPr lang="en-US" smtClean="0"/>
          </a:p>
        </p:txBody>
      </p:sp>
      <p:sp>
        <p:nvSpPr>
          <p:cNvPr id="4813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E86027A9-DE2E-430C-93D0-164239806BF3}" type="slidenum">
              <a:rPr lang="en-US" sz="1200">
                <a:cs typeface="Arial" charset="0"/>
              </a:rPr>
              <a:pPr algn="r"/>
              <a:t>21</a:t>
            </a:fld>
            <a:endParaRPr lang="en-US" sz="1200">
              <a:cs typeface="Arial" charset="0"/>
            </a:endParaRPr>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noFill/>
          <a:ln/>
        </p:spPr>
        <p:txBody>
          <a:bodyPr/>
          <a:lstStyle/>
          <a:p>
            <a:pPr eaLnBrk="1" hangingPunct="1"/>
            <a:r>
              <a:rPr lang="en-US" smtClean="0"/>
              <a:t>If you just covered Chapter 2, point out to your students that the U.S. PPF here is the same as in the Chapter 2 PowerPoint.   </a:t>
            </a:r>
          </a:p>
          <a:p>
            <a:pPr eaLnBrk="1" hangingPunct="1"/>
            <a:endParaRPr lang="en-US" smtClean="0"/>
          </a:p>
          <a:p>
            <a:pPr eaLnBrk="1" hangingPunct="1"/>
            <a:r>
              <a:rPr lang="en-US" smtClean="0"/>
              <a:t>Warn students that, in a few moments, they will be asked to derive Japan’s PPF.   They will need to follow the same steps that you are about to show for deriving the U.S. PPF.  </a:t>
            </a:r>
          </a:p>
        </p:txBody>
      </p:sp>
    </p:spTree>
    <p:extLst>
      <p:ext uri="{BB962C8B-B14F-4D97-AF65-F5344CB8AC3E}">
        <p14:creationId xmlns:p14="http://schemas.microsoft.com/office/powerpoint/2010/main" val="1684841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BB1525C6-A36F-4F1C-B5F7-67A96055BD73}" type="slidenum">
              <a:rPr lang="en-US" smtClean="0"/>
              <a:pPr/>
              <a:t>22</a:t>
            </a:fld>
            <a:endParaRPr lang="en-US" smtClean="0"/>
          </a:p>
        </p:txBody>
      </p:sp>
      <p:sp>
        <p:nvSpPr>
          <p:cNvPr id="4915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CDC34B0E-E69E-4C28-A0C8-727A5EC89F7E}" type="slidenum">
              <a:rPr lang="en-US" sz="1200">
                <a:cs typeface="Arial" charset="0"/>
              </a:rPr>
              <a:pPr algn="r"/>
              <a:t>22</a:t>
            </a:fld>
            <a:endParaRPr lang="en-US" sz="1200">
              <a:cs typeface="Arial"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ln/>
        </p:spPr>
        <p:txBody>
          <a:bodyPr/>
          <a:lstStyle/>
          <a:p>
            <a:pPr eaLnBrk="1" hangingPunct="1"/>
            <a:r>
              <a:rPr lang="en-US" smtClean="0"/>
              <a:t>Deriving the intercepts, or endpoints of the PPF:</a:t>
            </a:r>
          </a:p>
          <a:p>
            <a:pPr eaLnBrk="1" hangingPunct="1"/>
            <a:endParaRPr lang="en-US" smtClean="0"/>
          </a:p>
          <a:p>
            <a:pPr eaLnBrk="1" hangingPunct="1"/>
            <a:r>
              <a:rPr lang="en-US" smtClean="0"/>
              <a:t>The U.S. has 50,000 labor hours.  </a:t>
            </a:r>
          </a:p>
          <a:p>
            <a:pPr eaLnBrk="1" hangingPunct="1"/>
            <a:endParaRPr lang="en-US" smtClean="0"/>
          </a:p>
          <a:p>
            <a:pPr eaLnBrk="1" hangingPunct="1"/>
            <a:r>
              <a:rPr lang="en-US" smtClean="0"/>
              <a:t>It takes 100 hours to produce a computer.  If the U.S. uses all its labor to produce computers, then it will produce 50,000/100 = 500 computers.  Hence, the horizontal intercept is </a:t>
            </a:r>
            <a:br>
              <a:rPr lang="en-US" smtClean="0"/>
            </a:br>
            <a:r>
              <a:rPr lang="en-US" smtClean="0"/>
              <a:t>(500 computers, 0 wheat).  </a:t>
            </a:r>
          </a:p>
          <a:p>
            <a:pPr eaLnBrk="1" hangingPunct="1"/>
            <a:endParaRPr lang="en-US" smtClean="0"/>
          </a:p>
          <a:p>
            <a:pPr eaLnBrk="1" hangingPunct="1"/>
            <a:r>
              <a:rPr lang="en-US" smtClean="0"/>
              <a:t>It takes 10 hours to produce a ton of wheat.  If the U.S. uses all its labor to produce wheat, then it will produce 50,000/10 = 5000 tons of wheat. Hence, the vertical intercept is </a:t>
            </a:r>
            <a:br>
              <a:rPr lang="en-US" smtClean="0"/>
            </a:br>
            <a:r>
              <a:rPr lang="en-US" smtClean="0"/>
              <a:t>(0 computers, 5000 tons of wheat).  </a:t>
            </a:r>
          </a:p>
          <a:p>
            <a:pPr eaLnBrk="1" hangingPunct="1"/>
            <a:endParaRPr lang="en-US" smtClean="0"/>
          </a:p>
          <a:p>
            <a:pPr eaLnBrk="1" hangingPunct="1"/>
            <a:r>
              <a:rPr lang="en-US" smtClean="0"/>
              <a:t>The PPF is the straight line that connects the two endpoints.  </a:t>
            </a:r>
          </a:p>
        </p:txBody>
      </p:sp>
    </p:spTree>
    <p:extLst>
      <p:ext uri="{BB962C8B-B14F-4D97-AF65-F5344CB8AC3E}">
        <p14:creationId xmlns:p14="http://schemas.microsoft.com/office/powerpoint/2010/main" val="2933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A47FF672-2B7E-4362-97A5-D4124E3D7218}" type="slidenum">
              <a:rPr lang="en-US" smtClean="0"/>
              <a:pPr/>
              <a:t>23</a:t>
            </a:fld>
            <a:endParaRPr lang="en-US" smtClean="0"/>
          </a:p>
        </p:txBody>
      </p:sp>
      <p:sp>
        <p:nvSpPr>
          <p:cNvPr id="5017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A2EC169A-E08C-4E39-94A9-17FA1693A03A}" type="slidenum">
              <a:rPr lang="en-US" sz="1200">
                <a:cs typeface="Arial" charset="0"/>
              </a:rPr>
              <a:pPr algn="r"/>
              <a:t>23</a:t>
            </a:fld>
            <a:endParaRPr lang="en-US" sz="1200">
              <a:cs typeface="Arial" charset="0"/>
            </a:endParaRPr>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a:ln/>
        </p:spPr>
        <p:txBody>
          <a:bodyPr/>
          <a:lstStyle/>
          <a:p>
            <a:pPr eaLnBrk="1" hangingPunct="1"/>
            <a:r>
              <a:rPr lang="en-US" dirty="0" smtClean="0"/>
              <a:t>Of course, the U.S. could choose a different point.  The actual choice will depend on the preferences of society.  (In the following chapter—on supply and demand—we will learn what determines how much of each good society produces.)</a:t>
            </a:r>
          </a:p>
          <a:p>
            <a:pPr eaLnBrk="1" hangingPunct="1"/>
            <a:endParaRPr lang="en-US" dirty="0" smtClean="0"/>
          </a:p>
          <a:p>
            <a:pPr eaLnBrk="1" hangingPunct="1"/>
            <a:r>
              <a:rPr lang="en-US" b="1" i="1" dirty="0" smtClean="0"/>
              <a:t>Important note for students:  </a:t>
            </a:r>
            <a:br>
              <a:rPr lang="en-US" b="1" i="1" dirty="0" smtClean="0"/>
            </a:br>
            <a:r>
              <a:rPr lang="en-US" b="1" i="1" dirty="0" smtClean="0"/>
              <a:t>Without trade, a country consumes what it produces.</a:t>
            </a:r>
            <a:r>
              <a:rPr lang="en-US" dirty="0" smtClean="0"/>
              <a:t>  </a:t>
            </a:r>
          </a:p>
          <a:p>
            <a:pPr eaLnBrk="1" hangingPunct="1"/>
            <a:endParaRPr lang="en-US" dirty="0" smtClean="0"/>
          </a:p>
        </p:txBody>
      </p:sp>
    </p:spTree>
    <p:extLst>
      <p:ext uri="{BB962C8B-B14F-4D97-AF65-F5344CB8AC3E}">
        <p14:creationId xmlns:p14="http://schemas.microsoft.com/office/powerpoint/2010/main" val="119255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798E358-5B51-4B5B-B10A-FA29E43380B5}" type="slidenum">
              <a:rPr lang="en-US" smtClean="0"/>
              <a:pPr/>
              <a:t>5</a:t>
            </a:fld>
            <a:endParaRPr lang="en-US" smtClean="0"/>
          </a:p>
        </p:txBody>
      </p:sp>
      <p:sp>
        <p:nvSpPr>
          <p:cNvPr id="6758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1890D927-D21E-43CD-A1BE-0C8751D4C774}" type="slidenum">
              <a:rPr lang="en-US" sz="1200">
                <a:cs typeface="Arial" charset="0"/>
              </a:rPr>
              <a:pPr algn="r"/>
              <a:t>5</a:t>
            </a:fld>
            <a:endParaRPr lang="en-US" sz="1200">
              <a:cs typeface="Arial" charset="0"/>
            </a:endParaRPr>
          </a:p>
        </p:txBody>
      </p:sp>
      <p:sp>
        <p:nvSpPr>
          <p:cNvPr id="67588" name="Rectangle 2"/>
          <p:cNvSpPr>
            <a:spLocks noGrp="1" noRot="1" noChangeAspect="1" noChangeArrowheads="1" noTextEdit="1"/>
          </p:cNvSpPr>
          <p:nvPr>
            <p:ph type="sldImg"/>
          </p:nvPr>
        </p:nvSpPr>
        <p:spPr>
          <a:xfrm>
            <a:off x="407988" y="696913"/>
            <a:ext cx="6197600" cy="3486150"/>
          </a:xfrm>
          <a:ln/>
        </p:spPr>
      </p:sp>
      <p:sp>
        <p:nvSpPr>
          <p:cNvPr id="6758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948600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9602FD2-8E36-4154-8E30-9C3E51A30413}" type="slidenum">
              <a:rPr lang="en-US" smtClean="0"/>
              <a:pPr/>
              <a:t>24</a:t>
            </a:fld>
            <a:endParaRPr lang="en-US" smtClean="0"/>
          </a:p>
        </p:txBody>
      </p:sp>
      <p:sp>
        <p:nvSpPr>
          <p:cNvPr id="4813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E86027A9-DE2E-430C-93D0-164239806BF3}" type="slidenum">
              <a:rPr lang="en-US" sz="1200">
                <a:cs typeface="Arial" charset="0"/>
              </a:rPr>
              <a:pPr algn="r"/>
              <a:t>24</a:t>
            </a:fld>
            <a:endParaRPr lang="en-US" sz="1200">
              <a:cs typeface="Arial" charset="0"/>
            </a:endParaRPr>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noFill/>
          <a:ln/>
        </p:spPr>
        <p:txBody>
          <a:bodyPr/>
          <a:lstStyle/>
          <a:p>
            <a:pPr eaLnBrk="1" hangingPunct="1"/>
            <a:r>
              <a:rPr lang="en-US" smtClean="0"/>
              <a:t>If you just covered Chapter 2, point out to your students that the U.S. PPF here is the same as in the Chapter 2 PowerPoint.   </a:t>
            </a:r>
          </a:p>
          <a:p>
            <a:pPr eaLnBrk="1" hangingPunct="1"/>
            <a:endParaRPr lang="en-US" smtClean="0"/>
          </a:p>
          <a:p>
            <a:pPr eaLnBrk="1" hangingPunct="1"/>
            <a:r>
              <a:rPr lang="en-US" smtClean="0"/>
              <a:t>Warn students that, in a few moments, they will be asked to derive Japan’s PPF.   They will need to follow the same steps that you are about to show for deriving the U.S. PPF.  </a:t>
            </a:r>
          </a:p>
        </p:txBody>
      </p:sp>
    </p:spTree>
    <p:extLst>
      <p:ext uri="{BB962C8B-B14F-4D97-AF65-F5344CB8AC3E}">
        <p14:creationId xmlns:p14="http://schemas.microsoft.com/office/powerpoint/2010/main" val="2399463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D03126F1-8A44-48EE-973F-E23478542FAA}" type="slidenum">
              <a:rPr lang="en-US" smtClean="0"/>
              <a:pPr/>
              <a:t>25</a:t>
            </a:fld>
            <a:endParaRPr lang="en-US" smtClean="0"/>
          </a:p>
        </p:txBody>
      </p:sp>
      <p:sp>
        <p:nvSpPr>
          <p:cNvPr id="5222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D997A3FE-1DD8-44D0-A426-0146632C121C}" type="slidenum">
              <a:rPr lang="en-US" sz="1200">
                <a:cs typeface="Arial" charset="0"/>
              </a:rPr>
              <a:pPr algn="r"/>
              <a:t>25</a:t>
            </a:fld>
            <a:endParaRPr lang="en-US" sz="1200">
              <a:cs typeface="Arial" charset="0"/>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r>
              <a:rPr lang="en-US" smtClean="0"/>
              <a:t>Horizontal intercept:  (30,000 labor-hours)/(125 hours per computer) = 240 computers.</a:t>
            </a:r>
          </a:p>
          <a:p>
            <a:pPr eaLnBrk="1" hangingPunct="1"/>
            <a:endParaRPr lang="en-US" smtClean="0"/>
          </a:p>
          <a:p>
            <a:pPr eaLnBrk="1" hangingPunct="1"/>
            <a:r>
              <a:rPr lang="en-US" smtClean="0"/>
              <a:t>Vertical intercept: (30,000 labor-hours)/(25 hours per ton of wheat) = 1200 tons of wheat.</a:t>
            </a:r>
          </a:p>
          <a:p>
            <a:pPr eaLnBrk="1" hangingPunct="1"/>
            <a:endParaRPr lang="en-US" smtClean="0"/>
          </a:p>
        </p:txBody>
      </p:sp>
    </p:spTree>
    <p:extLst>
      <p:ext uri="{BB962C8B-B14F-4D97-AF65-F5344CB8AC3E}">
        <p14:creationId xmlns:p14="http://schemas.microsoft.com/office/powerpoint/2010/main" val="1479574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E4C38F60-183E-47E3-83DF-53AC461ECC23}" type="slidenum">
              <a:rPr lang="en-US" smtClean="0"/>
              <a:pPr/>
              <a:t>26</a:t>
            </a:fld>
            <a:endParaRPr lang="en-US" smtClean="0"/>
          </a:p>
        </p:txBody>
      </p:sp>
      <p:sp>
        <p:nvSpPr>
          <p:cNvPr id="5325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332C2A97-3EC3-4047-B642-BCCFDD07A67F}" type="slidenum">
              <a:rPr lang="en-US" sz="1200">
                <a:cs typeface="Arial" charset="0"/>
              </a:rPr>
              <a:pPr algn="r"/>
              <a:t>26</a:t>
            </a:fld>
            <a:endParaRPr lang="en-US" sz="1200">
              <a:cs typeface="Arial"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776641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493C726-61F2-489E-8DF7-92E5EB4E8998}" type="slidenum">
              <a:rPr lang="en-US" smtClean="0"/>
              <a:pPr/>
              <a:t>27</a:t>
            </a:fld>
            <a:endParaRPr lang="en-US" smtClean="0"/>
          </a:p>
        </p:txBody>
      </p:sp>
      <p:sp>
        <p:nvSpPr>
          <p:cNvPr id="5427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55900515-ED26-48FD-B281-57B0941625E8}" type="slidenum">
              <a:rPr lang="en-US" sz="1200">
                <a:cs typeface="Arial" charset="0"/>
              </a:rPr>
              <a:pPr algn="r"/>
              <a:t>27</a:t>
            </a:fld>
            <a:endParaRPr lang="en-US" sz="1200">
              <a:cs typeface="Arial" charset="0"/>
            </a:endParaRPr>
          </a:p>
        </p:txBody>
      </p:sp>
      <p:sp>
        <p:nvSpPr>
          <p:cNvPr id="54276" name="Rectangle 2"/>
          <p:cNvSpPr>
            <a:spLocks noGrp="1" noRot="1" noChangeAspect="1" noChangeArrowheads="1" noTextEdit="1"/>
          </p:cNvSpPr>
          <p:nvPr>
            <p:ph type="sldImg"/>
          </p:nvPr>
        </p:nvSpPr>
        <p:spPr>
          <a:xfrm>
            <a:off x="406400" y="544513"/>
            <a:ext cx="6197600" cy="3486150"/>
          </a:xfrm>
          <a:ln/>
        </p:spPr>
      </p:sp>
      <p:sp>
        <p:nvSpPr>
          <p:cNvPr id="54277"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330836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109DAACA-2CED-45DF-B4EF-254DC9E34B0C}" type="slidenum">
              <a:rPr lang="en-US" smtClean="0"/>
              <a:pPr/>
              <a:t>28</a:t>
            </a:fld>
            <a:endParaRPr lang="en-US" smtClean="0"/>
          </a:p>
        </p:txBody>
      </p:sp>
      <p:sp>
        <p:nvSpPr>
          <p:cNvPr id="5632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C864CBE1-EE9A-4076-8587-B12321E8AE70}" type="slidenum">
              <a:rPr lang="en-US" sz="1200">
                <a:cs typeface="Arial" charset="0"/>
              </a:rPr>
              <a:pPr algn="r"/>
              <a:t>28</a:t>
            </a:fld>
            <a:endParaRPr lang="en-US" sz="1200">
              <a:cs typeface="Arial" charset="0"/>
            </a:endParaRPr>
          </a:p>
        </p:txBody>
      </p:sp>
      <p:sp>
        <p:nvSpPr>
          <p:cNvPr id="56324" name="Rectangle 2"/>
          <p:cNvSpPr>
            <a:spLocks noGrp="1" noRot="1" noChangeAspect="1" noChangeArrowheads="1" noTextEdit="1"/>
          </p:cNvSpPr>
          <p:nvPr>
            <p:ph type="sldImg"/>
          </p:nvPr>
        </p:nvSpPr>
        <p:spPr>
          <a:ln/>
        </p:spPr>
      </p:sp>
      <p:sp>
        <p:nvSpPr>
          <p:cNvPr id="56325" name="Rectangle 3"/>
          <p:cNvSpPr>
            <a:spLocks noGrp="1" noChangeArrowheads="1"/>
          </p:cNvSpPr>
          <p:nvPr>
            <p:ph type="body" idx="1"/>
          </p:nvPr>
        </p:nvSpPr>
        <p:spPr>
          <a:noFill/>
          <a:ln/>
        </p:spPr>
        <p:txBody>
          <a:bodyPr/>
          <a:lstStyle/>
          <a:p>
            <a:pPr eaLnBrk="1" hangingPunct="1"/>
            <a:r>
              <a:rPr lang="en-US" smtClean="0"/>
              <a:t>Point out to students that the red dot represents the combination (160 computers, 3400 tons of wheat).  We will assume that this is the combination the U.S. produces in the scenario in which the U.S. trades.  </a:t>
            </a:r>
          </a:p>
        </p:txBody>
      </p:sp>
    </p:spTree>
    <p:extLst>
      <p:ext uri="{BB962C8B-B14F-4D97-AF65-F5344CB8AC3E}">
        <p14:creationId xmlns:p14="http://schemas.microsoft.com/office/powerpoint/2010/main" val="140884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1FC81AAD-EA5C-4493-8FB3-0667ADF6AA1D}" type="slidenum">
              <a:rPr lang="en-US" smtClean="0"/>
              <a:pPr/>
              <a:t>29</a:t>
            </a:fld>
            <a:endParaRPr lang="en-US" smtClean="0"/>
          </a:p>
        </p:txBody>
      </p:sp>
      <p:sp>
        <p:nvSpPr>
          <p:cNvPr id="5734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AC3365B3-88DE-474E-84FA-8B27A2B9B952}" type="slidenum">
              <a:rPr lang="en-US" sz="1200">
                <a:cs typeface="Arial" charset="0"/>
              </a:rPr>
              <a:pPr algn="r"/>
              <a:t>29</a:t>
            </a:fld>
            <a:endParaRPr lang="en-US" sz="1200">
              <a:cs typeface="Arial"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noFill/>
          <a:ln/>
        </p:spPr>
        <p:txBody>
          <a:bodyPr/>
          <a:lstStyle/>
          <a:p>
            <a:pPr eaLnBrk="1" hangingPunct="1"/>
            <a:r>
              <a:rPr lang="en-US" smtClean="0"/>
              <a:t>The red dot represents the combination (240 computers, 0 tons wheat).  We will assume this is the combination that Japan produces.  </a:t>
            </a:r>
          </a:p>
          <a:p>
            <a:pPr eaLnBrk="1" hangingPunct="1"/>
            <a:endParaRPr lang="en-US" smtClean="0"/>
          </a:p>
          <a:p>
            <a:pPr eaLnBrk="1" hangingPunct="1"/>
            <a:r>
              <a:rPr lang="en-US" smtClean="0"/>
              <a:t>Point out that, just because Japan is not producing any wheat does not mean that Japan’s consumers must all go on the Atkins diet (which shuns bread and other foods made from wheat).  When trade is allowed, Japan can trade some of its computers for wheat produced in another country.  </a:t>
            </a:r>
          </a:p>
        </p:txBody>
      </p:sp>
    </p:spTree>
    <p:extLst>
      <p:ext uri="{BB962C8B-B14F-4D97-AF65-F5344CB8AC3E}">
        <p14:creationId xmlns:p14="http://schemas.microsoft.com/office/powerpoint/2010/main" val="1696403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0004DB62-8390-4335-8670-0D5CFF289B91}" type="slidenum">
              <a:rPr lang="en-US" smtClean="0"/>
              <a:pPr/>
              <a:t>30</a:t>
            </a:fld>
            <a:endParaRPr lang="en-US" smtClean="0"/>
          </a:p>
        </p:txBody>
      </p:sp>
      <p:sp>
        <p:nvSpPr>
          <p:cNvPr id="6041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B93034A1-7263-48A5-8351-8B43ABC6587E}" type="slidenum">
              <a:rPr lang="en-US" sz="1200">
                <a:cs typeface="Arial" charset="0"/>
              </a:rPr>
              <a:pPr algn="r"/>
              <a:t>30</a:t>
            </a:fld>
            <a:endParaRPr lang="en-US" sz="1200">
              <a:cs typeface="Arial" charset="0"/>
            </a:endParaRPr>
          </a:p>
        </p:txBody>
      </p:sp>
      <p:sp>
        <p:nvSpPr>
          <p:cNvPr id="60420" name="Rectangle 2"/>
          <p:cNvSpPr>
            <a:spLocks noGrp="1" noRot="1" noChangeAspect="1" noChangeArrowheads="1" noTextEdit="1"/>
          </p:cNvSpPr>
          <p:nvPr>
            <p:ph type="sldImg"/>
          </p:nvPr>
        </p:nvSpPr>
        <p:spPr>
          <a:ln/>
        </p:spPr>
      </p:sp>
      <p:sp>
        <p:nvSpPr>
          <p:cNvPr id="60421" name="Rectangle 3"/>
          <p:cNvSpPr>
            <a:spLocks noGrp="1" noChangeArrowheads="1"/>
          </p:cNvSpPr>
          <p:nvPr>
            <p:ph type="body" idx="1"/>
          </p:nvPr>
        </p:nvSpPr>
        <p:spPr>
          <a:noFill/>
          <a:ln/>
        </p:spPr>
        <p:txBody>
          <a:bodyPr/>
          <a:lstStyle/>
          <a:p>
            <a:pPr eaLnBrk="1" hangingPunct="1"/>
            <a:r>
              <a:rPr lang="en-US" dirty="0" smtClean="0"/>
              <a:t>The red point again represents production.  </a:t>
            </a:r>
          </a:p>
          <a:p>
            <a:pPr eaLnBrk="1" hangingPunct="1"/>
            <a:endParaRPr lang="en-US" dirty="0" smtClean="0"/>
          </a:p>
          <a:p>
            <a:pPr eaLnBrk="1" hangingPunct="1"/>
            <a:r>
              <a:rPr lang="en-US" dirty="0" smtClean="0"/>
              <a:t>Trade un-tethers consumption from production.  The light blue point represents consumption.  Notice that the consumption point is above the PPF.  Without trade, it would not be possible to consume this combination of the two goods!  </a:t>
            </a:r>
          </a:p>
          <a:p>
            <a:pPr eaLnBrk="1" hangingPunct="1"/>
            <a:endParaRPr lang="en-US" dirty="0" smtClean="0"/>
          </a:p>
          <a:p>
            <a:pPr eaLnBrk="1" hangingPunct="1"/>
            <a:r>
              <a:rPr lang="en-US" dirty="0" smtClean="0"/>
              <a:t>In a sense, international trade is like technological progress:  it allows society to produce quantities of goods that would otherwise not be possible.  </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155665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D7BACD0-D660-4633-BCE8-7874DF42896F}" type="slidenum">
              <a:rPr lang="en-US" smtClean="0"/>
              <a:pPr/>
              <a:t>31</a:t>
            </a:fld>
            <a:endParaRPr lang="en-US" smtClean="0"/>
          </a:p>
        </p:txBody>
      </p:sp>
      <p:sp>
        <p:nvSpPr>
          <p:cNvPr id="6144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4A762D84-0F6A-49EE-BAD9-6FB3294A308A}" type="slidenum">
              <a:rPr lang="en-US" sz="1200">
                <a:cs typeface="Arial" charset="0"/>
              </a:rPr>
              <a:pPr algn="r"/>
              <a:t>31</a:t>
            </a:fld>
            <a:endParaRPr lang="en-US" sz="1200">
              <a:cs typeface="Arial"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p:spPr>
        <p:txBody>
          <a:bodyPr/>
          <a:lstStyle/>
          <a:p>
            <a:pPr eaLnBrk="1" hangingPunct="1"/>
            <a:r>
              <a:rPr lang="en-US" smtClean="0"/>
              <a:t>Again, the light blue point representing consumption is above the PPF.  Without trade, it would not be possible to consume this combination of the goods.  </a:t>
            </a:r>
          </a:p>
        </p:txBody>
      </p:sp>
    </p:spTree>
    <p:extLst>
      <p:ext uri="{BB962C8B-B14F-4D97-AF65-F5344CB8AC3E}">
        <p14:creationId xmlns:p14="http://schemas.microsoft.com/office/powerpoint/2010/main" val="3962469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DB527A4-D369-4FC5-8D10-D673972AAA07}" type="slidenum">
              <a:rPr lang="en-US" smtClean="0"/>
              <a:pPr/>
              <a:t>32</a:t>
            </a:fld>
            <a:endParaRPr lang="en-US" smtClean="0"/>
          </a:p>
        </p:txBody>
      </p:sp>
      <p:sp>
        <p:nvSpPr>
          <p:cNvPr id="6246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4935BB46-8214-4E6A-B60C-ADF5FD5A294C}" type="slidenum">
              <a:rPr lang="en-US" sz="1200">
                <a:cs typeface="Arial" charset="0"/>
              </a:rPr>
              <a:pPr algn="r"/>
              <a:t>32</a:t>
            </a:fld>
            <a:endParaRPr lang="en-US" sz="1200">
              <a:cs typeface="Arial" charset="0"/>
            </a:endParaRPr>
          </a:p>
        </p:txBody>
      </p:sp>
      <p:sp>
        <p:nvSpPr>
          <p:cNvPr id="62468" name="Rectangle 2"/>
          <p:cNvSpPr>
            <a:spLocks noGrp="1" noRot="1" noChangeAspect="1" noChangeArrowheads="1" noTextEdit="1"/>
          </p:cNvSpPr>
          <p:nvPr>
            <p:ph type="sldImg"/>
          </p:nvPr>
        </p:nvSpPr>
        <p:spPr>
          <a:xfrm>
            <a:off x="406400" y="544513"/>
            <a:ext cx="6197600" cy="3486150"/>
          </a:xfrm>
          <a:ln/>
        </p:spPr>
      </p:sp>
      <p:sp>
        <p:nvSpPr>
          <p:cNvPr id="62469" name="Rectangle 3"/>
          <p:cNvSpPr>
            <a:spLocks noGrp="1" noChangeArrowheads="1"/>
          </p:cNvSpPr>
          <p:nvPr>
            <p:ph type="body" idx="1"/>
          </p:nvPr>
        </p:nvSpPr>
        <p:spPr>
          <a:xfrm>
            <a:off x="701040" y="4318952"/>
            <a:ext cx="5608320" cy="4280218"/>
          </a:xfrm>
          <a:noFill/>
          <a:ln/>
        </p:spPr>
        <p:txBody>
          <a:bodyPr/>
          <a:lstStyle/>
          <a:p>
            <a:pPr eaLnBrk="1" hangingPunct="1"/>
            <a:r>
              <a:rPr lang="en-US" dirty="0" smtClean="0"/>
              <a:t>These tables summarize the gains from trade for both countries. </a:t>
            </a:r>
          </a:p>
        </p:txBody>
      </p:sp>
    </p:spTree>
    <p:extLst>
      <p:ext uri="{BB962C8B-B14F-4D97-AF65-F5344CB8AC3E}">
        <p14:creationId xmlns:p14="http://schemas.microsoft.com/office/powerpoint/2010/main" val="3412838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9974DEB-83AD-49CC-BF0E-2E7190EBB4B2}" type="slidenum">
              <a:rPr lang="en-US" smtClean="0"/>
              <a:pPr/>
              <a:t>33</a:t>
            </a:fld>
            <a:endParaRPr lang="en-US" smtClean="0"/>
          </a:p>
        </p:txBody>
      </p:sp>
      <p:sp>
        <p:nvSpPr>
          <p:cNvPr id="6349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B7817BAF-3A40-4A65-B6CB-538B19D58FC6}" type="slidenum">
              <a:rPr lang="en-US" sz="1200">
                <a:cs typeface="Arial" charset="0"/>
              </a:rPr>
              <a:pPr algn="r"/>
              <a:t>33</a:t>
            </a:fld>
            <a:endParaRPr lang="en-US" sz="1200">
              <a:cs typeface="Arial" charset="0"/>
            </a:endParaRPr>
          </a:p>
        </p:txBody>
      </p:sp>
      <p:sp>
        <p:nvSpPr>
          <p:cNvPr id="63492" name="Rectangle 2"/>
          <p:cNvSpPr>
            <a:spLocks noGrp="1" noRot="1" noChangeAspect="1" noChangeArrowheads="1" noTextEdit="1"/>
          </p:cNvSpPr>
          <p:nvPr>
            <p:ph type="sldImg"/>
          </p:nvPr>
        </p:nvSpPr>
        <p:spPr>
          <a:xfrm>
            <a:off x="406400" y="544513"/>
            <a:ext cx="6197600" cy="3486150"/>
          </a:xfrm>
          <a:ln/>
        </p:spPr>
      </p:sp>
      <p:sp>
        <p:nvSpPr>
          <p:cNvPr id="63493" name="Rectangle 3"/>
          <p:cNvSpPr>
            <a:spLocks noGrp="1" noChangeArrowheads="1"/>
          </p:cNvSpPr>
          <p:nvPr>
            <p:ph type="body" idx="1"/>
          </p:nvPr>
        </p:nvSpPr>
        <p:spPr>
          <a:xfrm>
            <a:off x="701040" y="4318952"/>
            <a:ext cx="5608320" cy="4280218"/>
          </a:xfrm>
          <a:noFill/>
          <a:ln/>
        </p:spPr>
        <p:txBody>
          <a:bodyPr/>
          <a:lstStyle/>
          <a:p>
            <a:pPr eaLnBrk="1" hangingPunct="1"/>
            <a:r>
              <a:rPr lang="en-US" smtClean="0"/>
              <a:t>The last bullet point states that gains from trade will arise if each country has an absolute advantage in something.  We will see next, though, that absolute advantage is not required for both countries to gain from trade.  </a:t>
            </a:r>
          </a:p>
          <a:p>
            <a:pPr eaLnBrk="1" hangingPunct="1"/>
            <a:endParaRPr lang="en-US" smtClean="0"/>
          </a:p>
        </p:txBody>
      </p:sp>
    </p:spTree>
    <p:extLst>
      <p:ext uri="{BB962C8B-B14F-4D97-AF65-F5344CB8AC3E}">
        <p14:creationId xmlns:p14="http://schemas.microsoft.com/office/powerpoint/2010/main" val="119632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p>
            <a:fld id="{67A3F6BA-F70D-469C-A304-42B3B2F7B24F}" type="slidenum">
              <a:rPr lang="en-US" smtClean="0">
                <a:solidFill>
                  <a:prstClr val="black"/>
                </a:solidFill>
                <a:latin typeface="Calibri"/>
              </a:rPr>
              <a:pPr/>
              <a:t>6</a:t>
            </a:fld>
            <a:endParaRPr lang="en-US">
              <a:solidFill>
                <a:prstClr val="black"/>
              </a:solidFill>
              <a:latin typeface="Calibri"/>
            </a:endParaRPr>
          </a:p>
        </p:txBody>
      </p:sp>
      <p:sp>
        <p:nvSpPr>
          <p:cNvPr id="87044" name="Rectangle 3"/>
          <p:cNvSpPr>
            <a:spLocks noGrp="1" noChangeArrowheads="1"/>
          </p:cNvSpPr>
          <p:nvPr>
            <p:ph type="body" idx="1"/>
          </p:nvPr>
        </p:nvSpPr>
        <p:spPr>
          <a:xfrm>
            <a:off x="545254" y="4028440"/>
            <a:ext cx="6153573" cy="4958080"/>
          </a:xfrm>
        </p:spPr>
        <p:txBody>
          <a:bodyPr>
            <a:noAutofit/>
          </a:bodyPr>
          <a:lstStyle/>
          <a:p>
            <a:endParaRPr lang="en-US" sz="1100" dirty="0"/>
          </a:p>
        </p:txBody>
      </p:sp>
      <p:sp>
        <p:nvSpPr>
          <p:cNvPr id="7" name="Slide Image Placeholder 6"/>
          <p:cNvSpPr>
            <a:spLocks noGrp="1" noRot="1" noChangeAspect="1"/>
          </p:cNvSpPr>
          <p:nvPr>
            <p:ph type="sldImg"/>
          </p:nvPr>
        </p:nvSpPr>
        <p:spPr>
          <a:xfrm>
            <a:off x="625475" y="619125"/>
            <a:ext cx="5681663" cy="3195638"/>
          </a:xfrm>
        </p:spPr>
      </p:sp>
    </p:spTree>
    <p:extLst>
      <p:ext uri="{BB962C8B-B14F-4D97-AF65-F5344CB8AC3E}">
        <p14:creationId xmlns:p14="http://schemas.microsoft.com/office/powerpoint/2010/main" val="2454868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9D4C830-1410-4CC9-84DB-C6BDB73A0EF0}" type="slidenum">
              <a:rPr lang="en-US" smtClean="0"/>
              <a:pPr/>
              <a:t>34</a:t>
            </a:fld>
            <a:endParaRPr lang="en-US" smtClean="0"/>
          </a:p>
        </p:txBody>
      </p:sp>
      <p:sp>
        <p:nvSpPr>
          <p:cNvPr id="6451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8C02EF25-075C-43CD-9A6A-F5F8980AADFE}" type="slidenum">
              <a:rPr lang="en-US" sz="1200">
                <a:cs typeface="Arial" charset="0"/>
              </a:rPr>
              <a:pPr algn="r"/>
              <a:t>34</a:t>
            </a:fld>
            <a:endParaRPr lang="en-US" sz="1200">
              <a:cs typeface="Arial" charset="0"/>
            </a:endParaRPr>
          </a:p>
        </p:txBody>
      </p:sp>
      <p:sp>
        <p:nvSpPr>
          <p:cNvPr id="64516" name="Rectangle 2"/>
          <p:cNvSpPr>
            <a:spLocks noGrp="1" noRot="1" noChangeAspect="1" noChangeArrowheads="1" noTextEdit="1"/>
          </p:cNvSpPr>
          <p:nvPr>
            <p:ph type="sldImg"/>
          </p:nvPr>
        </p:nvSpPr>
        <p:spPr>
          <a:xfrm>
            <a:off x="406400" y="544513"/>
            <a:ext cx="6197600" cy="3486150"/>
          </a:xfrm>
          <a:ln/>
        </p:spPr>
      </p:sp>
      <p:sp>
        <p:nvSpPr>
          <p:cNvPr id="64517"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4013798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4AF880C-C529-4596-9475-7D897933A3DE}" type="slidenum">
              <a:rPr lang="en-US" smtClean="0"/>
              <a:pPr/>
              <a:t>35</a:t>
            </a:fld>
            <a:endParaRPr lang="en-US" smtClean="0"/>
          </a:p>
        </p:txBody>
      </p:sp>
      <p:sp>
        <p:nvSpPr>
          <p:cNvPr id="6553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CBF41540-42F4-4614-A1D8-3CB7D97E6740}" type="slidenum">
              <a:rPr lang="en-US" sz="1200">
                <a:cs typeface="Arial" charset="0"/>
              </a:rPr>
              <a:pPr algn="r"/>
              <a:t>35</a:t>
            </a:fld>
            <a:endParaRPr lang="en-US" sz="1200">
              <a:cs typeface="Arial" charset="0"/>
            </a:endParaRPr>
          </a:p>
        </p:txBody>
      </p:sp>
      <p:sp>
        <p:nvSpPr>
          <p:cNvPr id="65540" name="Rectangle 2"/>
          <p:cNvSpPr>
            <a:spLocks noGrp="1" noRot="1" noChangeAspect="1" noChangeArrowheads="1" noTextEdit="1"/>
          </p:cNvSpPr>
          <p:nvPr>
            <p:ph type="sldImg"/>
          </p:nvPr>
        </p:nvSpPr>
        <p:spPr>
          <a:xfrm>
            <a:off x="406400" y="544513"/>
            <a:ext cx="6197600" cy="3486150"/>
          </a:xfrm>
          <a:ln/>
        </p:spPr>
      </p:sp>
      <p:sp>
        <p:nvSpPr>
          <p:cNvPr id="65541"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2110727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87FC0BFB-6B75-4F47-A852-315043639D94}" type="slidenum">
              <a:rPr lang="en-US" smtClean="0"/>
              <a:pPr/>
              <a:t>36</a:t>
            </a:fld>
            <a:endParaRPr lang="en-US" smtClean="0"/>
          </a:p>
        </p:txBody>
      </p:sp>
      <p:sp>
        <p:nvSpPr>
          <p:cNvPr id="6656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560DC99F-78D1-4164-B068-AA1E0070AC10}" type="slidenum">
              <a:rPr lang="en-US" sz="1200">
                <a:cs typeface="Arial" charset="0"/>
              </a:rPr>
              <a:pPr algn="r"/>
              <a:t>36</a:t>
            </a:fld>
            <a:endParaRPr lang="en-US" sz="1200">
              <a:cs typeface="Arial" charset="0"/>
            </a:endParaRPr>
          </a:p>
        </p:txBody>
      </p:sp>
      <p:sp>
        <p:nvSpPr>
          <p:cNvPr id="66564" name="Rectangle 2"/>
          <p:cNvSpPr>
            <a:spLocks noGrp="1" noRot="1" noChangeAspect="1" noChangeArrowheads="1" noTextEdit="1"/>
          </p:cNvSpPr>
          <p:nvPr>
            <p:ph type="sldImg"/>
          </p:nvPr>
        </p:nvSpPr>
        <p:spPr>
          <a:xfrm>
            <a:off x="406400" y="544513"/>
            <a:ext cx="6197600" cy="3486150"/>
          </a:xfrm>
          <a:ln/>
        </p:spPr>
      </p:sp>
      <p:sp>
        <p:nvSpPr>
          <p:cNvPr id="66565"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2606015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F4F46258-66C7-4BB0-80BA-9CA2A2A23C91}" type="slidenum">
              <a:rPr lang="en-US" smtClean="0"/>
              <a:pPr/>
              <a:t>37</a:t>
            </a:fld>
            <a:endParaRPr lang="en-US" smtClean="0"/>
          </a:p>
        </p:txBody>
      </p:sp>
      <p:sp>
        <p:nvSpPr>
          <p:cNvPr id="6758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8EFF2291-622C-4FC9-AE26-DBE3576F275F}" type="slidenum">
              <a:rPr lang="en-US" sz="1200">
                <a:cs typeface="Arial" charset="0"/>
              </a:rPr>
              <a:pPr algn="r"/>
              <a:t>37</a:t>
            </a:fld>
            <a:endParaRPr lang="en-US" sz="1200">
              <a:cs typeface="Arial" charset="0"/>
            </a:endParaRPr>
          </a:p>
        </p:txBody>
      </p:sp>
      <p:sp>
        <p:nvSpPr>
          <p:cNvPr id="67588" name="Rectangle 2"/>
          <p:cNvSpPr>
            <a:spLocks noGrp="1" noRot="1" noChangeAspect="1" noChangeArrowheads="1" noTextEdit="1"/>
          </p:cNvSpPr>
          <p:nvPr>
            <p:ph type="sldImg"/>
          </p:nvPr>
        </p:nvSpPr>
        <p:spPr>
          <a:xfrm>
            <a:off x="406400" y="544513"/>
            <a:ext cx="6197600" cy="3486150"/>
          </a:xfrm>
          <a:ln/>
        </p:spPr>
      </p:sp>
      <p:sp>
        <p:nvSpPr>
          <p:cNvPr id="67589"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4224752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7C2BB27D-F3A7-4F28-9C3C-729B1E538D85}" type="slidenum">
              <a:rPr lang="en-US" smtClean="0"/>
              <a:pPr/>
              <a:t>38</a:t>
            </a:fld>
            <a:endParaRPr lang="en-US" smtClean="0"/>
          </a:p>
        </p:txBody>
      </p:sp>
      <p:sp>
        <p:nvSpPr>
          <p:cNvPr id="6861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67A7942F-04E1-4743-86A5-31175D6ADA80}" type="slidenum">
              <a:rPr lang="en-US" sz="1200">
                <a:cs typeface="Arial" charset="0"/>
              </a:rPr>
              <a:pPr algn="r"/>
              <a:t>38</a:t>
            </a:fld>
            <a:endParaRPr lang="en-US" sz="1200">
              <a:cs typeface="Arial" charset="0"/>
            </a:endParaRPr>
          </a:p>
        </p:txBody>
      </p:sp>
      <p:sp>
        <p:nvSpPr>
          <p:cNvPr id="68612" name="Rectangle 2"/>
          <p:cNvSpPr>
            <a:spLocks noGrp="1" noRot="1" noChangeAspect="1" noChangeArrowheads="1" noTextEdit="1"/>
          </p:cNvSpPr>
          <p:nvPr>
            <p:ph type="sldImg"/>
          </p:nvPr>
        </p:nvSpPr>
        <p:spPr>
          <a:xfrm>
            <a:off x="406400" y="544513"/>
            <a:ext cx="6197600" cy="3486150"/>
          </a:xfrm>
          <a:ln/>
        </p:spPr>
      </p:sp>
      <p:sp>
        <p:nvSpPr>
          <p:cNvPr id="68613"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2917604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AB2B3B68-2093-40F5-987D-42DC2C628D66}" type="slidenum">
              <a:rPr lang="en-US" smtClean="0"/>
              <a:pPr/>
              <a:t>39</a:t>
            </a:fld>
            <a:endParaRPr lang="en-US" smtClean="0"/>
          </a:p>
        </p:txBody>
      </p:sp>
      <p:sp>
        <p:nvSpPr>
          <p:cNvPr id="7885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562EBF3A-1DCF-4E25-A2B8-EAA660BB9352}" type="slidenum">
              <a:rPr lang="en-US" sz="1200">
                <a:cs typeface="Arial" charset="0"/>
              </a:rPr>
              <a:pPr algn="r"/>
              <a:t>39</a:t>
            </a:fld>
            <a:endParaRPr lang="en-US" sz="1200">
              <a:cs typeface="Arial" charset="0"/>
            </a:endParaRPr>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noFill/>
          <a:ln/>
        </p:spPr>
        <p:txBody>
          <a:bodyPr/>
          <a:lstStyle/>
          <a:p>
            <a:pPr eaLnBrk="1" hangingPunct="1"/>
            <a:r>
              <a:rPr lang="en-US" dirty="0" smtClean="0"/>
              <a:t>In the real world, there are relatively few </a:t>
            </a:r>
            <a:r>
              <a:rPr lang="en-US" u="sng" dirty="0" smtClean="0"/>
              <a:t>perfectly</a:t>
            </a:r>
            <a:r>
              <a:rPr lang="en-US" dirty="0" smtClean="0"/>
              <a:t> competitive markets.  Most goods come in lots of different varieties—including ice cream, the example in the textbook.  And there are many markets in which the number of firms is small enough that some of them have the ability to affect the market price.  </a:t>
            </a:r>
          </a:p>
          <a:p>
            <a:pPr eaLnBrk="1" hangingPunct="1"/>
            <a:endParaRPr lang="en-US" dirty="0" smtClean="0"/>
          </a:p>
          <a:p>
            <a:pPr eaLnBrk="1" hangingPunct="1"/>
            <a:r>
              <a:rPr lang="en-US" dirty="0" smtClean="0"/>
              <a:t>For now, though, we look at supply and demand in perfectly competitive markets, for two reasons:  First, it’s easier to learn.  Understanding perfectly competitive markets makes it a lot easier to learn the more realistic but complicated analysis of imperfectly competitive markets.  Second, despite the lack of realism, the perfectly competitive model can teach us a lot about how the world works, as we will see many times in the chapters that follow.  </a:t>
            </a:r>
          </a:p>
          <a:p>
            <a:pPr eaLnBrk="1" hangingPunct="1"/>
            <a:endParaRPr lang="en-US" dirty="0" smtClean="0"/>
          </a:p>
        </p:txBody>
      </p:sp>
    </p:spTree>
    <p:extLst>
      <p:ext uri="{BB962C8B-B14F-4D97-AF65-F5344CB8AC3E}">
        <p14:creationId xmlns:p14="http://schemas.microsoft.com/office/powerpoint/2010/main" val="4243960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B86354B-C687-4C7F-B60C-57DE84838DE8}" type="slidenum">
              <a:rPr lang="en-US" smtClean="0"/>
              <a:pPr/>
              <a:t>40</a:t>
            </a:fld>
            <a:endParaRPr lang="en-US" smtClean="0"/>
          </a:p>
        </p:txBody>
      </p:sp>
      <p:sp>
        <p:nvSpPr>
          <p:cNvPr id="7987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1FAE7E6E-B7C6-4038-9AED-0F5AA2CB1BAC}" type="slidenum">
              <a:rPr lang="en-US" sz="1200">
                <a:cs typeface="Arial" charset="0"/>
              </a:rPr>
              <a:pPr algn="r"/>
              <a:t>40</a:t>
            </a:fld>
            <a:endParaRPr lang="en-US" sz="1200">
              <a:cs typeface="Arial" charset="0"/>
            </a:endParaRPr>
          </a:p>
        </p:txBody>
      </p:sp>
      <p:sp>
        <p:nvSpPr>
          <p:cNvPr id="79876" name="Rectangle 2"/>
          <p:cNvSpPr>
            <a:spLocks noGrp="1" noRot="1" noChangeAspect="1" noChangeArrowheads="1" noTextEdit="1"/>
          </p:cNvSpPr>
          <p:nvPr>
            <p:ph type="sldImg"/>
          </p:nvPr>
        </p:nvSpPr>
        <p:spPr>
          <a:ln/>
        </p:spPr>
      </p:sp>
      <p:sp>
        <p:nvSpPr>
          <p:cNvPr id="79877" name="Rectangle 3"/>
          <p:cNvSpPr>
            <a:spLocks noGrp="1" noChangeArrowheads="1"/>
          </p:cNvSpPr>
          <p:nvPr>
            <p:ph type="body" idx="1"/>
          </p:nvPr>
        </p:nvSpPr>
        <p:spPr>
          <a:noFill/>
          <a:ln/>
        </p:spPr>
        <p:txBody>
          <a:bodyPr/>
          <a:lstStyle/>
          <a:p>
            <a:pPr eaLnBrk="1" hangingPunct="1"/>
            <a:r>
              <a:rPr lang="en-US" smtClean="0"/>
              <a:t>Demand comes from the behavior of buyers.  </a:t>
            </a:r>
          </a:p>
        </p:txBody>
      </p:sp>
    </p:spTree>
    <p:extLst>
      <p:ext uri="{BB962C8B-B14F-4D97-AF65-F5344CB8AC3E}">
        <p14:creationId xmlns:p14="http://schemas.microsoft.com/office/powerpoint/2010/main" val="2553059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4F28258-5B26-4F32-AAC5-487C7704B3F3}" type="slidenum">
              <a:rPr lang="en-US" smtClean="0"/>
              <a:pPr/>
              <a:t>41</a:t>
            </a:fld>
            <a:endParaRPr lang="en-US" smtClean="0"/>
          </a:p>
        </p:txBody>
      </p:sp>
      <p:sp>
        <p:nvSpPr>
          <p:cNvPr id="8089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85DC7E77-57D3-44C1-BC0F-735B184BD7B0}" type="slidenum">
              <a:rPr lang="en-US" sz="1200">
                <a:cs typeface="Arial" charset="0"/>
              </a:rPr>
              <a:pPr algn="r"/>
              <a:t>41</a:t>
            </a:fld>
            <a:endParaRPr lang="en-US" sz="1200">
              <a:cs typeface="Arial" charset="0"/>
            </a:endParaRPr>
          </a:p>
        </p:txBody>
      </p:sp>
      <p:sp>
        <p:nvSpPr>
          <p:cNvPr id="80900" name="Rectangle 2"/>
          <p:cNvSpPr>
            <a:spLocks noGrp="1" noRot="1" noChangeAspect="1" noChangeArrowheads="1" noTextEdit="1"/>
          </p:cNvSpPr>
          <p:nvPr>
            <p:ph type="sldImg"/>
          </p:nvPr>
        </p:nvSpPr>
        <p:spPr>
          <a:xfrm>
            <a:off x="406400" y="544513"/>
            <a:ext cx="6197600" cy="3486150"/>
          </a:xfrm>
          <a:ln/>
        </p:spPr>
      </p:sp>
      <p:sp>
        <p:nvSpPr>
          <p:cNvPr id="80901"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913870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02B9D26-8345-4600-8522-69387AE62ED1}" type="slidenum">
              <a:rPr lang="en-US" smtClean="0"/>
              <a:pPr/>
              <a:t>42</a:t>
            </a:fld>
            <a:endParaRPr lang="en-US" smtClean="0"/>
          </a:p>
        </p:txBody>
      </p:sp>
      <p:sp>
        <p:nvSpPr>
          <p:cNvPr id="8192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3161927A-C5BB-4987-B2F7-6E298FDB0638}" type="slidenum">
              <a:rPr lang="en-US" sz="1200">
                <a:cs typeface="Arial" charset="0"/>
              </a:rPr>
              <a:pPr algn="r"/>
              <a:t>42</a:t>
            </a:fld>
            <a:endParaRPr lang="en-US" sz="1200">
              <a:cs typeface="Arial" charset="0"/>
            </a:endParaRPr>
          </a:p>
        </p:txBody>
      </p:sp>
      <p:sp>
        <p:nvSpPr>
          <p:cNvPr id="81924" name="Rectangle 2"/>
          <p:cNvSpPr>
            <a:spLocks noGrp="1" noRot="1" noChangeAspect="1" noChangeArrowheads="1" noTextEdit="1"/>
          </p:cNvSpPr>
          <p:nvPr>
            <p:ph type="sldImg"/>
          </p:nvPr>
        </p:nvSpPr>
        <p:spPr>
          <a:xfrm>
            <a:off x="406400" y="544513"/>
            <a:ext cx="6197600" cy="3486150"/>
          </a:xfrm>
          <a:ln/>
        </p:spPr>
      </p:sp>
      <p:sp>
        <p:nvSpPr>
          <p:cNvPr id="81925"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2667500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3AAA760-635D-465D-BE5E-9F064705E81F}" type="slidenum">
              <a:rPr lang="en-US" smtClean="0"/>
              <a:pPr/>
              <a:t>43</a:t>
            </a:fld>
            <a:endParaRPr lang="en-US" smtClean="0"/>
          </a:p>
        </p:txBody>
      </p:sp>
      <p:sp>
        <p:nvSpPr>
          <p:cNvPr id="8499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6AE3532E-D522-420C-8472-09DC917A9509}" type="slidenum">
              <a:rPr lang="en-US" sz="1200">
                <a:cs typeface="Arial" charset="0"/>
              </a:rPr>
              <a:pPr algn="r"/>
              <a:t>43</a:t>
            </a:fld>
            <a:endParaRPr lang="en-US" sz="1200">
              <a:cs typeface="Arial" charset="0"/>
            </a:endParaRPr>
          </a:p>
        </p:txBody>
      </p:sp>
      <p:sp>
        <p:nvSpPr>
          <p:cNvPr id="84996" name="Rectangle 2"/>
          <p:cNvSpPr>
            <a:spLocks noGrp="1" noRot="1" noChangeAspect="1" noChangeArrowheads="1" noTextEdit="1"/>
          </p:cNvSpPr>
          <p:nvPr>
            <p:ph type="sldImg"/>
          </p:nvPr>
        </p:nvSpPr>
        <p:spPr>
          <a:xfrm>
            <a:off x="406400" y="544513"/>
            <a:ext cx="6197600" cy="3486150"/>
          </a:xfrm>
          <a:ln/>
        </p:spPr>
      </p:sp>
      <p:sp>
        <p:nvSpPr>
          <p:cNvPr id="84997" name="Rectangle 3"/>
          <p:cNvSpPr>
            <a:spLocks noGrp="1" noChangeArrowheads="1"/>
          </p:cNvSpPr>
          <p:nvPr>
            <p:ph type="body" idx="1"/>
          </p:nvPr>
        </p:nvSpPr>
        <p:spPr>
          <a:xfrm>
            <a:off x="701040" y="4318952"/>
            <a:ext cx="5608320" cy="4280218"/>
          </a:xfrm>
          <a:noFill/>
          <a:ln/>
        </p:spPr>
        <p:txBody>
          <a:bodyPr/>
          <a:lstStyle/>
          <a:p>
            <a:pPr eaLnBrk="1" hangingPunct="1"/>
            <a:endParaRPr lang="en-US" dirty="0" smtClean="0"/>
          </a:p>
        </p:txBody>
      </p:sp>
    </p:spTree>
    <p:extLst>
      <p:ext uri="{BB962C8B-B14F-4D97-AF65-F5344CB8AC3E}">
        <p14:creationId xmlns:p14="http://schemas.microsoft.com/office/powerpoint/2010/main" val="288470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p>
            <a:fld id="{67A3F6BA-F70D-469C-A304-42B3B2F7B24F}" type="slidenum">
              <a:rPr lang="en-US" smtClean="0">
                <a:solidFill>
                  <a:prstClr val="black"/>
                </a:solidFill>
                <a:latin typeface="Calibri"/>
              </a:rPr>
              <a:pPr/>
              <a:t>7</a:t>
            </a:fld>
            <a:endParaRPr lang="en-US">
              <a:solidFill>
                <a:prstClr val="black"/>
              </a:solidFill>
              <a:latin typeface="Calibri"/>
            </a:endParaRPr>
          </a:p>
        </p:txBody>
      </p:sp>
      <p:sp>
        <p:nvSpPr>
          <p:cNvPr id="87044" name="Rectangle 3"/>
          <p:cNvSpPr>
            <a:spLocks noGrp="1" noChangeArrowheads="1"/>
          </p:cNvSpPr>
          <p:nvPr>
            <p:ph type="body" idx="1"/>
          </p:nvPr>
        </p:nvSpPr>
        <p:spPr>
          <a:xfrm>
            <a:off x="545254" y="4028440"/>
            <a:ext cx="6153573" cy="4958080"/>
          </a:xfrm>
        </p:spPr>
        <p:txBody>
          <a:bodyPr>
            <a:noAutofit/>
          </a:bodyPr>
          <a:lstStyle/>
          <a:p>
            <a:endParaRPr lang="en-US" sz="1100" dirty="0"/>
          </a:p>
        </p:txBody>
      </p:sp>
      <p:sp>
        <p:nvSpPr>
          <p:cNvPr id="7" name="Slide Image Placeholder 6"/>
          <p:cNvSpPr>
            <a:spLocks noGrp="1" noRot="1" noChangeAspect="1"/>
          </p:cNvSpPr>
          <p:nvPr>
            <p:ph type="sldImg"/>
          </p:nvPr>
        </p:nvSpPr>
        <p:spPr>
          <a:xfrm>
            <a:off x="625475" y="619125"/>
            <a:ext cx="5681663" cy="3195638"/>
          </a:xfrm>
        </p:spPr>
      </p:sp>
    </p:spTree>
    <p:extLst>
      <p:ext uri="{BB962C8B-B14F-4D97-AF65-F5344CB8AC3E}">
        <p14:creationId xmlns:p14="http://schemas.microsoft.com/office/powerpoint/2010/main" val="1040294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539CC3C0-9F2C-4C6D-B37C-CB6B783D719A}" type="slidenum">
              <a:rPr lang="en-US" smtClean="0"/>
              <a:pPr/>
              <a:t>44</a:t>
            </a:fld>
            <a:endParaRPr lang="en-US" smtClean="0"/>
          </a:p>
        </p:txBody>
      </p:sp>
      <p:sp>
        <p:nvSpPr>
          <p:cNvPr id="8601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982EE2ED-74E8-4082-8155-8CE661D2C9FD}" type="slidenum">
              <a:rPr lang="en-US" sz="1200">
                <a:cs typeface="Arial" charset="0"/>
              </a:rPr>
              <a:pPr algn="r"/>
              <a:t>44</a:t>
            </a:fld>
            <a:endParaRPr lang="en-US" sz="1200">
              <a:cs typeface="Arial" charset="0"/>
            </a:endParaRPr>
          </a:p>
        </p:txBody>
      </p:sp>
      <p:sp>
        <p:nvSpPr>
          <p:cNvPr id="86020" name="Rectangle 2"/>
          <p:cNvSpPr>
            <a:spLocks noGrp="1" noRot="1" noChangeAspect="1" noChangeArrowheads="1" noTextEdit="1"/>
          </p:cNvSpPr>
          <p:nvPr>
            <p:ph type="sldImg"/>
          </p:nvPr>
        </p:nvSpPr>
        <p:spPr>
          <a:ln/>
        </p:spPr>
      </p:sp>
      <p:sp>
        <p:nvSpPr>
          <p:cNvPr id="86021" name="Rectangle 3"/>
          <p:cNvSpPr>
            <a:spLocks noGrp="1" noChangeArrowheads="1"/>
          </p:cNvSpPr>
          <p:nvPr>
            <p:ph type="body" idx="1"/>
          </p:nvPr>
        </p:nvSpPr>
        <p:spPr>
          <a:noFill/>
          <a:ln/>
        </p:spPr>
        <p:txBody>
          <a:bodyPr/>
          <a:lstStyle/>
          <a:p>
            <a:pPr eaLnBrk="1" hangingPunct="1"/>
            <a:r>
              <a:rPr lang="en-US" smtClean="0"/>
              <a:t>Income is the first demand shifter discussed in this chapter of the textbook.  I chose to start with a different one (number of buyers), for the following reason: </a:t>
            </a:r>
          </a:p>
          <a:p>
            <a:pPr eaLnBrk="1" hangingPunct="1"/>
            <a:r>
              <a:rPr lang="en-US" smtClean="0"/>
              <a:t>In discussing the impact of changes in income on the demand curve, the textbook also introduces the concept of normal goods and inferior goods.   Students may find it easier to learn about curve shifts if the presentation focuses </a:t>
            </a:r>
            <a:r>
              <a:rPr lang="en-US" i="1" smtClean="0"/>
              <a:t>solely</a:t>
            </a:r>
            <a:r>
              <a:rPr lang="en-US" smtClean="0"/>
              <a:t> on a curve shift (at least initially) without simultaneously introducing other concepts.  </a:t>
            </a:r>
          </a:p>
          <a:p>
            <a:pPr eaLnBrk="1" hangingPunct="1"/>
            <a:endParaRPr lang="en-US" smtClean="0"/>
          </a:p>
          <a:p>
            <a:pPr eaLnBrk="1" hangingPunct="1"/>
            <a:r>
              <a:rPr lang="en-US" smtClean="0"/>
              <a:t>If you wish to present the demand shifters in the same order as they appear in the book, simply reorder the slides in this presentation.  </a:t>
            </a:r>
          </a:p>
          <a:p>
            <a:pPr eaLnBrk="1" hangingPunct="1"/>
            <a:endParaRPr lang="en-US" smtClean="0"/>
          </a:p>
        </p:txBody>
      </p:sp>
    </p:spTree>
    <p:extLst>
      <p:ext uri="{BB962C8B-B14F-4D97-AF65-F5344CB8AC3E}">
        <p14:creationId xmlns:p14="http://schemas.microsoft.com/office/powerpoint/2010/main" val="74780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7263D812-AC53-4F30-8B46-2A75915BA6D3}" type="slidenum">
              <a:rPr lang="en-US" smtClean="0"/>
              <a:pPr/>
              <a:t>45</a:t>
            </a:fld>
            <a:endParaRPr lang="en-US" smtClean="0"/>
          </a:p>
        </p:txBody>
      </p:sp>
      <p:sp>
        <p:nvSpPr>
          <p:cNvPr id="8704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650CCBB3-8994-4D68-97F4-7E1C368C13E7}" type="slidenum">
              <a:rPr lang="en-US" sz="1200">
                <a:cs typeface="Arial" charset="0"/>
              </a:rPr>
              <a:pPr algn="r"/>
              <a:t>45</a:t>
            </a:fld>
            <a:endParaRPr lang="en-US" sz="1200">
              <a:cs typeface="Arial" charset="0"/>
            </a:endParaRPr>
          </a:p>
        </p:txBody>
      </p:sp>
      <p:sp>
        <p:nvSpPr>
          <p:cNvPr id="87044" name="Rectangle 2"/>
          <p:cNvSpPr>
            <a:spLocks noGrp="1" noRot="1" noChangeAspect="1" noChangeArrowheads="1" noTextEdit="1"/>
          </p:cNvSpPr>
          <p:nvPr>
            <p:ph type="sldImg"/>
          </p:nvPr>
        </p:nvSpPr>
        <p:spPr>
          <a:ln/>
        </p:spPr>
      </p:sp>
      <p:sp>
        <p:nvSpPr>
          <p:cNvPr id="87045" name="Rectangle 3"/>
          <p:cNvSpPr>
            <a:spLocks noGrp="1" noChangeArrowheads="1"/>
          </p:cNvSpPr>
          <p:nvPr>
            <p:ph type="body" idx="1"/>
          </p:nvPr>
        </p:nvSpPr>
        <p:spPr>
          <a:noFill/>
          <a:ln/>
        </p:spPr>
        <p:txBody>
          <a:bodyPr/>
          <a:lstStyle/>
          <a:p>
            <a:pPr eaLnBrk="1" hangingPunct="1">
              <a:lnSpc>
                <a:spcPct val="90000"/>
              </a:lnSpc>
            </a:pPr>
            <a:r>
              <a:rPr lang="en-US" smtClean="0"/>
              <a:t>Beginning economics students often have trouble understanding the difference between a movement along the curve and a shift in the curve.  Here, the animation has been carefully designed to help students see that a shift in the curve results from an increase in quantity at each price.  </a:t>
            </a:r>
          </a:p>
          <a:p>
            <a:pPr eaLnBrk="1" hangingPunct="1">
              <a:lnSpc>
                <a:spcPct val="90000"/>
              </a:lnSpc>
            </a:pPr>
            <a:endParaRPr lang="en-US" smtClean="0"/>
          </a:p>
          <a:p>
            <a:pPr eaLnBrk="1" hangingPunct="1">
              <a:lnSpc>
                <a:spcPct val="90000"/>
              </a:lnSpc>
            </a:pPr>
            <a:r>
              <a:rPr lang="en-US" smtClean="0"/>
              <a:t>(A more realistic scenario would involve a non-parallel shift, where the horizontal distance of the shift would be greater for lower prices than higher ones. However, to remain consistent with the textbook, and to keep things simple, this slide shows a parallel shift.)</a:t>
            </a:r>
          </a:p>
          <a:p>
            <a:pPr eaLnBrk="1" hangingPunct="1">
              <a:lnSpc>
                <a:spcPct val="90000"/>
              </a:lnSpc>
            </a:pPr>
            <a:endParaRPr lang="en-US" smtClean="0"/>
          </a:p>
        </p:txBody>
      </p:sp>
    </p:spTree>
    <p:extLst>
      <p:ext uri="{BB962C8B-B14F-4D97-AF65-F5344CB8AC3E}">
        <p14:creationId xmlns:p14="http://schemas.microsoft.com/office/powerpoint/2010/main" val="109732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7C8BBADA-D56C-4404-95C0-455FE9E2A5C6}" type="slidenum">
              <a:rPr lang="en-US" smtClean="0"/>
              <a:pPr/>
              <a:t>46</a:t>
            </a:fld>
            <a:endParaRPr lang="en-US" smtClean="0"/>
          </a:p>
        </p:txBody>
      </p:sp>
      <p:sp>
        <p:nvSpPr>
          <p:cNvPr id="8806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8D9CF185-7303-4FFF-AFCF-B81F9C8C053A}" type="slidenum">
              <a:rPr lang="en-US" sz="1200">
                <a:cs typeface="Arial" charset="0"/>
              </a:rPr>
              <a:pPr algn="r"/>
              <a:t>46</a:t>
            </a:fld>
            <a:endParaRPr lang="en-US" sz="1200">
              <a:cs typeface="Arial" charset="0"/>
            </a:endParaRPr>
          </a:p>
        </p:txBody>
      </p:sp>
      <p:sp>
        <p:nvSpPr>
          <p:cNvPr id="88068" name="Rectangle 2"/>
          <p:cNvSpPr>
            <a:spLocks noGrp="1" noRot="1" noChangeAspect="1" noChangeArrowheads="1" noTextEdit="1"/>
          </p:cNvSpPr>
          <p:nvPr>
            <p:ph type="sldImg"/>
          </p:nvPr>
        </p:nvSpPr>
        <p:spPr>
          <a:ln/>
        </p:spPr>
      </p:sp>
      <p:sp>
        <p:nvSpPr>
          <p:cNvPr id="8806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190280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59D652A0-A98C-4FD9-82FC-4C8126403056}" type="slidenum">
              <a:rPr lang="en-US" smtClean="0"/>
              <a:pPr/>
              <a:t>47</a:t>
            </a:fld>
            <a:endParaRPr lang="en-US" smtClean="0"/>
          </a:p>
        </p:txBody>
      </p:sp>
      <p:sp>
        <p:nvSpPr>
          <p:cNvPr id="8909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E076E52A-9050-4BC1-8C6D-4D2FC41174AB}" type="slidenum">
              <a:rPr lang="en-US" sz="1200">
                <a:cs typeface="Arial" charset="0"/>
              </a:rPr>
              <a:pPr algn="r"/>
              <a:t>47</a:t>
            </a:fld>
            <a:endParaRPr lang="en-US" sz="1200">
              <a:cs typeface="Arial" charset="0"/>
            </a:endParaRPr>
          </a:p>
        </p:txBody>
      </p:sp>
      <p:sp>
        <p:nvSpPr>
          <p:cNvPr id="89092" name="Rectangle 2"/>
          <p:cNvSpPr>
            <a:spLocks noGrp="1" noRot="1" noChangeAspect="1" noChangeArrowheads="1" noTextEdit="1"/>
          </p:cNvSpPr>
          <p:nvPr>
            <p:ph type="sldImg"/>
          </p:nvPr>
        </p:nvSpPr>
        <p:spPr>
          <a:xfrm>
            <a:off x="406400" y="544513"/>
            <a:ext cx="6197600" cy="3486150"/>
          </a:xfrm>
          <a:ln/>
        </p:spPr>
      </p:sp>
      <p:sp>
        <p:nvSpPr>
          <p:cNvPr id="89093" name="Rectangle 3"/>
          <p:cNvSpPr>
            <a:spLocks noGrp="1" noChangeArrowheads="1"/>
          </p:cNvSpPr>
          <p:nvPr>
            <p:ph type="body" idx="1"/>
          </p:nvPr>
        </p:nvSpPr>
        <p:spPr>
          <a:xfrm>
            <a:off x="701040" y="4318952"/>
            <a:ext cx="5608320" cy="4280218"/>
          </a:xfrm>
          <a:noFill/>
          <a:ln/>
        </p:spPr>
        <p:txBody>
          <a:bodyPr/>
          <a:lstStyle/>
          <a:p>
            <a:pPr eaLnBrk="1" hangingPunct="1"/>
            <a:r>
              <a:rPr lang="en-US" sz="1100"/>
              <a:t>If you are willing to spend a couple extra minutes on substitutes and complements, and have a blackboard or whiteboard to draw on, here’s an idea:</a:t>
            </a:r>
          </a:p>
          <a:p>
            <a:pPr eaLnBrk="1" hangingPunct="1"/>
            <a:endParaRPr lang="en-US" sz="1100"/>
          </a:p>
          <a:p>
            <a:pPr eaLnBrk="1" hangingPunct="1"/>
            <a:r>
              <a:rPr lang="en-US" sz="1100"/>
              <a:t>Before (or instead of) showing this slide, draw the demand curve for hamburgers.  Pick a price, say $5, and draw a horizontal line at that price, extending from the vertical axis through the D curve and continuing to the right.  Suppose Q = 1000 when P = $5.  Label this on the horizontal axis.  </a:t>
            </a:r>
          </a:p>
          <a:p>
            <a:pPr eaLnBrk="1" hangingPunct="1"/>
            <a:endParaRPr lang="en-US" sz="1100"/>
          </a:p>
          <a:p>
            <a:pPr eaLnBrk="1" hangingPunct="1"/>
            <a:r>
              <a:rPr lang="en-US" sz="1100"/>
              <a:t>Now ask your students:   If pizza becomes more expensive, but price of hamburgers does not change, what would happen to the quantity of hamburgers demanded?  Would it remain at 1000, would it increase, or would it decrease?  Explain.  </a:t>
            </a:r>
          </a:p>
          <a:p>
            <a:pPr eaLnBrk="1" hangingPunct="1"/>
            <a:endParaRPr lang="en-US" sz="1100"/>
          </a:p>
          <a:p>
            <a:pPr eaLnBrk="1" hangingPunct="1"/>
            <a:r>
              <a:rPr lang="en-US" sz="1100"/>
              <a:t>Some and perhaps most students will see right away that people will want more hamburgers when the price of pizza rises.  After establishing this, note that the increase in the price of pizza caused an increase in the quantity demanded of hamburgers.  Then state the term “substitutes” and give the definition.  </a:t>
            </a:r>
          </a:p>
          <a:p>
            <a:pPr eaLnBrk="1" hangingPunct="1"/>
            <a:endParaRPr lang="en-US" sz="1100"/>
          </a:p>
          <a:p>
            <a:pPr eaLnBrk="1" hangingPunct="1"/>
            <a:r>
              <a:rPr lang="en-US" sz="1100"/>
              <a:t>Before giving the other examples (listed in the 3</a:t>
            </a:r>
            <a:r>
              <a:rPr lang="en-US" sz="1100" baseline="30000"/>
              <a:t>rd</a:t>
            </a:r>
            <a:r>
              <a:rPr lang="en-US" sz="1100"/>
              <a:t> bullet of this slide), do a similar exercise to develop the concept of complements.  Finally, give the examples of substitutes and complements from the 3</a:t>
            </a:r>
            <a:r>
              <a:rPr lang="en-US" sz="1100" baseline="30000"/>
              <a:t>rd</a:t>
            </a:r>
            <a:r>
              <a:rPr lang="en-US" sz="1100"/>
              <a:t> bullet point of this and the following slides, but mix up the order and ask students to identify whether each example is complements or substitutes. </a:t>
            </a:r>
          </a:p>
          <a:p>
            <a:pPr eaLnBrk="1" hangingPunct="1"/>
            <a:endParaRPr lang="en-US" sz="1100"/>
          </a:p>
        </p:txBody>
      </p:sp>
    </p:spTree>
    <p:extLst>
      <p:ext uri="{BB962C8B-B14F-4D97-AF65-F5344CB8AC3E}">
        <p14:creationId xmlns:p14="http://schemas.microsoft.com/office/powerpoint/2010/main" val="456163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B8E8689A-3D0F-4215-B449-950580090BDB}" type="slidenum">
              <a:rPr lang="en-US" smtClean="0"/>
              <a:pPr/>
              <a:t>48</a:t>
            </a:fld>
            <a:endParaRPr lang="en-US" smtClean="0"/>
          </a:p>
        </p:txBody>
      </p:sp>
      <p:sp>
        <p:nvSpPr>
          <p:cNvPr id="9011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7E2B3CF8-5E4F-4CF1-804D-279C2997DF46}" type="slidenum">
              <a:rPr lang="en-US" sz="1200">
                <a:cs typeface="Arial" charset="0"/>
              </a:rPr>
              <a:pPr algn="r"/>
              <a:t>48</a:t>
            </a:fld>
            <a:endParaRPr lang="en-US" sz="1200">
              <a:cs typeface="Arial" charset="0"/>
            </a:endParaRPr>
          </a:p>
        </p:txBody>
      </p:sp>
      <p:sp>
        <p:nvSpPr>
          <p:cNvPr id="90116" name="Rectangle 2"/>
          <p:cNvSpPr>
            <a:spLocks noGrp="1" noRot="1" noChangeAspect="1" noChangeArrowheads="1" noTextEdit="1"/>
          </p:cNvSpPr>
          <p:nvPr>
            <p:ph type="sldImg"/>
          </p:nvPr>
        </p:nvSpPr>
        <p:spPr>
          <a:xfrm>
            <a:off x="406400" y="544513"/>
            <a:ext cx="6197600" cy="3486150"/>
          </a:xfrm>
          <a:ln/>
        </p:spPr>
      </p:sp>
      <p:sp>
        <p:nvSpPr>
          <p:cNvPr id="90117"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4204735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3C43E56-D856-4CF4-8524-A2B42C550DB3}" type="slidenum">
              <a:rPr lang="en-US" smtClean="0"/>
              <a:pPr/>
              <a:t>49</a:t>
            </a:fld>
            <a:endParaRPr lang="en-US" smtClean="0"/>
          </a:p>
        </p:txBody>
      </p:sp>
      <p:sp>
        <p:nvSpPr>
          <p:cNvPr id="9113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D424B2EC-B6BC-4413-86DC-84A87297B0A7}" type="slidenum">
              <a:rPr lang="en-US" sz="1200">
                <a:cs typeface="Arial" charset="0"/>
              </a:rPr>
              <a:pPr algn="r"/>
              <a:t>49</a:t>
            </a:fld>
            <a:endParaRPr lang="en-US" sz="1200">
              <a:cs typeface="Arial" charset="0"/>
            </a:endParaRPr>
          </a:p>
        </p:txBody>
      </p:sp>
      <p:sp>
        <p:nvSpPr>
          <p:cNvPr id="91140" name="Rectangle 2"/>
          <p:cNvSpPr>
            <a:spLocks noGrp="1" noRot="1" noChangeAspect="1" noChangeArrowheads="1" noTextEdit="1"/>
          </p:cNvSpPr>
          <p:nvPr>
            <p:ph type="sldImg"/>
          </p:nvPr>
        </p:nvSpPr>
        <p:spPr>
          <a:xfrm>
            <a:off x="406400" y="544513"/>
            <a:ext cx="6197600" cy="3486150"/>
          </a:xfrm>
          <a:ln/>
        </p:spPr>
      </p:sp>
      <p:sp>
        <p:nvSpPr>
          <p:cNvPr id="91141"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256630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CDFECF77-B51E-48DD-AF2A-DD7C9E2B1852}" type="slidenum">
              <a:rPr lang="en-US" smtClean="0"/>
              <a:pPr/>
              <a:t>50</a:t>
            </a:fld>
            <a:endParaRPr lang="en-US" smtClean="0"/>
          </a:p>
        </p:txBody>
      </p:sp>
      <p:sp>
        <p:nvSpPr>
          <p:cNvPr id="9216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0CFAD9BC-3529-47A8-85A2-5771AC275839}" type="slidenum">
              <a:rPr lang="en-US" sz="1200">
                <a:cs typeface="Arial" charset="0"/>
              </a:rPr>
              <a:pPr algn="r"/>
              <a:t>50</a:t>
            </a:fld>
            <a:endParaRPr lang="en-US" sz="1200">
              <a:cs typeface="Arial" charset="0"/>
            </a:endParaRPr>
          </a:p>
        </p:txBody>
      </p:sp>
      <p:sp>
        <p:nvSpPr>
          <p:cNvPr id="92164" name="Rectangle 2"/>
          <p:cNvSpPr>
            <a:spLocks noGrp="1" noRot="1" noChangeAspect="1" noChangeArrowheads="1" noTextEdit="1"/>
          </p:cNvSpPr>
          <p:nvPr>
            <p:ph type="sldImg"/>
          </p:nvPr>
        </p:nvSpPr>
        <p:spPr>
          <a:xfrm>
            <a:off x="406400" y="544513"/>
            <a:ext cx="6197600" cy="3486150"/>
          </a:xfrm>
          <a:ln/>
        </p:spPr>
      </p:sp>
      <p:sp>
        <p:nvSpPr>
          <p:cNvPr id="92165"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903271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5C74AB19-701C-45D5-A6B4-1CE816972774}" type="slidenum">
              <a:rPr lang="en-US" smtClean="0"/>
              <a:pPr/>
              <a:t>51</a:t>
            </a:fld>
            <a:endParaRPr lang="en-US" smtClean="0"/>
          </a:p>
        </p:txBody>
      </p:sp>
      <p:sp>
        <p:nvSpPr>
          <p:cNvPr id="9318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846A1105-10AF-4B5E-86C8-E3A9CC461A7E}" type="slidenum">
              <a:rPr lang="en-US" sz="1200">
                <a:cs typeface="Arial" charset="0"/>
              </a:rPr>
              <a:pPr algn="r"/>
              <a:t>51</a:t>
            </a:fld>
            <a:endParaRPr lang="en-US" sz="1200">
              <a:cs typeface="Arial" charset="0"/>
            </a:endParaRPr>
          </a:p>
        </p:txBody>
      </p:sp>
      <p:sp>
        <p:nvSpPr>
          <p:cNvPr id="93188" name="Rectangle 2"/>
          <p:cNvSpPr>
            <a:spLocks noGrp="1" noRot="1" noChangeAspect="1" noChangeArrowheads="1" noTextEdit="1"/>
          </p:cNvSpPr>
          <p:nvPr>
            <p:ph type="sldImg"/>
          </p:nvPr>
        </p:nvSpPr>
        <p:spPr>
          <a:ln/>
        </p:spPr>
      </p:sp>
      <p:sp>
        <p:nvSpPr>
          <p:cNvPr id="93189" name="Rectangle 3"/>
          <p:cNvSpPr>
            <a:spLocks noGrp="1" noChangeArrowheads="1"/>
          </p:cNvSpPr>
          <p:nvPr>
            <p:ph type="body" idx="1"/>
          </p:nvPr>
        </p:nvSpPr>
        <p:spPr>
          <a:noFill/>
          <a:ln/>
        </p:spPr>
        <p:txBody>
          <a:bodyPr/>
          <a:lstStyle/>
          <a:p>
            <a:pPr eaLnBrk="1" hangingPunct="1"/>
            <a:r>
              <a:rPr lang="en-US" dirty="0" smtClean="0"/>
              <a:t>Students should notice that the only determinant of quantity demanded that causes a movement along the curve is price.  Also notice:  price is one of the variables measured along the axes of the graph.  </a:t>
            </a:r>
          </a:p>
          <a:p>
            <a:pPr eaLnBrk="1" hangingPunct="1"/>
            <a:endParaRPr lang="en-US" dirty="0" smtClean="0"/>
          </a:p>
          <a:p>
            <a:pPr eaLnBrk="1" hangingPunct="1"/>
            <a:r>
              <a:rPr lang="en-US" dirty="0" smtClean="0"/>
              <a:t>Here’s a handy rule of thumb students can use to remember whether the curve shifts:  If the variable causing demand to change is measured on one of the axes, you move along the curve.  If the variable that’s causing demand to change does not appear on either axis, then the curve shifts.  </a:t>
            </a:r>
          </a:p>
          <a:p>
            <a:pPr eaLnBrk="1" hangingPunct="1"/>
            <a:endParaRPr lang="en-US" dirty="0" smtClean="0"/>
          </a:p>
          <a:p>
            <a:pPr eaLnBrk="1" hangingPunct="1"/>
            <a:r>
              <a:rPr lang="en-US" dirty="0" smtClean="0"/>
              <a:t>This rule of thumb works with all curves in economics that involve an X-Y relationship,</a:t>
            </a:r>
            <a:r>
              <a:rPr lang="en-US" baseline="0" dirty="0" smtClean="0"/>
              <a:t> including </a:t>
            </a:r>
            <a:r>
              <a:rPr lang="en-US" dirty="0" smtClean="0"/>
              <a:t>the supply curve, the marginal cost curve, the IS and LM curves (not covered in this book), and many others, though it does not apply to curves drawn on time series graphs. </a:t>
            </a:r>
          </a:p>
          <a:p>
            <a:pPr eaLnBrk="1" hangingPunct="1"/>
            <a:endParaRPr lang="en-US" dirty="0" smtClean="0"/>
          </a:p>
        </p:txBody>
      </p:sp>
    </p:spTree>
    <p:extLst>
      <p:ext uri="{BB962C8B-B14F-4D97-AF65-F5344CB8AC3E}">
        <p14:creationId xmlns:p14="http://schemas.microsoft.com/office/powerpoint/2010/main" val="2720647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DF3BB0C-1064-4B40-AA0B-86F2D0EDA48D}" type="slidenum">
              <a:rPr lang="en-US" smtClean="0"/>
              <a:pPr/>
              <a:t>52</a:t>
            </a:fld>
            <a:endParaRPr lang="en-US" smtClean="0"/>
          </a:p>
        </p:txBody>
      </p:sp>
      <p:sp>
        <p:nvSpPr>
          <p:cNvPr id="9830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96932B56-46BE-44B2-BD53-F7EDC312C561}" type="slidenum">
              <a:rPr lang="en-US" sz="1200">
                <a:cs typeface="Arial" charset="0"/>
              </a:rPr>
              <a:pPr algn="r"/>
              <a:t>52</a:t>
            </a:fld>
            <a:endParaRPr lang="en-US" sz="1200">
              <a:cs typeface="Arial" charset="0"/>
            </a:endParaRPr>
          </a:p>
        </p:txBody>
      </p:sp>
      <p:sp>
        <p:nvSpPr>
          <p:cNvPr id="98308" name="Rectangle 2"/>
          <p:cNvSpPr>
            <a:spLocks noGrp="1" noRot="1" noChangeAspect="1" noChangeArrowheads="1" noTextEdit="1"/>
          </p:cNvSpPr>
          <p:nvPr>
            <p:ph type="sldImg"/>
          </p:nvPr>
        </p:nvSpPr>
        <p:spPr>
          <a:ln/>
        </p:spPr>
      </p:sp>
      <p:sp>
        <p:nvSpPr>
          <p:cNvPr id="98309" name="Rectangle 3"/>
          <p:cNvSpPr>
            <a:spLocks noGrp="1" noChangeArrowheads="1"/>
          </p:cNvSpPr>
          <p:nvPr>
            <p:ph type="body" idx="1"/>
          </p:nvPr>
        </p:nvSpPr>
        <p:spPr>
          <a:noFill/>
          <a:ln/>
        </p:spPr>
        <p:txBody>
          <a:bodyPr/>
          <a:lstStyle/>
          <a:p>
            <a:pPr eaLnBrk="1" hangingPunct="1"/>
            <a:r>
              <a:rPr lang="en-US" smtClean="0"/>
              <a:t>Supply comes from the behavior of sellers.  </a:t>
            </a:r>
          </a:p>
          <a:p>
            <a:pPr eaLnBrk="1" hangingPunct="1"/>
            <a:endParaRPr lang="en-US" smtClean="0"/>
          </a:p>
        </p:txBody>
      </p:sp>
    </p:spTree>
    <p:extLst>
      <p:ext uri="{BB962C8B-B14F-4D97-AF65-F5344CB8AC3E}">
        <p14:creationId xmlns:p14="http://schemas.microsoft.com/office/powerpoint/2010/main" val="28124395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7BE44B8A-7336-487D-A996-98AE87F47E23}" type="slidenum">
              <a:rPr lang="en-US" smtClean="0"/>
              <a:pPr/>
              <a:t>53</a:t>
            </a:fld>
            <a:endParaRPr lang="en-US" smtClean="0"/>
          </a:p>
        </p:txBody>
      </p:sp>
      <p:sp>
        <p:nvSpPr>
          <p:cNvPr id="9933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D3706328-906B-46A4-956C-113F7F45253B}" type="slidenum">
              <a:rPr lang="en-US" sz="1200">
                <a:cs typeface="Arial" charset="0"/>
              </a:rPr>
              <a:pPr algn="r"/>
              <a:t>53</a:t>
            </a:fld>
            <a:endParaRPr lang="en-US" sz="1200">
              <a:cs typeface="Arial" charset="0"/>
            </a:endParaRPr>
          </a:p>
        </p:txBody>
      </p:sp>
      <p:sp>
        <p:nvSpPr>
          <p:cNvPr id="99332" name="Rectangle 2"/>
          <p:cNvSpPr>
            <a:spLocks noGrp="1" noRot="1" noChangeAspect="1" noChangeArrowheads="1" noTextEdit="1"/>
          </p:cNvSpPr>
          <p:nvPr>
            <p:ph type="sldImg"/>
          </p:nvPr>
        </p:nvSpPr>
        <p:spPr>
          <a:xfrm>
            <a:off x="406400" y="544513"/>
            <a:ext cx="6197600" cy="3486150"/>
          </a:xfrm>
          <a:ln/>
        </p:spPr>
      </p:sp>
      <p:sp>
        <p:nvSpPr>
          <p:cNvPr id="99333"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2669626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BAE1BD81-A089-4C12-9414-75A8A1AAB372}" type="slidenum">
              <a:rPr lang="en-US" smtClean="0"/>
              <a:pPr/>
              <a:t>8</a:t>
            </a:fld>
            <a:endParaRPr lang="en-US" smtClean="0"/>
          </a:p>
        </p:txBody>
      </p:sp>
      <p:sp>
        <p:nvSpPr>
          <p:cNvPr id="7168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F1060717-D7FA-459D-A985-9910E699A06A}" type="slidenum">
              <a:rPr lang="en-US" sz="1200">
                <a:cs typeface="Arial" charset="0"/>
              </a:rPr>
              <a:pPr algn="r"/>
              <a:t>8</a:t>
            </a:fld>
            <a:endParaRPr lang="en-US" sz="1200">
              <a:cs typeface="Arial" charset="0"/>
            </a:endParaRPr>
          </a:p>
        </p:txBody>
      </p:sp>
      <p:sp>
        <p:nvSpPr>
          <p:cNvPr id="71684" name="Rectangle 2"/>
          <p:cNvSpPr>
            <a:spLocks noGrp="1" noRot="1" noChangeAspect="1" noChangeArrowheads="1" noTextEdit="1"/>
          </p:cNvSpPr>
          <p:nvPr>
            <p:ph type="sldImg"/>
          </p:nvPr>
        </p:nvSpPr>
        <p:spPr>
          <a:xfrm>
            <a:off x="406400" y="544513"/>
            <a:ext cx="6197600" cy="3486150"/>
          </a:xfrm>
          <a:ln/>
        </p:spPr>
      </p:sp>
      <p:sp>
        <p:nvSpPr>
          <p:cNvPr id="71685"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3444858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02158443-1C51-4148-969C-84CE6F3434F7}" type="slidenum">
              <a:rPr lang="en-US" smtClean="0"/>
              <a:pPr/>
              <a:t>54</a:t>
            </a:fld>
            <a:endParaRPr lang="en-US" smtClean="0"/>
          </a:p>
        </p:txBody>
      </p:sp>
      <p:sp>
        <p:nvSpPr>
          <p:cNvPr id="10035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7F0EE070-BE04-46BE-A171-0C408877A5D7}" type="slidenum">
              <a:rPr lang="en-US" sz="1200">
                <a:cs typeface="Arial" charset="0"/>
              </a:rPr>
              <a:pPr algn="r"/>
              <a:t>54</a:t>
            </a:fld>
            <a:endParaRPr lang="en-US" sz="1200">
              <a:cs typeface="Arial" charset="0"/>
            </a:endParaRPr>
          </a:p>
        </p:txBody>
      </p:sp>
      <p:sp>
        <p:nvSpPr>
          <p:cNvPr id="100356" name="Rectangle 2"/>
          <p:cNvSpPr>
            <a:spLocks noGrp="1" noRot="1" noChangeAspect="1" noChangeArrowheads="1" noTextEdit="1"/>
          </p:cNvSpPr>
          <p:nvPr>
            <p:ph type="sldImg"/>
          </p:nvPr>
        </p:nvSpPr>
        <p:spPr>
          <a:xfrm>
            <a:off x="406400" y="544513"/>
            <a:ext cx="6197600" cy="3486150"/>
          </a:xfrm>
          <a:ln/>
        </p:spPr>
      </p:sp>
      <p:sp>
        <p:nvSpPr>
          <p:cNvPr id="100357"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318299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66F0D59-68EF-4357-BED2-7D45EBFC85E0}" type="slidenum">
              <a:rPr lang="en-US" smtClean="0"/>
              <a:pPr/>
              <a:t>55</a:t>
            </a:fld>
            <a:endParaRPr lang="en-US" smtClean="0"/>
          </a:p>
        </p:txBody>
      </p:sp>
      <p:sp>
        <p:nvSpPr>
          <p:cNvPr id="10342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611C46A0-1226-4107-B37B-F31A01F88D86}" type="slidenum">
              <a:rPr lang="en-US" sz="1200">
                <a:cs typeface="Arial" charset="0"/>
              </a:rPr>
              <a:pPr algn="r"/>
              <a:t>55</a:t>
            </a:fld>
            <a:endParaRPr lang="en-US" sz="1200">
              <a:cs typeface="Arial" charset="0"/>
            </a:endParaRPr>
          </a:p>
        </p:txBody>
      </p:sp>
      <p:sp>
        <p:nvSpPr>
          <p:cNvPr id="103428" name="Rectangle 2"/>
          <p:cNvSpPr>
            <a:spLocks noGrp="1" noRot="1" noChangeAspect="1" noChangeArrowheads="1" noTextEdit="1"/>
          </p:cNvSpPr>
          <p:nvPr>
            <p:ph type="sldImg"/>
          </p:nvPr>
        </p:nvSpPr>
        <p:spPr>
          <a:xfrm>
            <a:off x="406400" y="544513"/>
            <a:ext cx="6197600" cy="3486150"/>
          </a:xfrm>
          <a:ln/>
        </p:spPr>
      </p:sp>
      <p:sp>
        <p:nvSpPr>
          <p:cNvPr id="103429" name="Rectangle 3"/>
          <p:cNvSpPr>
            <a:spLocks noGrp="1" noChangeArrowheads="1"/>
          </p:cNvSpPr>
          <p:nvPr>
            <p:ph type="body" idx="1"/>
          </p:nvPr>
        </p:nvSpPr>
        <p:spPr>
          <a:xfrm>
            <a:off x="701040" y="4318952"/>
            <a:ext cx="5608320" cy="4280218"/>
          </a:xfrm>
          <a:noFill/>
          <a:ln/>
        </p:spPr>
        <p:txBody>
          <a:bodyPr/>
          <a:lstStyle/>
          <a:p>
            <a:pPr eaLnBrk="1" hangingPunct="1"/>
            <a:r>
              <a:rPr lang="en-US" dirty="0" smtClean="0"/>
              <a:t>“Non-price determinants of supply” simply means the things—other than the price of a good—that determine sellers’ supply of the good.  </a:t>
            </a:r>
          </a:p>
        </p:txBody>
      </p:sp>
    </p:spTree>
    <p:extLst>
      <p:ext uri="{BB962C8B-B14F-4D97-AF65-F5344CB8AC3E}">
        <p14:creationId xmlns:p14="http://schemas.microsoft.com/office/powerpoint/2010/main" val="893200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3153563-5536-4AAE-BA89-BC05EC86165C}" type="slidenum">
              <a:rPr lang="en-US" smtClean="0"/>
              <a:pPr/>
              <a:t>56</a:t>
            </a:fld>
            <a:endParaRPr lang="en-US" smtClean="0"/>
          </a:p>
        </p:txBody>
      </p:sp>
      <p:sp>
        <p:nvSpPr>
          <p:cNvPr id="10445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FD25FCC5-9E4A-447E-AB76-574CD1346827}" type="slidenum">
              <a:rPr lang="en-US" sz="1200">
                <a:cs typeface="Arial" charset="0"/>
              </a:rPr>
              <a:pPr algn="r"/>
              <a:t>56</a:t>
            </a:fld>
            <a:endParaRPr lang="en-US" sz="1200">
              <a:cs typeface="Arial" charset="0"/>
            </a:endParaRPr>
          </a:p>
        </p:txBody>
      </p:sp>
      <p:sp>
        <p:nvSpPr>
          <p:cNvPr id="104452" name="Rectangle 2"/>
          <p:cNvSpPr>
            <a:spLocks noGrp="1" noRot="1" noChangeAspect="1" noChangeArrowheads="1" noTextEdit="1"/>
          </p:cNvSpPr>
          <p:nvPr>
            <p:ph type="sldImg"/>
          </p:nvPr>
        </p:nvSpPr>
        <p:spPr>
          <a:xfrm>
            <a:off x="406400" y="544513"/>
            <a:ext cx="6197600" cy="3486150"/>
          </a:xfrm>
          <a:ln/>
        </p:spPr>
      </p:sp>
      <p:sp>
        <p:nvSpPr>
          <p:cNvPr id="104453" name="Rectangle 3"/>
          <p:cNvSpPr>
            <a:spLocks noGrp="1" noChangeArrowheads="1"/>
          </p:cNvSpPr>
          <p:nvPr>
            <p:ph type="body" idx="1"/>
          </p:nvPr>
        </p:nvSpPr>
        <p:spPr>
          <a:xfrm>
            <a:off x="701040" y="4318952"/>
            <a:ext cx="5608320" cy="4280218"/>
          </a:xfrm>
          <a:noFill/>
          <a:ln/>
        </p:spPr>
        <p:txBody>
          <a:bodyPr/>
          <a:lstStyle/>
          <a:p>
            <a:pPr eaLnBrk="1" hangingPunct="1"/>
            <a:r>
              <a:rPr lang="en-US" smtClean="0"/>
              <a:t>In the second bullet point, “output price” just means the price of the good that firms are producing and selling.  I have used “output price” here to distinguish it from “input prices.”</a:t>
            </a:r>
          </a:p>
          <a:p>
            <a:pPr eaLnBrk="1" hangingPunct="1"/>
            <a:endParaRPr lang="en-US" smtClean="0"/>
          </a:p>
        </p:txBody>
      </p:sp>
    </p:spTree>
    <p:extLst>
      <p:ext uri="{BB962C8B-B14F-4D97-AF65-F5344CB8AC3E}">
        <p14:creationId xmlns:p14="http://schemas.microsoft.com/office/powerpoint/2010/main" val="32499259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3C94C673-9BFE-48F8-84B1-319110EC7D01}" type="slidenum">
              <a:rPr lang="en-US" smtClean="0"/>
              <a:pPr/>
              <a:t>57</a:t>
            </a:fld>
            <a:endParaRPr lang="en-US" smtClean="0"/>
          </a:p>
        </p:txBody>
      </p:sp>
      <p:sp>
        <p:nvSpPr>
          <p:cNvPr id="10547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59CE9FF0-E104-458F-AAC4-016E84B72751}" type="slidenum">
              <a:rPr lang="en-US" sz="1200">
                <a:cs typeface="Arial" charset="0"/>
              </a:rPr>
              <a:pPr algn="r"/>
              <a:t>57</a:t>
            </a:fld>
            <a:endParaRPr lang="en-US" sz="1200">
              <a:cs typeface="Arial" charset="0"/>
            </a:endParaRPr>
          </a:p>
        </p:txBody>
      </p:sp>
      <p:sp>
        <p:nvSpPr>
          <p:cNvPr id="105476" name="Rectangle 2"/>
          <p:cNvSpPr>
            <a:spLocks noGrp="1" noRot="1" noChangeAspect="1" noChangeArrowheads="1" noTextEdit="1"/>
          </p:cNvSpPr>
          <p:nvPr>
            <p:ph type="sldImg"/>
          </p:nvPr>
        </p:nvSpPr>
        <p:spPr>
          <a:ln/>
        </p:spPr>
      </p:sp>
      <p:sp>
        <p:nvSpPr>
          <p:cNvPr id="105477" name="Rectangle 3"/>
          <p:cNvSpPr>
            <a:spLocks noGrp="1" noChangeArrowheads="1"/>
          </p:cNvSpPr>
          <p:nvPr>
            <p:ph type="body" idx="1"/>
          </p:nvPr>
        </p:nvSpPr>
        <p:spPr>
          <a:noFill/>
          <a:ln/>
        </p:spPr>
        <p:txBody>
          <a:bodyPr/>
          <a:lstStyle/>
          <a:p>
            <a:pPr eaLnBrk="1" hangingPunct="1">
              <a:lnSpc>
                <a:spcPct val="90000"/>
              </a:lnSpc>
            </a:pPr>
            <a:r>
              <a:rPr lang="en-US" smtClean="0"/>
              <a:t>Again, the animation here is carefully designed to help make clear that a shift in the supply curve means that there is a change in the quantity supplied at each possible price.  If it seems tedious, you can turn it off.  </a:t>
            </a:r>
          </a:p>
          <a:p>
            <a:pPr eaLnBrk="1" hangingPunct="1">
              <a:lnSpc>
                <a:spcPct val="90000"/>
              </a:lnSpc>
            </a:pPr>
            <a:endParaRPr lang="en-US" smtClean="0"/>
          </a:p>
          <a:p>
            <a:pPr eaLnBrk="1" hangingPunct="1">
              <a:lnSpc>
                <a:spcPct val="90000"/>
              </a:lnSpc>
            </a:pPr>
            <a:r>
              <a:rPr lang="en-US" smtClean="0"/>
              <a:t>In any case, be assured that, by the end of this chapter, the animation of curve shifts will be streamlined and simplified.  </a:t>
            </a:r>
          </a:p>
          <a:p>
            <a:pPr eaLnBrk="1" hangingPunct="1">
              <a:lnSpc>
                <a:spcPct val="90000"/>
              </a:lnSpc>
            </a:pPr>
            <a:endParaRPr lang="en-US" smtClean="0"/>
          </a:p>
        </p:txBody>
      </p:sp>
    </p:spTree>
    <p:extLst>
      <p:ext uri="{BB962C8B-B14F-4D97-AF65-F5344CB8AC3E}">
        <p14:creationId xmlns:p14="http://schemas.microsoft.com/office/powerpoint/2010/main" val="1434188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FCDB39C4-6733-43B1-8D2E-2610CE3CAAEA}" type="slidenum">
              <a:rPr lang="en-US" smtClean="0"/>
              <a:pPr/>
              <a:t>58</a:t>
            </a:fld>
            <a:endParaRPr lang="en-US" smtClean="0"/>
          </a:p>
        </p:txBody>
      </p:sp>
      <p:sp>
        <p:nvSpPr>
          <p:cNvPr id="10649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F43EDE18-0FD9-4FC7-BC26-DA6673BC5F6B}" type="slidenum">
              <a:rPr lang="en-US" sz="1200">
                <a:cs typeface="Arial" charset="0"/>
              </a:rPr>
              <a:pPr algn="r"/>
              <a:t>58</a:t>
            </a:fld>
            <a:endParaRPr lang="en-US" sz="1200">
              <a:cs typeface="Arial" charset="0"/>
            </a:endParaRPr>
          </a:p>
        </p:txBody>
      </p:sp>
      <p:sp>
        <p:nvSpPr>
          <p:cNvPr id="106500" name="Rectangle 2"/>
          <p:cNvSpPr>
            <a:spLocks noGrp="1" noRot="1" noChangeAspect="1" noChangeArrowheads="1" noTextEdit="1"/>
          </p:cNvSpPr>
          <p:nvPr>
            <p:ph type="sldImg"/>
          </p:nvPr>
        </p:nvSpPr>
        <p:spPr>
          <a:xfrm>
            <a:off x="406400" y="544513"/>
            <a:ext cx="6197600" cy="3486150"/>
          </a:xfrm>
          <a:ln/>
        </p:spPr>
      </p:sp>
      <p:sp>
        <p:nvSpPr>
          <p:cNvPr id="106501"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3007206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0679604-77E9-48FA-BC08-21C96405BD47}" type="slidenum">
              <a:rPr lang="en-US" smtClean="0"/>
              <a:pPr/>
              <a:t>59</a:t>
            </a:fld>
            <a:endParaRPr lang="en-US" smtClean="0"/>
          </a:p>
        </p:txBody>
      </p:sp>
      <p:sp>
        <p:nvSpPr>
          <p:cNvPr id="10752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A34538A4-4389-4C71-A963-B7920D376595}" type="slidenum">
              <a:rPr lang="en-US" sz="1200">
                <a:cs typeface="Arial" charset="0"/>
              </a:rPr>
              <a:pPr algn="r"/>
              <a:t>59</a:t>
            </a:fld>
            <a:endParaRPr lang="en-US" sz="1200">
              <a:cs typeface="Arial" charset="0"/>
            </a:endParaRPr>
          </a:p>
        </p:txBody>
      </p:sp>
      <p:sp>
        <p:nvSpPr>
          <p:cNvPr id="107524" name="Rectangle 2"/>
          <p:cNvSpPr>
            <a:spLocks noGrp="1" noRot="1" noChangeAspect="1" noChangeArrowheads="1" noTextEdit="1"/>
          </p:cNvSpPr>
          <p:nvPr>
            <p:ph type="sldImg"/>
          </p:nvPr>
        </p:nvSpPr>
        <p:spPr>
          <a:xfrm>
            <a:off x="406400" y="544513"/>
            <a:ext cx="6197600" cy="3486150"/>
          </a:xfrm>
          <a:ln/>
        </p:spPr>
      </p:sp>
      <p:sp>
        <p:nvSpPr>
          <p:cNvPr id="107525"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2809473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4A45763A-EBDB-468C-9CDF-AE4C54B4F075}" type="slidenum">
              <a:rPr lang="en-US" smtClean="0"/>
              <a:pPr/>
              <a:t>60</a:t>
            </a:fld>
            <a:endParaRPr lang="en-US" smtClean="0"/>
          </a:p>
        </p:txBody>
      </p:sp>
      <p:sp>
        <p:nvSpPr>
          <p:cNvPr id="10854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FD7D8A00-340C-4F22-BA7E-C79658ECC660}" type="slidenum">
              <a:rPr lang="en-US" sz="1200">
                <a:cs typeface="Arial" charset="0"/>
              </a:rPr>
              <a:pPr algn="r"/>
              <a:t>60</a:t>
            </a:fld>
            <a:endParaRPr lang="en-US" sz="1200">
              <a:cs typeface="Arial" charset="0"/>
            </a:endParaRPr>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1717657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F6C07D4A-0318-4AC5-921B-ED54659B42C0}" type="slidenum">
              <a:rPr lang="en-US" smtClean="0"/>
              <a:pPr/>
              <a:t>61</a:t>
            </a:fld>
            <a:endParaRPr lang="en-US" smtClean="0"/>
          </a:p>
        </p:txBody>
      </p:sp>
      <p:sp>
        <p:nvSpPr>
          <p:cNvPr id="10957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8AC85071-8657-42B4-8E87-0EF851CE6871}" type="slidenum">
              <a:rPr lang="en-US" sz="1200">
                <a:cs typeface="Arial" charset="0"/>
              </a:rPr>
              <a:pPr algn="r"/>
              <a:t>61</a:t>
            </a:fld>
            <a:endParaRPr lang="en-US" sz="1200">
              <a:cs typeface="Arial" charset="0"/>
            </a:endParaRPr>
          </a:p>
        </p:txBody>
      </p:sp>
      <p:sp>
        <p:nvSpPr>
          <p:cNvPr id="109572" name="Rectangle 2"/>
          <p:cNvSpPr>
            <a:spLocks noGrp="1" noRot="1" noChangeAspect="1" noChangeArrowheads="1" noTextEdit="1"/>
          </p:cNvSpPr>
          <p:nvPr>
            <p:ph type="sldImg"/>
          </p:nvPr>
        </p:nvSpPr>
        <p:spPr>
          <a:ln/>
        </p:spPr>
      </p:sp>
      <p:sp>
        <p:nvSpPr>
          <p:cNvPr id="109573"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1682834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A9456C8F-F3C5-4621-B39F-15E78CFF9C4D}" type="slidenum">
              <a:rPr lang="en-US" smtClean="0"/>
              <a:pPr/>
              <a:t>62</a:t>
            </a:fld>
            <a:endParaRPr lang="en-US" smtClean="0"/>
          </a:p>
        </p:txBody>
      </p:sp>
      <p:sp>
        <p:nvSpPr>
          <p:cNvPr id="11469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3CAEC8E4-FE5C-4910-82A4-AE98DC841B85}" type="slidenum">
              <a:rPr lang="en-US" sz="1200">
                <a:cs typeface="Arial" charset="0"/>
              </a:rPr>
              <a:pPr algn="r"/>
              <a:t>62</a:t>
            </a:fld>
            <a:endParaRPr lang="en-US" sz="1200">
              <a:cs typeface="Arial" charset="0"/>
            </a:endParaRPr>
          </a:p>
        </p:txBody>
      </p:sp>
      <p:sp>
        <p:nvSpPr>
          <p:cNvPr id="114692" name="Rectangle 2"/>
          <p:cNvSpPr>
            <a:spLocks noGrp="1" noRot="1" noChangeAspect="1" noChangeArrowheads="1" noTextEdit="1"/>
          </p:cNvSpPr>
          <p:nvPr>
            <p:ph type="sldImg"/>
          </p:nvPr>
        </p:nvSpPr>
        <p:spPr>
          <a:xfrm>
            <a:off x="406400" y="544513"/>
            <a:ext cx="6197600" cy="3486150"/>
          </a:xfrm>
          <a:ln/>
        </p:spPr>
      </p:sp>
      <p:sp>
        <p:nvSpPr>
          <p:cNvPr id="114693" name="Rectangle 3"/>
          <p:cNvSpPr>
            <a:spLocks noGrp="1" noChangeArrowheads="1"/>
          </p:cNvSpPr>
          <p:nvPr>
            <p:ph type="body" idx="1"/>
          </p:nvPr>
        </p:nvSpPr>
        <p:spPr>
          <a:xfrm>
            <a:off x="701040" y="4318952"/>
            <a:ext cx="5608320" cy="4280218"/>
          </a:xfrm>
          <a:noFill/>
          <a:ln/>
        </p:spPr>
        <p:txBody>
          <a:bodyPr/>
          <a:lstStyle/>
          <a:p>
            <a:pPr eaLnBrk="1" hangingPunct="1"/>
            <a:r>
              <a:rPr lang="en-US" dirty="0" smtClean="0"/>
              <a:t>We now return to the latte example to illustrate the concepts of equilibrium: shortage and surplus.  </a:t>
            </a:r>
          </a:p>
          <a:p>
            <a:pPr eaLnBrk="1" hangingPunct="1"/>
            <a:endParaRPr lang="en-US" dirty="0" smtClean="0"/>
          </a:p>
        </p:txBody>
      </p:sp>
    </p:spTree>
    <p:extLst>
      <p:ext uri="{BB962C8B-B14F-4D97-AF65-F5344CB8AC3E}">
        <p14:creationId xmlns:p14="http://schemas.microsoft.com/office/powerpoint/2010/main" val="3014733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B077189-3D0F-4323-A22B-CDB0BA7953B5}" type="slidenum">
              <a:rPr lang="en-US" smtClean="0"/>
              <a:pPr/>
              <a:t>63</a:t>
            </a:fld>
            <a:endParaRPr lang="en-US" smtClean="0"/>
          </a:p>
        </p:txBody>
      </p:sp>
      <p:sp>
        <p:nvSpPr>
          <p:cNvPr id="11571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1050CC54-D975-41AB-A407-D1FC39A2D0FC}" type="slidenum">
              <a:rPr lang="en-US" sz="1200">
                <a:cs typeface="Arial" charset="0"/>
              </a:rPr>
              <a:pPr algn="r"/>
              <a:t>63</a:t>
            </a:fld>
            <a:endParaRPr lang="en-US" sz="1200">
              <a:cs typeface="Arial" charset="0"/>
            </a:endParaRPr>
          </a:p>
        </p:txBody>
      </p:sp>
      <p:sp>
        <p:nvSpPr>
          <p:cNvPr id="115716" name="Rectangle 2"/>
          <p:cNvSpPr>
            <a:spLocks noGrp="1" noRot="1" noChangeAspect="1" noChangeArrowheads="1" noTextEdit="1"/>
          </p:cNvSpPr>
          <p:nvPr>
            <p:ph type="sldImg"/>
          </p:nvPr>
        </p:nvSpPr>
        <p:spPr>
          <a:xfrm>
            <a:off x="406400" y="544513"/>
            <a:ext cx="6197600" cy="3486150"/>
          </a:xfrm>
          <a:ln/>
        </p:spPr>
      </p:sp>
      <p:sp>
        <p:nvSpPr>
          <p:cNvPr id="115717"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215038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005643DA-48C7-40DF-BBB4-18B5F44408F4}" type="slidenum">
              <a:rPr lang="en-US" smtClean="0"/>
              <a:pPr/>
              <a:t>9</a:t>
            </a:fld>
            <a:endParaRPr lang="en-US" smtClean="0"/>
          </a:p>
        </p:txBody>
      </p:sp>
      <p:sp>
        <p:nvSpPr>
          <p:cNvPr id="7270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1DD83D6C-C928-4DF4-9037-8D8A9DB287A7}" type="slidenum">
              <a:rPr lang="en-US" sz="1200">
                <a:cs typeface="Arial" charset="0"/>
              </a:rPr>
              <a:pPr algn="r"/>
              <a:t>9</a:t>
            </a:fld>
            <a:endParaRPr lang="en-US" sz="1200">
              <a:cs typeface="Arial" charset="0"/>
            </a:endParaRPr>
          </a:p>
        </p:txBody>
      </p:sp>
      <p:sp>
        <p:nvSpPr>
          <p:cNvPr id="72708" name="Rectangle 2"/>
          <p:cNvSpPr>
            <a:spLocks noGrp="1" noRot="1" noChangeAspect="1" noChangeArrowheads="1" noTextEdit="1"/>
          </p:cNvSpPr>
          <p:nvPr>
            <p:ph type="sldImg"/>
          </p:nvPr>
        </p:nvSpPr>
        <p:spPr>
          <a:xfrm>
            <a:off x="407988" y="696913"/>
            <a:ext cx="6197600" cy="3486150"/>
          </a:xfrm>
          <a:ln/>
        </p:spPr>
      </p:sp>
      <p:sp>
        <p:nvSpPr>
          <p:cNvPr id="7270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992866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69A1CFA3-84FA-436A-B588-F4D80020B4CC}" type="slidenum">
              <a:rPr lang="en-US" smtClean="0"/>
              <a:pPr/>
              <a:t>64</a:t>
            </a:fld>
            <a:endParaRPr lang="en-US" smtClean="0"/>
          </a:p>
        </p:txBody>
      </p:sp>
      <p:sp>
        <p:nvSpPr>
          <p:cNvPr id="11673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E9DAC30E-2D11-459B-93DF-AA82394B2D85}" type="slidenum">
              <a:rPr lang="en-US" sz="1200">
                <a:cs typeface="Arial" charset="0"/>
              </a:rPr>
              <a:pPr algn="r"/>
              <a:t>64</a:t>
            </a:fld>
            <a:endParaRPr lang="en-US" sz="1200">
              <a:cs typeface="Arial" charset="0"/>
            </a:endParaRPr>
          </a:p>
        </p:txBody>
      </p:sp>
      <p:sp>
        <p:nvSpPr>
          <p:cNvPr id="116740" name="Rectangle 2"/>
          <p:cNvSpPr>
            <a:spLocks noGrp="1" noRot="1" noChangeAspect="1" noChangeArrowheads="1" noTextEdit="1"/>
          </p:cNvSpPr>
          <p:nvPr>
            <p:ph type="sldImg"/>
          </p:nvPr>
        </p:nvSpPr>
        <p:spPr>
          <a:xfrm>
            <a:off x="406400" y="544513"/>
            <a:ext cx="6197600" cy="3486150"/>
          </a:xfrm>
          <a:ln/>
        </p:spPr>
      </p:sp>
      <p:sp>
        <p:nvSpPr>
          <p:cNvPr id="116741"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6178727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F17B8589-5EB0-4AA5-8B78-3D58592E8745}" type="slidenum">
              <a:rPr lang="en-US" smtClean="0"/>
              <a:pPr/>
              <a:t>65</a:t>
            </a:fld>
            <a:endParaRPr lang="en-US" smtClean="0"/>
          </a:p>
        </p:txBody>
      </p:sp>
      <p:sp>
        <p:nvSpPr>
          <p:cNvPr id="11776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1A9F9173-3C62-4F59-AB27-9A396742A1A1}" type="slidenum">
              <a:rPr lang="en-US" sz="1200">
                <a:cs typeface="Arial" charset="0"/>
              </a:rPr>
              <a:pPr algn="r"/>
              <a:t>65</a:t>
            </a:fld>
            <a:endParaRPr lang="en-US" sz="1200">
              <a:cs typeface="Arial" charset="0"/>
            </a:endParaRPr>
          </a:p>
        </p:txBody>
      </p:sp>
      <p:sp>
        <p:nvSpPr>
          <p:cNvPr id="117764" name="Rectangle 2"/>
          <p:cNvSpPr>
            <a:spLocks noGrp="1" noRot="1" noChangeAspect="1" noChangeArrowheads="1" noTextEdit="1"/>
          </p:cNvSpPr>
          <p:nvPr>
            <p:ph type="sldImg"/>
          </p:nvPr>
        </p:nvSpPr>
        <p:spPr>
          <a:xfrm>
            <a:off x="406400" y="544513"/>
            <a:ext cx="6197600" cy="3486150"/>
          </a:xfrm>
          <a:ln/>
        </p:spPr>
      </p:sp>
      <p:sp>
        <p:nvSpPr>
          <p:cNvPr id="117765"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091436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5B170599-52F1-4901-8A1E-60790C95F450}" type="slidenum">
              <a:rPr lang="en-US" smtClean="0"/>
              <a:pPr/>
              <a:t>66</a:t>
            </a:fld>
            <a:endParaRPr lang="en-US" smtClean="0"/>
          </a:p>
        </p:txBody>
      </p:sp>
      <p:sp>
        <p:nvSpPr>
          <p:cNvPr id="11878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C8ED4123-7071-4DDE-A221-50D4676A4CFA}" type="slidenum">
              <a:rPr lang="en-US" sz="1200">
                <a:cs typeface="Arial" charset="0"/>
              </a:rPr>
              <a:pPr algn="r"/>
              <a:t>66</a:t>
            </a:fld>
            <a:endParaRPr lang="en-US" sz="1200">
              <a:cs typeface="Arial" charset="0"/>
            </a:endParaRPr>
          </a:p>
        </p:txBody>
      </p:sp>
      <p:sp>
        <p:nvSpPr>
          <p:cNvPr id="118788" name="Rectangle 2"/>
          <p:cNvSpPr>
            <a:spLocks noGrp="1" noRot="1" noChangeAspect="1" noChangeArrowheads="1" noTextEdit="1"/>
          </p:cNvSpPr>
          <p:nvPr>
            <p:ph type="sldImg"/>
          </p:nvPr>
        </p:nvSpPr>
        <p:spPr>
          <a:xfrm>
            <a:off x="406400" y="544513"/>
            <a:ext cx="6197600" cy="3486150"/>
          </a:xfrm>
          <a:ln/>
        </p:spPr>
      </p:sp>
      <p:sp>
        <p:nvSpPr>
          <p:cNvPr id="118789"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964590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586703E1-3686-4F3F-994E-E09786218642}" type="slidenum">
              <a:rPr lang="en-US" smtClean="0"/>
              <a:pPr/>
              <a:t>67</a:t>
            </a:fld>
            <a:endParaRPr lang="en-US" smtClean="0"/>
          </a:p>
        </p:txBody>
      </p:sp>
      <p:sp>
        <p:nvSpPr>
          <p:cNvPr id="11981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1C346032-E231-4CB3-BC61-B9BD28CF804C}" type="slidenum">
              <a:rPr lang="en-US" sz="1200">
                <a:cs typeface="Arial" charset="0"/>
              </a:rPr>
              <a:pPr algn="r"/>
              <a:t>67</a:t>
            </a:fld>
            <a:endParaRPr lang="en-US" sz="1200">
              <a:cs typeface="Arial" charset="0"/>
            </a:endParaRPr>
          </a:p>
        </p:txBody>
      </p:sp>
      <p:sp>
        <p:nvSpPr>
          <p:cNvPr id="119812" name="Rectangle 2"/>
          <p:cNvSpPr>
            <a:spLocks noGrp="1" noRot="1" noChangeAspect="1" noChangeArrowheads="1" noTextEdit="1"/>
          </p:cNvSpPr>
          <p:nvPr>
            <p:ph type="sldImg"/>
          </p:nvPr>
        </p:nvSpPr>
        <p:spPr>
          <a:xfrm>
            <a:off x="406400" y="544513"/>
            <a:ext cx="6197600" cy="3486150"/>
          </a:xfrm>
          <a:ln/>
        </p:spPr>
      </p:sp>
      <p:sp>
        <p:nvSpPr>
          <p:cNvPr id="119813"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642541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E603919-E95F-4EE7-8CAB-68DCD709886E}" type="slidenum">
              <a:rPr lang="en-US" smtClean="0"/>
              <a:pPr/>
              <a:t>68</a:t>
            </a:fld>
            <a:endParaRPr lang="en-US" smtClean="0"/>
          </a:p>
        </p:txBody>
      </p:sp>
      <p:sp>
        <p:nvSpPr>
          <p:cNvPr id="12083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8B043095-E167-4359-A1B2-B3D16CC84EA8}" type="slidenum">
              <a:rPr lang="en-US" sz="1200">
                <a:cs typeface="Arial" charset="0"/>
              </a:rPr>
              <a:pPr algn="r"/>
              <a:t>68</a:t>
            </a:fld>
            <a:endParaRPr lang="en-US" sz="1200">
              <a:cs typeface="Arial" charset="0"/>
            </a:endParaRPr>
          </a:p>
        </p:txBody>
      </p:sp>
      <p:sp>
        <p:nvSpPr>
          <p:cNvPr id="120836" name="Rectangle 2"/>
          <p:cNvSpPr>
            <a:spLocks noGrp="1" noRot="1" noChangeAspect="1" noChangeArrowheads="1" noTextEdit="1"/>
          </p:cNvSpPr>
          <p:nvPr>
            <p:ph type="sldImg"/>
          </p:nvPr>
        </p:nvSpPr>
        <p:spPr>
          <a:xfrm>
            <a:off x="406400" y="544513"/>
            <a:ext cx="6197600" cy="3486150"/>
          </a:xfrm>
          <a:ln/>
        </p:spPr>
      </p:sp>
      <p:sp>
        <p:nvSpPr>
          <p:cNvPr id="120837"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7270726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7697E10-0AC9-408A-8D86-91ED18553E91}" type="slidenum">
              <a:rPr lang="en-US" smtClean="0"/>
              <a:pPr/>
              <a:t>69</a:t>
            </a:fld>
            <a:endParaRPr lang="en-US" smtClean="0"/>
          </a:p>
        </p:txBody>
      </p:sp>
      <p:sp>
        <p:nvSpPr>
          <p:cNvPr id="12185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C7362E76-B770-4F37-8A4D-84D945A6456D}" type="slidenum">
              <a:rPr lang="en-US" sz="1200">
                <a:cs typeface="Arial" charset="0"/>
              </a:rPr>
              <a:pPr algn="r"/>
              <a:t>69</a:t>
            </a:fld>
            <a:endParaRPr lang="en-US" sz="1200">
              <a:cs typeface="Arial" charset="0"/>
            </a:endParaRPr>
          </a:p>
        </p:txBody>
      </p:sp>
      <p:sp>
        <p:nvSpPr>
          <p:cNvPr id="121860" name="Rectangle 2"/>
          <p:cNvSpPr>
            <a:spLocks noGrp="1" noRot="1" noChangeAspect="1" noChangeArrowheads="1" noTextEdit="1"/>
          </p:cNvSpPr>
          <p:nvPr>
            <p:ph type="sldImg"/>
          </p:nvPr>
        </p:nvSpPr>
        <p:spPr>
          <a:xfrm>
            <a:off x="406400" y="544513"/>
            <a:ext cx="6197600" cy="3486150"/>
          </a:xfrm>
          <a:ln/>
        </p:spPr>
      </p:sp>
      <p:sp>
        <p:nvSpPr>
          <p:cNvPr id="121861"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3053668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B03245E5-0DFF-4B53-A3DD-E1715E41F70C}" type="slidenum">
              <a:rPr lang="en-US" smtClean="0"/>
              <a:pPr/>
              <a:t>70</a:t>
            </a:fld>
            <a:endParaRPr lang="en-US" smtClean="0"/>
          </a:p>
        </p:txBody>
      </p:sp>
      <p:sp>
        <p:nvSpPr>
          <p:cNvPr id="12288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742D7358-4DA0-4F8E-A94F-0E686D117D1E}" type="slidenum">
              <a:rPr lang="en-US" sz="1200">
                <a:cs typeface="Arial" charset="0"/>
              </a:rPr>
              <a:pPr algn="r"/>
              <a:t>70</a:t>
            </a:fld>
            <a:endParaRPr lang="en-US" sz="1200">
              <a:cs typeface="Arial" charset="0"/>
            </a:endParaRPr>
          </a:p>
        </p:txBody>
      </p:sp>
      <p:sp>
        <p:nvSpPr>
          <p:cNvPr id="122884" name="Rectangle 2"/>
          <p:cNvSpPr>
            <a:spLocks noGrp="1" noRot="1" noChangeAspect="1" noChangeArrowheads="1" noTextEdit="1"/>
          </p:cNvSpPr>
          <p:nvPr>
            <p:ph type="sldImg"/>
          </p:nvPr>
        </p:nvSpPr>
        <p:spPr>
          <a:xfrm>
            <a:off x="406400" y="544513"/>
            <a:ext cx="6197600" cy="3486150"/>
          </a:xfrm>
          <a:ln/>
        </p:spPr>
      </p:sp>
      <p:sp>
        <p:nvSpPr>
          <p:cNvPr id="122885"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40692382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E295CC-8979-4C99-A019-E1AFC4F8DC4C}" type="slidenum">
              <a:rPr lang="en-US" smtClean="0"/>
              <a:pPr/>
              <a:t>71</a:t>
            </a:fld>
            <a:endParaRPr lang="en-US" smtClean="0"/>
          </a:p>
        </p:txBody>
      </p:sp>
      <p:sp>
        <p:nvSpPr>
          <p:cNvPr id="12390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46253B12-113D-4089-88BE-3E13D0BA3B92}" type="slidenum">
              <a:rPr lang="en-US" sz="1200">
                <a:cs typeface="Arial" charset="0"/>
              </a:rPr>
              <a:pPr algn="r"/>
              <a:t>71</a:t>
            </a:fld>
            <a:endParaRPr lang="en-US" sz="1200">
              <a:cs typeface="Arial" charset="0"/>
            </a:endParaRPr>
          </a:p>
        </p:txBody>
      </p:sp>
      <p:sp>
        <p:nvSpPr>
          <p:cNvPr id="123908" name="Rectangle 2"/>
          <p:cNvSpPr>
            <a:spLocks noGrp="1" noRot="1" noChangeAspect="1" noChangeArrowheads="1" noTextEdit="1"/>
          </p:cNvSpPr>
          <p:nvPr>
            <p:ph type="sldImg"/>
          </p:nvPr>
        </p:nvSpPr>
        <p:spPr>
          <a:xfrm>
            <a:off x="406400" y="544513"/>
            <a:ext cx="6197600" cy="3486150"/>
          </a:xfrm>
          <a:ln/>
        </p:spPr>
      </p:sp>
      <p:sp>
        <p:nvSpPr>
          <p:cNvPr id="123909" name="Rectangle 3"/>
          <p:cNvSpPr>
            <a:spLocks noGrp="1" noChangeArrowheads="1"/>
          </p:cNvSpPr>
          <p:nvPr>
            <p:ph type="body" idx="1"/>
          </p:nvPr>
        </p:nvSpPr>
        <p:spPr>
          <a:xfrm>
            <a:off x="701040" y="4318952"/>
            <a:ext cx="5608320" cy="4280218"/>
          </a:xfrm>
          <a:noFill/>
          <a:ln/>
        </p:spPr>
        <p:txBody>
          <a:bodyPr/>
          <a:lstStyle/>
          <a:p>
            <a:pPr eaLnBrk="1" hangingPunct="1"/>
            <a:r>
              <a:rPr lang="en-US" dirty="0" smtClean="0"/>
              <a:t>Step 1 requires knowing all of the things that can shift D and S</a:t>
            </a:r>
            <a:r>
              <a:rPr lang="en-US" dirty="0"/>
              <a:t>—</a:t>
            </a:r>
            <a:r>
              <a:rPr lang="en-US" dirty="0" smtClean="0"/>
              <a:t>the non-price determinants of demand and of supply.   </a:t>
            </a:r>
          </a:p>
        </p:txBody>
      </p:sp>
    </p:spTree>
    <p:extLst>
      <p:ext uri="{BB962C8B-B14F-4D97-AF65-F5344CB8AC3E}">
        <p14:creationId xmlns:p14="http://schemas.microsoft.com/office/powerpoint/2010/main" val="12012194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6D69E65A-8B4D-4A75-A2EE-785A054ACA5B}" type="slidenum">
              <a:rPr lang="en-US" smtClean="0"/>
              <a:pPr/>
              <a:t>72</a:t>
            </a:fld>
            <a:endParaRPr lang="en-US" smtClean="0"/>
          </a:p>
        </p:txBody>
      </p:sp>
      <p:sp>
        <p:nvSpPr>
          <p:cNvPr id="12493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9908EE1E-689C-434E-9BD6-0196F3B7EAE2}" type="slidenum">
              <a:rPr lang="en-US" sz="1200">
                <a:cs typeface="Arial" charset="0"/>
              </a:rPr>
              <a:pPr algn="r"/>
              <a:t>72</a:t>
            </a:fld>
            <a:endParaRPr lang="en-US" sz="1200">
              <a:cs typeface="Arial" charset="0"/>
            </a:endParaRPr>
          </a:p>
        </p:txBody>
      </p:sp>
      <p:sp>
        <p:nvSpPr>
          <p:cNvPr id="124932" name="Rectangle 2"/>
          <p:cNvSpPr>
            <a:spLocks noGrp="1" noRot="1" noChangeAspect="1" noChangeArrowheads="1" noTextEdit="1"/>
          </p:cNvSpPr>
          <p:nvPr>
            <p:ph type="sldImg"/>
          </p:nvPr>
        </p:nvSpPr>
        <p:spPr>
          <a:xfrm>
            <a:off x="406400" y="544513"/>
            <a:ext cx="6197600" cy="3486150"/>
          </a:xfrm>
          <a:ln/>
        </p:spPr>
      </p:sp>
      <p:sp>
        <p:nvSpPr>
          <p:cNvPr id="124933"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32839298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E8D5BD69-E393-472A-9143-D81E2E9CE8EC}" type="slidenum">
              <a:rPr lang="en-US" smtClean="0"/>
              <a:pPr/>
              <a:t>73</a:t>
            </a:fld>
            <a:endParaRPr lang="en-US" smtClean="0"/>
          </a:p>
        </p:txBody>
      </p:sp>
      <p:sp>
        <p:nvSpPr>
          <p:cNvPr id="12595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549FD8A7-41DE-45C7-AFF9-E3FA7AE771C4}" type="slidenum">
              <a:rPr lang="en-US" sz="1200">
                <a:cs typeface="Arial" charset="0"/>
              </a:rPr>
              <a:pPr algn="r"/>
              <a:t>73</a:t>
            </a:fld>
            <a:endParaRPr lang="en-US" sz="1200">
              <a:cs typeface="Arial" charset="0"/>
            </a:endParaRPr>
          </a:p>
        </p:txBody>
      </p:sp>
      <p:sp>
        <p:nvSpPr>
          <p:cNvPr id="125956" name="Rectangle 2"/>
          <p:cNvSpPr>
            <a:spLocks noGrp="1" noRot="1" noChangeAspect="1" noChangeArrowheads="1" noTextEdit="1"/>
          </p:cNvSpPr>
          <p:nvPr>
            <p:ph type="sldImg"/>
          </p:nvPr>
        </p:nvSpPr>
        <p:spPr>
          <a:xfrm>
            <a:off x="406400" y="544513"/>
            <a:ext cx="6197600" cy="3486150"/>
          </a:xfrm>
          <a:ln/>
        </p:spPr>
      </p:sp>
      <p:sp>
        <p:nvSpPr>
          <p:cNvPr id="125957"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3826525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8332037-1931-4695-BF88-74D9AD2CB7EE}" type="slidenum">
              <a:rPr lang="en-US" smtClean="0"/>
              <a:pPr/>
              <a:t>10</a:t>
            </a:fld>
            <a:endParaRPr lang="en-US" smtClean="0"/>
          </a:p>
        </p:txBody>
      </p:sp>
      <p:sp>
        <p:nvSpPr>
          <p:cNvPr id="7373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12040C2E-6AC9-423E-9F64-8EE891C339B7}" type="slidenum">
              <a:rPr lang="en-US" sz="1200">
                <a:cs typeface="Arial" charset="0"/>
              </a:rPr>
              <a:pPr algn="r"/>
              <a:t>10</a:t>
            </a:fld>
            <a:endParaRPr lang="en-US" sz="1200">
              <a:cs typeface="Arial" charset="0"/>
            </a:endParaRPr>
          </a:p>
        </p:txBody>
      </p:sp>
      <p:sp>
        <p:nvSpPr>
          <p:cNvPr id="73732" name="Rectangle 2"/>
          <p:cNvSpPr>
            <a:spLocks noGrp="1" noRot="1" noChangeAspect="1" noChangeArrowheads="1" noTextEdit="1"/>
          </p:cNvSpPr>
          <p:nvPr>
            <p:ph type="sldImg"/>
          </p:nvPr>
        </p:nvSpPr>
        <p:spPr>
          <a:xfrm>
            <a:off x="407988" y="696913"/>
            <a:ext cx="6197600" cy="3486150"/>
          </a:xfrm>
          <a:ln/>
        </p:spPr>
      </p:sp>
      <p:sp>
        <p:nvSpPr>
          <p:cNvPr id="73733" name="Rectangle 3"/>
          <p:cNvSpPr>
            <a:spLocks noGrp="1" noChangeArrowheads="1"/>
          </p:cNvSpPr>
          <p:nvPr>
            <p:ph type="body" idx="1"/>
          </p:nvPr>
        </p:nvSpPr>
        <p:spPr>
          <a:noFill/>
          <a:ln/>
        </p:spPr>
        <p:txBody>
          <a:bodyPr/>
          <a:lstStyle/>
          <a:p>
            <a:pPr eaLnBrk="1" hangingPunct="1"/>
            <a:r>
              <a:rPr lang="en-US" dirty="0" smtClean="0"/>
              <a:t>Here, the “rise” is a negative number, because as you move to the right, the line falls (meaning wheat output is reduced). </a:t>
            </a:r>
          </a:p>
          <a:p>
            <a:pPr eaLnBrk="1" hangingPunct="1"/>
            <a:endParaRPr lang="en-US" dirty="0" smtClean="0"/>
          </a:p>
          <a:p>
            <a:pPr eaLnBrk="1" hangingPunct="1"/>
            <a:r>
              <a:rPr lang="en-US" dirty="0" smtClean="0"/>
              <a:t>Moving to the right involves shifting resources from the production of wheat (which causes wheat output to fall) to the production of computers (which causes computer production to rise).  Producing an additional computer requires the resources that would otherwise produce 10 tons of wheat.  </a:t>
            </a:r>
          </a:p>
          <a:p>
            <a:pPr eaLnBrk="1" hangingPunct="1"/>
            <a:endParaRPr lang="en-US" dirty="0" smtClean="0"/>
          </a:p>
        </p:txBody>
      </p:sp>
    </p:spTree>
    <p:extLst>
      <p:ext uri="{BB962C8B-B14F-4D97-AF65-F5344CB8AC3E}">
        <p14:creationId xmlns:p14="http://schemas.microsoft.com/office/powerpoint/2010/main" val="34963159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C1127D4F-6D9B-4AB4-8DC1-FFBCDD5667E9}" type="slidenum">
              <a:rPr lang="en-US" smtClean="0"/>
              <a:pPr/>
              <a:t>74</a:t>
            </a:fld>
            <a:endParaRPr lang="en-US" smtClean="0"/>
          </a:p>
        </p:txBody>
      </p:sp>
      <p:sp>
        <p:nvSpPr>
          <p:cNvPr id="126979"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02E42759-930B-44A9-AB53-0F9E520B973C}" type="slidenum">
              <a:rPr lang="en-US" sz="1200">
                <a:cs typeface="Arial" charset="0"/>
              </a:rPr>
              <a:pPr algn="r"/>
              <a:t>74</a:t>
            </a:fld>
            <a:endParaRPr lang="en-US" sz="1200">
              <a:cs typeface="Arial" charset="0"/>
            </a:endParaRPr>
          </a:p>
        </p:txBody>
      </p:sp>
      <p:sp>
        <p:nvSpPr>
          <p:cNvPr id="126980" name="Rectangle 2"/>
          <p:cNvSpPr>
            <a:spLocks noGrp="1" noRot="1" noChangeAspect="1" noChangeArrowheads="1" noTextEdit="1"/>
          </p:cNvSpPr>
          <p:nvPr>
            <p:ph type="sldImg"/>
          </p:nvPr>
        </p:nvSpPr>
        <p:spPr>
          <a:xfrm>
            <a:off x="406400" y="544513"/>
            <a:ext cx="6197600" cy="3486150"/>
          </a:xfrm>
          <a:ln/>
        </p:spPr>
      </p:sp>
      <p:sp>
        <p:nvSpPr>
          <p:cNvPr id="126981"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27257725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94259CE8-599C-4537-AFAC-47BE041A9666}" type="slidenum">
              <a:rPr lang="en-US" smtClean="0"/>
              <a:pPr/>
              <a:t>75</a:t>
            </a:fld>
            <a:endParaRPr lang="en-US" smtClean="0"/>
          </a:p>
        </p:txBody>
      </p:sp>
      <p:sp>
        <p:nvSpPr>
          <p:cNvPr id="12800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F1B1A8AB-EBEA-4CFC-8C21-6786545DB6EE}" type="slidenum">
              <a:rPr lang="en-US" sz="1200">
                <a:cs typeface="Arial" charset="0"/>
              </a:rPr>
              <a:pPr algn="r"/>
              <a:t>75</a:t>
            </a:fld>
            <a:endParaRPr lang="en-US" sz="1200">
              <a:cs typeface="Arial" charset="0"/>
            </a:endParaRPr>
          </a:p>
        </p:txBody>
      </p:sp>
      <p:sp>
        <p:nvSpPr>
          <p:cNvPr id="128004" name="Rectangle 2"/>
          <p:cNvSpPr>
            <a:spLocks noGrp="1" noRot="1" noChangeAspect="1" noChangeArrowheads="1" noTextEdit="1"/>
          </p:cNvSpPr>
          <p:nvPr>
            <p:ph type="sldImg"/>
          </p:nvPr>
        </p:nvSpPr>
        <p:spPr>
          <a:xfrm>
            <a:off x="406400" y="544513"/>
            <a:ext cx="6197600" cy="3486150"/>
          </a:xfrm>
          <a:ln/>
        </p:spPr>
      </p:sp>
      <p:sp>
        <p:nvSpPr>
          <p:cNvPr id="128005" name="Rectangle 3"/>
          <p:cNvSpPr>
            <a:spLocks noGrp="1" noChangeArrowheads="1"/>
          </p:cNvSpPr>
          <p:nvPr>
            <p:ph type="body" idx="1"/>
          </p:nvPr>
        </p:nvSpPr>
        <p:spPr>
          <a:xfrm>
            <a:off x="701040" y="4318952"/>
            <a:ext cx="5608320" cy="4280218"/>
          </a:xfrm>
          <a:noFill/>
          <a:ln/>
        </p:spPr>
        <p:txBody>
          <a:bodyPr/>
          <a:lstStyle/>
          <a:p>
            <a:pPr eaLnBrk="1" hangingPunct="1"/>
            <a:r>
              <a:rPr lang="en-US" dirty="0" smtClean="0"/>
              <a:t>“Supply” refers to the position of the supply curve, while “quantity supplied” refers to the specific amount that producers are willing and able to sell. </a:t>
            </a:r>
          </a:p>
          <a:p>
            <a:pPr eaLnBrk="1" hangingPunct="1"/>
            <a:endParaRPr lang="en-US" dirty="0" smtClean="0"/>
          </a:p>
          <a:p>
            <a:pPr eaLnBrk="1" hangingPunct="1"/>
            <a:r>
              <a:rPr lang="en-US" dirty="0" smtClean="0"/>
              <a:t>Similarly, “demand” refers to the position of the demand curve, while “quantity demanded” refers to the specific amount that consumers are willing and able to buy.  </a:t>
            </a:r>
          </a:p>
          <a:p>
            <a:pPr eaLnBrk="1" hangingPunct="1"/>
            <a:endParaRPr lang="en-US" dirty="0" smtClean="0"/>
          </a:p>
          <a:p>
            <a:pPr eaLnBrk="1" hangingPunct="1"/>
            <a:r>
              <a:rPr lang="en-US" dirty="0" smtClean="0"/>
              <a:t>If you’d like to be a rebel, delete this slide and all references to the jargon it contains, and just use the terms “movement along a curve” and “shift in a curve.”  Note, however, that this is not the official recommendation of </a:t>
            </a:r>
            <a:r>
              <a:rPr lang="en-US" dirty="0" err="1" smtClean="0"/>
              <a:t>Cengage</a:t>
            </a:r>
            <a:r>
              <a:rPr lang="en-US" dirty="0"/>
              <a:t> </a:t>
            </a:r>
            <a:r>
              <a:rPr lang="en-US" dirty="0" smtClean="0"/>
              <a:t>Learning or Dr. </a:t>
            </a:r>
            <a:r>
              <a:rPr lang="en-US" dirty="0" err="1" smtClean="0"/>
              <a:t>Mankiw</a:t>
            </a:r>
            <a:r>
              <a:rPr lang="en-US" dirty="0" smtClean="0"/>
              <a:t>.  </a:t>
            </a:r>
          </a:p>
          <a:p>
            <a:pPr eaLnBrk="1" hangingPunct="1"/>
            <a:endParaRPr lang="en-US" dirty="0" smtClean="0"/>
          </a:p>
          <a:p>
            <a:pPr eaLnBrk="1" hangingPunct="1"/>
            <a:r>
              <a:rPr lang="en-US" dirty="0" smtClean="0"/>
              <a:t>If you’d like to cover this slide but make it move more quickly, delete the text next to each second-level bullet (starting with “occurs when”) and give the information to your students verbally or rely on them to read it in the textbook.  </a:t>
            </a:r>
          </a:p>
        </p:txBody>
      </p:sp>
    </p:spTree>
    <p:extLst>
      <p:ext uri="{BB962C8B-B14F-4D97-AF65-F5344CB8AC3E}">
        <p14:creationId xmlns:p14="http://schemas.microsoft.com/office/powerpoint/2010/main" val="17109676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737C25F7-E7B8-478D-B08B-345B99C168C1}" type="slidenum">
              <a:rPr lang="en-US" smtClean="0"/>
              <a:pPr/>
              <a:t>76</a:t>
            </a:fld>
            <a:endParaRPr lang="en-US" smtClean="0"/>
          </a:p>
        </p:txBody>
      </p:sp>
      <p:sp>
        <p:nvSpPr>
          <p:cNvPr id="129027"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FD4B0A1A-C4DA-4B38-9F88-7906DAF5A324}" type="slidenum">
              <a:rPr lang="en-US" sz="1200">
                <a:cs typeface="Arial" charset="0"/>
              </a:rPr>
              <a:pPr algn="r"/>
              <a:t>76</a:t>
            </a:fld>
            <a:endParaRPr lang="en-US" sz="1200">
              <a:cs typeface="Arial" charset="0"/>
            </a:endParaRPr>
          </a:p>
        </p:txBody>
      </p:sp>
      <p:sp>
        <p:nvSpPr>
          <p:cNvPr id="129028" name="Rectangle 2"/>
          <p:cNvSpPr>
            <a:spLocks noGrp="1" noRot="1" noChangeAspect="1" noChangeArrowheads="1" noTextEdit="1"/>
          </p:cNvSpPr>
          <p:nvPr>
            <p:ph type="sldImg"/>
          </p:nvPr>
        </p:nvSpPr>
        <p:spPr>
          <a:xfrm>
            <a:off x="406400" y="544513"/>
            <a:ext cx="6197600" cy="3486150"/>
          </a:xfrm>
          <a:ln/>
        </p:spPr>
      </p:sp>
      <p:sp>
        <p:nvSpPr>
          <p:cNvPr id="129029"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10946600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60EBD1E9-B480-45F1-BB0A-856C5AB607B9}" type="slidenum">
              <a:rPr lang="en-US" smtClean="0"/>
              <a:pPr/>
              <a:t>77</a:t>
            </a:fld>
            <a:endParaRPr lang="en-US" smtClean="0"/>
          </a:p>
        </p:txBody>
      </p:sp>
      <p:sp>
        <p:nvSpPr>
          <p:cNvPr id="130051"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07A7CC0A-7E32-4560-A53C-F5ED49FBF040}" type="slidenum">
              <a:rPr lang="en-US" sz="1200">
                <a:cs typeface="Arial" charset="0"/>
              </a:rPr>
              <a:pPr algn="r"/>
              <a:t>77</a:t>
            </a:fld>
            <a:endParaRPr lang="en-US" sz="1200">
              <a:cs typeface="Arial" charset="0"/>
            </a:endParaRPr>
          </a:p>
        </p:txBody>
      </p:sp>
      <p:sp>
        <p:nvSpPr>
          <p:cNvPr id="130052" name="Rectangle 2"/>
          <p:cNvSpPr>
            <a:spLocks noGrp="1" noRot="1" noChangeAspect="1" noChangeArrowheads="1" noTextEdit="1"/>
          </p:cNvSpPr>
          <p:nvPr>
            <p:ph type="sldImg"/>
          </p:nvPr>
        </p:nvSpPr>
        <p:spPr>
          <a:xfrm>
            <a:off x="406400" y="544513"/>
            <a:ext cx="6197600" cy="3486150"/>
          </a:xfrm>
          <a:ln/>
        </p:spPr>
      </p:sp>
      <p:sp>
        <p:nvSpPr>
          <p:cNvPr id="130053"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36923534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4FC0F4EE-6E5C-44A0-9562-69ACC7A6E9A5}" type="slidenum">
              <a:rPr lang="en-US" smtClean="0"/>
              <a:pPr/>
              <a:t>78</a:t>
            </a:fld>
            <a:endParaRPr lang="en-US" smtClean="0"/>
          </a:p>
        </p:txBody>
      </p:sp>
      <p:sp>
        <p:nvSpPr>
          <p:cNvPr id="131075"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C40CBABE-A89C-406A-A92E-A1DBBA54F1EE}" type="slidenum">
              <a:rPr lang="en-US" sz="1200">
                <a:cs typeface="Arial" charset="0"/>
              </a:rPr>
              <a:pPr algn="r"/>
              <a:t>78</a:t>
            </a:fld>
            <a:endParaRPr lang="en-US" sz="1200">
              <a:cs typeface="Arial" charset="0"/>
            </a:endParaRPr>
          </a:p>
        </p:txBody>
      </p:sp>
      <p:sp>
        <p:nvSpPr>
          <p:cNvPr id="131076" name="Rectangle 2"/>
          <p:cNvSpPr>
            <a:spLocks noGrp="1" noRot="1" noChangeAspect="1" noChangeArrowheads="1" noTextEdit="1"/>
          </p:cNvSpPr>
          <p:nvPr>
            <p:ph type="sldImg"/>
          </p:nvPr>
        </p:nvSpPr>
        <p:spPr>
          <a:xfrm>
            <a:off x="406400" y="544513"/>
            <a:ext cx="6197600" cy="3486150"/>
          </a:xfrm>
          <a:ln/>
        </p:spPr>
      </p:sp>
      <p:sp>
        <p:nvSpPr>
          <p:cNvPr id="131077" name="Rectangle 3"/>
          <p:cNvSpPr>
            <a:spLocks noGrp="1" noChangeArrowheads="1"/>
          </p:cNvSpPr>
          <p:nvPr>
            <p:ph type="body" idx="1"/>
          </p:nvPr>
        </p:nvSpPr>
        <p:spPr>
          <a:xfrm>
            <a:off x="701040" y="4318952"/>
            <a:ext cx="5608320" cy="4280218"/>
          </a:xfrm>
          <a:noFill/>
          <a:ln/>
        </p:spPr>
        <p:txBody>
          <a:bodyPr/>
          <a:lstStyle/>
          <a:p>
            <a:pPr eaLnBrk="1" hangingPunct="1"/>
            <a:endParaRPr lang="en-US" smtClean="0"/>
          </a:p>
        </p:txBody>
      </p:sp>
    </p:spTree>
    <p:extLst>
      <p:ext uri="{BB962C8B-B14F-4D97-AF65-F5344CB8AC3E}">
        <p14:creationId xmlns:p14="http://schemas.microsoft.com/office/powerpoint/2010/main" val="373779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p>
            <a:fld id="{67A3F6BA-F70D-469C-A304-42B3B2F7B24F}" type="slidenum">
              <a:rPr lang="en-US" smtClean="0">
                <a:solidFill>
                  <a:prstClr val="black"/>
                </a:solidFill>
                <a:latin typeface="Calibri"/>
              </a:rPr>
              <a:pPr/>
              <a:t>11</a:t>
            </a:fld>
            <a:endParaRPr lang="en-US">
              <a:solidFill>
                <a:prstClr val="black"/>
              </a:solidFill>
              <a:latin typeface="Calibri"/>
            </a:endParaRPr>
          </a:p>
        </p:txBody>
      </p:sp>
      <p:sp>
        <p:nvSpPr>
          <p:cNvPr id="87044" name="Rectangle 3"/>
          <p:cNvSpPr>
            <a:spLocks noGrp="1" noChangeArrowheads="1"/>
          </p:cNvSpPr>
          <p:nvPr>
            <p:ph type="body" idx="1"/>
          </p:nvPr>
        </p:nvSpPr>
        <p:spPr>
          <a:xfrm>
            <a:off x="545254" y="4028440"/>
            <a:ext cx="6153573" cy="4958080"/>
          </a:xfrm>
        </p:spPr>
        <p:txBody>
          <a:bodyPr>
            <a:noAutofit/>
          </a:bodyPr>
          <a:lstStyle/>
          <a:p>
            <a:pPr defTabSz="931774">
              <a:lnSpc>
                <a:spcPct val="105000"/>
              </a:lnSpc>
              <a:defRPr/>
            </a:pPr>
            <a:r>
              <a:rPr lang="en-US" sz="1100" dirty="0"/>
              <a:t>This exercise reinforces the material on the preceding slide.  It is especially useful if you plan to cover Chapter 3 (Interdependence and the Gains from Trade) after completing Chapter 2.</a:t>
            </a:r>
          </a:p>
          <a:p>
            <a:endParaRPr lang="en-US" sz="1100" dirty="0"/>
          </a:p>
        </p:txBody>
      </p:sp>
      <p:sp>
        <p:nvSpPr>
          <p:cNvPr id="7" name="Slide Image Placeholder 6"/>
          <p:cNvSpPr>
            <a:spLocks noGrp="1" noRot="1" noChangeAspect="1"/>
          </p:cNvSpPr>
          <p:nvPr>
            <p:ph type="sldImg"/>
          </p:nvPr>
        </p:nvSpPr>
        <p:spPr>
          <a:xfrm>
            <a:off x="625475" y="619125"/>
            <a:ext cx="5681663" cy="3195638"/>
          </a:xfrm>
        </p:spPr>
      </p:sp>
    </p:spTree>
    <p:extLst>
      <p:ext uri="{BB962C8B-B14F-4D97-AF65-F5344CB8AC3E}">
        <p14:creationId xmlns:p14="http://schemas.microsoft.com/office/powerpoint/2010/main" val="1011737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D91BA47C-FC5B-4E8B-B1F4-27BFFD6EB2DB}" type="slidenum">
              <a:rPr lang="en-US" smtClean="0"/>
              <a:pPr/>
              <a:t>12</a:t>
            </a:fld>
            <a:endParaRPr lang="en-US" smtClean="0"/>
          </a:p>
        </p:txBody>
      </p:sp>
      <p:sp>
        <p:nvSpPr>
          <p:cNvPr id="76803"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177" tIns="46589" rIns="93177" bIns="46589" anchor="b"/>
          <a:lstStyle/>
          <a:p>
            <a:pPr algn="r"/>
            <a:fld id="{89F3CA4F-7239-45E3-A4BE-8F3C7B9BA31F}" type="slidenum">
              <a:rPr lang="en-US" sz="1200">
                <a:cs typeface="Arial" charset="0"/>
              </a:rPr>
              <a:pPr algn="r"/>
              <a:t>12</a:t>
            </a:fld>
            <a:endParaRPr lang="en-US" sz="1200">
              <a:cs typeface="Arial" charset="0"/>
            </a:endParaRPr>
          </a:p>
        </p:txBody>
      </p:sp>
      <p:sp>
        <p:nvSpPr>
          <p:cNvPr id="76804" name="Rectangle 2"/>
          <p:cNvSpPr>
            <a:spLocks noGrp="1" noRot="1" noChangeAspect="1" noChangeArrowheads="1" noTextEdit="1"/>
          </p:cNvSpPr>
          <p:nvPr>
            <p:ph type="sldImg"/>
          </p:nvPr>
        </p:nvSpPr>
        <p:spPr>
          <a:xfrm>
            <a:off x="407988" y="696913"/>
            <a:ext cx="6197600" cy="3486150"/>
          </a:xfrm>
          <a:ln/>
        </p:spPr>
      </p:sp>
      <p:sp>
        <p:nvSpPr>
          <p:cNvPr id="76805" name="Rectangle 3"/>
          <p:cNvSpPr>
            <a:spLocks noGrp="1" noChangeArrowheads="1"/>
          </p:cNvSpPr>
          <p:nvPr>
            <p:ph type="body" idx="1"/>
          </p:nvPr>
        </p:nvSpPr>
        <p:spPr>
          <a:noFill/>
          <a:ln/>
        </p:spPr>
        <p:txBody>
          <a:bodyPr/>
          <a:lstStyle/>
          <a:p>
            <a:pPr eaLnBrk="1" hangingPunct="1"/>
            <a:r>
              <a:rPr lang="en-US" sz="1100" dirty="0"/>
              <a:t>The PPF shows the tradeoff between the outputs of different goods at a given time, but the tradeoff can change over time.  </a:t>
            </a:r>
          </a:p>
          <a:p>
            <a:pPr eaLnBrk="1" hangingPunct="1"/>
            <a:endParaRPr lang="en-US" sz="1100" dirty="0"/>
          </a:p>
          <a:p>
            <a:r>
              <a:rPr lang="en-US" sz="1100" dirty="0"/>
              <a:t>For example, over time, the economy might get more workers (or more factories or more land).  Or, a more efficient technology might be invented.  Both events—an increase in the economy’s resources or an improvement in technology—cause an expansion in the set of opportunities.  That is, both allow the economy to produce more of one or both goods.  </a:t>
            </a:r>
          </a:p>
          <a:p>
            <a:pPr eaLnBrk="1" hangingPunct="1"/>
            <a:endParaRPr lang="en-US" sz="1100" dirty="0"/>
          </a:p>
          <a:p>
            <a:pPr eaLnBrk="1" hangingPunct="1"/>
            <a:r>
              <a:rPr lang="en-US" sz="1100" dirty="0"/>
              <a:t>This is a simple example of economic growth, an important subject that gets its own chapter in the macroeconomics portion of the textbook.  </a:t>
            </a:r>
          </a:p>
          <a:p>
            <a:pPr eaLnBrk="1" hangingPunct="1"/>
            <a:endParaRPr lang="en-US" sz="1100" dirty="0"/>
          </a:p>
          <a:p>
            <a:pPr eaLnBrk="1" hangingPunct="1"/>
            <a:r>
              <a:rPr lang="en-US" sz="1100" dirty="0"/>
              <a:t>In the example shown on this slide, economic growth causes a parallel outward shift of the PPF.  Since the new PPF is parallel to the old one, the tradeoff between the two goods is the same.  However, this need not always be the case.  For example, if a new technology had more impact on the computer industry than on the wheat industry, then the horizontal (computer) intercept would increase more than the vertical (wheat) intercept, and the PPF would become flatter:  the opportunity cost of computers would fall, because the technology has made them relatively cheaper (relative to wheat).  Going into more detail here is probably beyond the scope of this chapter.  </a:t>
            </a:r>
          </a:p>
          <a:p>
            <a:pPr eaLnBrk="1" hangingPunct="1"/>
            <a:endParaRPr lang="en-US" sz="1100" dirty="0"/>
          </a:p>
        </p:txBody>
      </p:sp>
    </p:spTree>
    <p:extLst>
      <p:ext uri="{BB962C8B-B14F-4D97-AF65-F5344CB8AC3E}">
        <p14:creationId xmlns:p14="http://schemas.microsoft.com/office/powerpoint/2010/main" val="156963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9525 h 1912"/>
              <a:gd name="T4" fmla="*/ 0 w 1588"/>
              <a:gd name="T5" fmla="*/ 9525 h 1912"/>
              <a:gd name="T6" fmla="*/ 0 w 1588"/>
              <a:gd name="T7" fmla="*/ 95250 h 1912"/>
              <a:gd name="T8" fmla="*/ 0 w 1588"/>
              <a:gd name="T9" fmla="*/ 3035300 h 1912"/>
              <a:gd name="T10" fmla="*/ 0 w 1588"/>
              <a:gd name="T11" fmla="*/ 3035300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4818"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4819"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smtClean="0"/>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smtClean="0"/>
            </a:lvl1pPr>
          </a:lstStyle>
          <a:p>
            <a:pPr>
              <a:defRPr/>
            </a:pPr>
            <a:fld id="{D50B03E5-4D6A-44DB-AA0C-DBB7E9DA349C}" type="slidenum">
              <a:rPr lang="en-US" altLang="en-US"/>
              <a:pPr>
                <a:defRPr/>
              </a:pPr>
              <a:t>‹#›</a:t>
            </a:fld>
            <a:endParaRPr lang="en-US" altLang="en-US"/>
          </a:p>
        </p:txBody>
      </p:sp>
      <p:sp>
        <p:nvSpPr>
          <p:cNvPr id="7" name="Rectangle 7"/>
          <p:cNvSpPr>
            <a:spLocks noGrp="1" noChangeArrowheads="1"/>
          </p:cNvSpPr>
          <p:nvPr>
            <p:ph type="dt" sz="quarter" idx="12"/>
          </p:nvPr>
        </p:nvSpPr>
        <p:spPr/>
        <p:txBody>
          <a:bodyPr/>
          <a:lstStyle>
            <a:lvl1pPr>
              <a:defRPr smtClean="0"/>
            </a:lvl1pPr>
          </a:lstStyle>
          <a:p>
            <a:pPr>
              <a:defRPr/>
            </a:pPr>
            <a:endParaRPr lang="en-US" altLang="en-US"/>
          </a:p>
        </p:txBody>
      </p:sp>
    </p:spTree>
    <p:extLst>
      <p:ext uri="{BB962C8B-B14F-4D97-AF65-F5344CB8AC3E}">
        <p14:creationId xmlns:p14="http://schemas.microsoft.com/office/powerpoint/2010/main" val="426664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2C3F5A2-1A45-4AA4-8AEF-45C042901E78}" type="slidenum">
              <a:rPr lang="en-US" altLang="en-US"/>
              <a:pPr>
                <a:defRPr/>
              </a:pPr>
              <a:t>‹#›</a:t>
            </a:fld>
            <a:endParaRPr lang="en-US" altLang="en-US"/>
          </a:p>
        </p:txBody>
      </p:sp>
    </p:spTree>
    <p:extLst>
      <p:ext uri="{BB962C8B-B14F-4D97-AF65-F5344CB8AC3E}">
        <p14:creationId xmlns:p14="http://schemas.microsoft.com/office/powerpoint/2010/main" val="320175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526EC64-63B2-499C-AB2D-161AD960742A}" type="slidenum">
              <a:rPr lang="en-US" altLang="en-US"/>
              <a:pPr>
                <a:defRPr/>
              </a:pPr>
              <a:t>‹#›</a:t>
            </a:fld>
            <a:endParaRPr lang="en-US" altLang="en-US"/>
          </a:p>
        </p:txBody>
      </p:sp>
    </p:spTree>
    <p:extLst>
      <p:ext uri="{BB962C8B-B14F-4D97-AF65-F5344CB8AC3E}">
        <p14:creationId xmlns:p14="http://schemas.microsoft.com/office/powerpoint/2010/main" val="971378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w 1588"/>
              <a:gd name="T1" fmla="*/ 0 h 1912"/>
              <a:gd name="T2" fmla="*/ 0 w 1588"/>
              <a:gd name="T3" fmla="*/ 2147483647 h 1912"/>
              <a:gd name="T4" fmla="*/ 0 w 1588"/>
              <a:gd name="T5" fmla="*/ 2147483647 h 1912"/>
              <a:gd name="T6" fmla="*/ 0 w 1588"/>
              <a:gd name="T7" fmla="*/ 2147483647 h 1912"/>
              <a:gd name="T8" fmla="*/ 0 w 1588"/>
              <a:gd name="T9" fmla="*/ 2147483647 h 1912"/>
              <a:gd name="T10" fmla="*/ 0 w 1588"/>
              <a:gd name="T11" fmla="*/ 2147483647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sz="1800"/>
          </a:p>
        </p:txBody>
      </p:sp>
      <p:sp>
        <p:nvSpPr>
          <p:cNvPr id="386050" name="Rectangle 2"/>
          <p:cNvSpPr>
            <a:spLocks noGrp="1" noChangeArrowheads="1"/>
          </p:cNvSpPr>
          <p:nvPr>
            <p:ph type="ctrTitle" sz="quarter"/>
          </p:nvPr>
        </p:nvSpPr>
        <p:spPr>
          <a:xfrm>
            <a:off x="914400" y="1997076"/>
            <a:ext cx="10363200" cy="1431925"/>
          </a:xfrm>
        </p:spPr>
        <p:txBody>
          <a:bodyPr anchor="b" anchorCtr="1"/>
          <a:lstStyle>
            <a:lvl1pPr algn="ctr">
              <a:defRPr/>
            </a:lvl1pPr>
          </a:lstStyle>
          <a:p>
            <a:pPr lvl="0"/>
            <a:r>
              <a:rPr lang="en-US" altLang="en-US" noProof="0" smtClean="0"/>
              <a:t>Click to edit Master title style</a:t>
            </a:r>
          </a:p>
        </p:txBody>
      </p:sp>
      <p:sp>
        <p:nvSpPr>
          <p:cNvPr id="386051"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pPr lvl="0"/>
            <a:r>
              <a:rPr lang="en-US" altLang="en-US" noProof="0" smtClean="0"/>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p:txBody>
          <a:bodyPr/>
          <a:lstStyle>
            <a:lvl1pPr>
              <a:defRPr/>
            </a:lvl1pPr>
          </a:lstStyle>
          <a:p>
            <a:fld id="{6A76049A-E46F-428D-B88E-B0711E67231C}" type="slidenum">
              <a:rPr lang="en-US" altLang="en-US"/>
              <a:pPr/>
              <a:t>‹#›</a:t>
            </a:fld>
            <a:endParaRPr lang="en-US" altLang="en-US"/>
          </a:p>
        </p:txBody>
      </p:sp>
      <p:sp>
        <p:nvSpPr>
          <p:cNvPr id="7" name="Rectangle 7"/>
          <p:cNvSpPr>
            <a:spLocks noGrp="1" noChangeArrowheads="1"/>
          </p:cNvSpPr>
          <p:nvPr>
            <p:ph type="dt" sz="quarter" idx="12"/>
          </p:nvPr>
        </p:nvSpPr>
        <p:spPr/>
        <p:txBody>
          <a:bodyPr/>
          <a:lstStyle>
            <a:lvl1pPr>
              <a:defRPr/>
            </a:lvl1pPr>
          </a:lstStyle>
          <a:p>
            <a:pPr>
              <a:defRPr/>
            </a:pPr>
            <a:endParaRPr lang="en-US" altLang="en-US"/>
          </a:p>
        </p:txBody>
      </p:sp>
    </p:spTree>
    <p:extLst>
      <p:ext uri="{BB962C8B-B14F-4D97-AF65-F5344CB8AC3E}">
        <p14:creationId xmlns:p14="http://schemas.microsoft.com/office/powerpoint/2010/main" val="49591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A70FF5D-B60B-44BA-BAC2-6CFEF4815BC5}" type="slidenum">
              <a:rPr lang="en-US" altLang="en-US"/>
              <a:pPr/>
              <a:t>‹#›</a:t>
            </a:fld>
            <a:endParaRPr lang="en-US" altLang="en-US"/>
          </a:p>
        </p:txBody>
      </p:sp>
    </p:spTree>
    <p:extLst>
      <p:ext uri="{BB962C8B-B14F-4D97-AF65-F5344CB8AC3E}">
        <p14:creationId xmlns:p14="http://schemas.microsoft.com/office/powerpoint/2010/main" val="2575798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E4BFBE0-9902-454C-915B-C34BF7672349}" type="slidenum">
              <a:rPr lang="en-US" altLang="en-US"/>
              <a:pPr/>
              <a:t>‹#›</a:t>
            </a:fld>
            <a:endParaRPr lang="en-US" altLang="en-US"/>
          </a:p>
        </p:txBody>
      </p:sp>
    </p:spTree>
    <p:extLst>
      <p:ext uri="{BB962C8B-B14F-4D97-AF65-F5344CB8AC3E}">
        <p14:creationId xmlns:p14="http://schemas.microsoft.com/office/powerpoint/2010/main" val="3291431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CEE31614-7FB6-43D0-9315-EDCAC795E804}" type="slidenum">
              <a:rPr lang="en-US" altLang="en-US"/>
              <a:pPr/>
              <a:t>‹#›</a:t>
            </a:fld>
            <a:endParaRPr lang="en-US" altLang="en-US"/>
          </a:p>
        </p:txBody>
      </p:sp>
    </p:spTree>
    <p:extLst>
      <p:ext uri="{BB962C8B-B14F-4D97-AF65-F5344CB8AC3E}">
        <p14:creationId xmlns:p14="http://schemas.microsoft.com/office/powerpoint/2010/main" val="250186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FE1ABE29-3AF5-4C3A-8BCC-26357303E124}" type="slidenum">
              <a:rPr lang="en-US" altLang="en-US"/>
              <a:pPr/>
              <a:t>‹#›</a:t>
            </a:fld>
            <a:endParaRPr lang="en-US" altLang="en-US"/>
          </a:p>
        </p:txBody>
      </p:sp>
    </p:spTree>
    <p:extLst>
      <p:ext uri="{BB962C8B-B14F-4D97-AF65-F5344CB8AC3E}">
        <p14:creationId xmlns:p14="http://schemas.microsoft.com/office/powerpoint/2010/main" val="1728097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0AAC2854-0E1E-4C2E-A860-CADE62D24B5E}" type="slidenum">
              <a:rPr lang="en-US" altLang="en-US"/>
              <a:pPr/>
              <a:t>‹#›</a:t>
            </a:fld>
            <a:endParaRPr lang="en-US" altLang="en-US"/>
          </a:p>
        </p:txBody>
      </p:sp>
    </p:spTree>
    <p:extLst>
      <p:ext uri="{BB962C8B-B14F-4D97-AF65-F5344CB8AC3E}">
        <p14:creationId xmlns:p14="http://schemas.microsoft.com/office/powerpoint/2010/main" val="998355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D44B2C71-70CE-45F8-B6D1-504BBAD63851}" type="slidenum">
              <a:rPr lang="en-US" altLang="en-US"/>
              <a:pPr/>
              <a:t>‹#›</a:t>
            </a:fld>
            <a:endParaRPr lang="en-US" altLang="en-US"/>
          </a:p>
        </p:txBody>
      </p:sp>
    </p:spTree>
    <p:extLst>
      <p:ext uri="{BB962C8B-B14F-4D97-AF65-F5344CB8AC3E}">
        <p14:creationId xmlns:p14="http://schemas.microsoft.com/office/powerpoint/2010/main" val="4083081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9DB1A2B-7B5D-420A-9D75-F3E55B2FED79}" type="slidenum">
              <a:rPr lang="en-US" altLang="en-US"/>
              <a:pPr/>
              <a:t>‹#›</a:t>
            </a:fld>
            <a:endParaRPr lang="en-US" altLang="en-US"/>
          </a:p>
        </p:txBody>
      </p:sp>
    </p:spTree>
    <p:extLst>
      <p:ext uri="{BB962C8B-B14F-4D97-AF65-F5344CB8AC3E}">
        <p14:creationId xmlns:p14="http://schemas.microsoft.com/office/powerpoint/2010/main" val="3572343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BE1F792-8464-421B-83C8-19426AC09135}" type="slidenum">
              <a:rPr lang="en-US" altLang="en-US"/>
              <a:pPr>
                <a:defRPr/>
              </a:pPr>
              <a:t>‹#›</a:t>
            </a:fld>
            <a:endParaRPr lang="en-US" altLang="en-US"/>
          </a:p>
        </p:txBody>
      </p:sp>
    </p:spTree>
    <p:extLst>
      <p:ext uri="{BB962C8B-B14F-4D97-AF65-F5344CB8AC3E}">
        <p14:creationId xmlns:p14="http://schemas.microsoft.com/office/powerpoint/2010/main" val="746523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578324A6-63F5-4520-97E8-10220442BA85}" type="slidenum">
              <a:rPr lang="en-US" altLang="en-US"/>
              <a:pPr/>
              <a:t>‹#›</a:t>
            </a:fld>
            <a:endParaRPr lang="en-US" altLang="en-US"/>
          </a:p>
        </p:txBody>
      </p:sp>
    </p:spTree>
    <p:extLst>
      <p:ext uri="{BB962C8B-B14F-4D97-AF65-F5344CB8AC3E}">
        <p14:creationId xmlns:p14="http://schemas.microsoft.com/office/powerpoint/2010/main" val="14172987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733B373-7A17-4CEC-BF58-721865ED082F}" type="slidenum">
              <a:rPr lang="en-US" altLang="en-US"/>
              <a:pPr/>
              <a:t>‹#›</a:t>
            </a:fld>
            <a:endParaRPr lang="en-US" altLang="en-US"/>
          </a:p>
        </p:txBody>
      </p:sp>
    </p:spTree>
    <p:extLst>
      <p:ext uri="{BB962C8B-B14F-4D97-AF65-F5344CB8AC3E}">
        <p14:creationId xmlns:p14="http://schemas.microsoft.com/office/powerpoint/2010/main" val="395854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93DAE0E-1689-44E7-9F4F-C88ABD1701F5}" type="slidenum">
              <a:rPr lang="en-US" altLang="en-US"/>
              <a:pPr/>
              <a:t>‹#›</a:t>
            </a:fld>
            <a:endParaRPr lang="en-US" altLang="en-US"/>
          </a:p>
        </p:txBody>
      </p:sp>
    </p:spTree>
    <p:extLst>
      <p:ext uri="{BB962C8B-B14F-4D97-AF65-F5344CB8AC3E}">
        <p14:creationId xmlns:p14="http://schemas.microsoft.com/office/powerpoint/2010/main" val="730316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0870208-1705-41E5-AC95-B4FFF100B000}" type="slidenum">
              <a:rPr lang="en-US" altLang="en-US"/>
              <a:pPr>
                <a:defRPr/>
              </a:pPr>
              <a:t>‹#›</a:t>
            </a:fld>
            <a:endParaRPr lang="en-US" altLang="en-US"/>
          </a:p>
        </p:txBody>
      </p:sp>
    </p:spTree>
    <p:extLst>
      <p:ext uri="{BB962C8B-B14F-4D97-AF65-F5344CB8AC3E}">
        <p14:creationId xmlns:p14="http://schemas.microsoft.com/office/powerpoint/2010/main" val="328995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609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7600" y="1905000"/>
            <a:ext cx="53848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3BB1472C-97DC-4B4D-8230-1F4D1DF5A331}" type="slidenum">
              <a:rPr lang="en-US" altLang="en-US"/>
              <a:pPr>
                <a:defRPr/>
              </a:pPr>
              <a:t>‹#›</a:t>
            </a:fld>
            <a:endParaRPr lang="en-US" altLang="en-US"/>
          </a:p>
        </p:txBody>
      </p:sp>
    </p:spTree>
    <p:extLst>
      <p:ext uri="{BB962C8B-B14F-4D97-AF65-F5344CB8AC3E}">
        <p14:creationId xmlns:p14="http://schemas.microsoft.com/office/powerpoint/2010/main" val="330764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0156D562-B48B-4439-AE6F-FCE5FF5633E0}" type="slidenum">
              <a:rPr lang="en-US" altLang="en-US"/>
              <a:pPr>
                <a:defRPr/>
              </a:pPr>
              <a:t>‹#›</a:t>
            </a:fld>
            <a:endParaRPr lang="en-US" altLang="en-US"/>
          </a:p>
        </p:txBody>
      </p:sp>
    </p:spTree>
    <p:extLst>
      <p:ext uri="{BB962C8B-B14F-4D97-AF65-F5344CB8AC3E}">
        <p14:creationId xmlns:p14="http://schemas.microsoft.com/office/powerpoint/2010/main" val="3110265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E2F15BF4-D3E7-4F76-A5F6-7D54E24D4641}" type="slidenum">
              <a:rPr lang="en-US" altLang="en-US"/>
              <a:pPr>
                <a:defRPr/>
              </a:pPr>
              <a:t>‹#›</a:t>
            </a:fld>
            <a:endParaRPr lang="en-US" altLang="en-US"/>
          </a:p>
        </p:txBody>
      </p:sp>
    </p:spTree>
    <p:extLst>
      <p:ext uri="{BB962C8B-B14F-4D97-AF65-F5344CB8AC3E}">
        <p14:creationId xmlns:p14="http://schemas.microsoft.com/office/powerpoint/2010/main" val="908156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363837D2-F40F-4988-BCC3-4E1BD6087EC7}" type="slidenum">
              <a:rPr lang="en-US" altLang="en-US"/>
              <a:pPr>
                <a:defRPr/>
              </a:pPr>
              <a:t>‹#›</a:t>
            </a:fld>
            <a:endParaRPr lang="en-US" altLang="en-US"/>
          </a:p>
        </p:txBody>
      </p:sp>
    </p:spTree>
    <p:extLst>
      <p:ext uri="{BB962C8B-B14F-4D97-AF65-F5344CB8AC3E}">
        <p14:creationId xmlns:p14="http://schemas.microsoft.com/office/powerpoint/2010/main" val="305120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E967940-27F1-484C-8F46-46F1EE84B499}" type="slidenum">
              <a:rPr lang="en-US" altLang="en-US"/>
              <a:pPr>
                <a:defRPr/>
              </a:pPr>
              <a:t>‹#›</a:t>
            </a:fld>
            <a:endParaRPr lang="en-US" altLang="en-US"/>
          </a:p>
        </p:txBody>
      </p:sp>
    </p:spTree>
    <p:extLst>
      <p:ext uri="{BB962C8B-B14F-4D97-AF65-F5344CB8AC3E}">
        <p14:creationId xmlns:p14="http://schemas.microsoft.com/office/powerpoint/2010/main" val="4235651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23B8768-5601-4525-BE99-B6F48CBD8A24}" type="slidenum">
              <a:rPr lang="en-US" altLang="en-US"/>
              <a:pPr>
                <a:defRPr/>
              </a:pPr>
              <a:t>‹#›</a:t>
            </a:fld>
            <a:endParaRPr lang="en-US" altLang="en-US"/>
          </a:p>
        </p:txBody>
      </p:sp>
    </p:spTree>
    <p:extLst>
      <p:ext uri="{BB962C8B-B14F-4D97-AF65-F5344CB8AC3E}">
        <p14:creationId xmlns:p14="http://schemas.microsoft.com/office/powerpoint/2010/main" val="110528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3795"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379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smtClean="0">
                <a:effectLst>
                  <a:outerShdw blurRad="38100" dist="38100" dir="2700000" algn="tl">
                    <a:srgbClr val="000000"/>
                  </a:outerShdw>
                </a:effectLst>
                <a:latin typeface="Arial" panose="020B0604020202020204" pitchFamily="34" charset="0"/>
              </a:defRPr>
            </a:lvl1pPr>
          </a:lstStyle>
          <a:p>
            <a:pPr>
              <a:defRPr/>
            </a:pPr>
            <a:endParaRPr lang="en-US" altLang="en-US"/>
          </a:p>
        </p:txBody>
      </p:sp>
      <p:sp>
        <p:nvSpPr>
          <p:cNvPr id="3379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panose="020B0604020202020204" pitchFamily="34" charset="0"/>
              </a:defRPr>
            </a:lvl1pPr>
          </a:lstStyle>
          <a:p>
            <a:pPr>
              <a:defRPr/>
            </a:pPr>
            <a:fld id="{C2612A35-6C17-4A88-8B25-2E774F2F1E7D}" type="slidenum">
              <a:rPr lang="en-US" altLang="en-US"/>
              <a:pPr>
                <a:defRPr/>
              </a:pPr>
              <a:t>‹#›</a:t>
            </a:fld>
            <a:endParaRPr lang="en-US" altLang="en-US"/>
          </a:p>
        </p:txBody>
      </p:sp>
    </p:spTree>
    <p:extLst>
      <p:ext uri="{BB962C8B-B14F-4D97-AF65-F5344CB8AC3E}">
        <p14:creationId xmlns:p14="http://schemas.microsoft.com/office/powerpoint/2010/main" val="3044326440"/>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bwMode="auto">
          <a:xfrm>
            <a:off x="609600" y="292100"/>
            <a:ext cx="1097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85027" name="Rectangle 3"/>
          <p:cNvSpPr>
            <a:spLocks noGrp="1" noChangeArrowheads="1"/>
          </p:cNvSpPr>
          <p:nvPr>
            <p:ph type="body" idx="1"/>
          </p:nvPr>
        </p:nvSpPr>
        <p:spPr bwMode="auto">
          <a:xfrm>
            <a:off x="609600" y="1905000"/>
            <a:ext cx="1097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85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ltLang="en-US"/>
          </a:p>
        </p:txBody>
      </p:sp>
      <p:sp>
        <p:nvSpPr>
          <p:cNvPr id="385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fld id="{0D0B7844-F1E8-489D-8E0B-D4EDCF088E2E}" type="slidenum">
              <a:rPr lang="en-US" altLang="en-US"/>
              <a:pPr/>
              <a:t>‹#›</a:t>
            </a:fld>
            <a:endParaRPr lang="en-US" altLang="en-US"/>
          </a:p>
        </p:txBody>
      </p:sp>
    </p:spTree>
    <p:extLst>
      <p:ext uri="{BB962C8B-B14F-4D97-AF65-F5344CB8AC3E}">
        <p14:creationId xmlns:p14="http://schemas.microsoft.com/office/powerpoint/2010/main" val="3642636671"/>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wmf"/><Relationship Id="rId5" Type="http://schemas.openxmlformats.org/officeDocument/2006/relationships/image" Target="../media/image4.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notesSlide" Target="../notesSlides/notesSlide8.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5.e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wmf"/><Relationship Id="rId5" Type="http://schemas.openxmlformats.org/officeDocument/2006/relationships/image" Target="../media/image4.emf"/><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3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34.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35.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3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37.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38.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3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41.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wmf"/><Relationship Id="rId4" Type="http://schemas.openxmlformats.org/officeDocument/2006/relationships/hyperlink" Target="../../../../Program%20Files/TurningPoint/2003/Questions.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44.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2.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hyperlink" Target="../../../../Program%20Files/TurningPoint/2003/Questions.html" TargetMode="External"/><Relationship Id="rId5" Type="http://schemas.openxmlformats.org/officeDocument/2006/relationships/image" Target="../media/image8.emf"/><Relationship Id="rId4" Type="http://schemas.openxmlformats.org/officeDocument/2006/relationships/oleObject" Target="../embeddings/oleObject8.bin"/></Relationships>
</file>

<file path=ppt/slides/_rels/slide4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47.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48.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4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image" Target="../media/image4.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51.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52.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5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hyperlink" Target="../../../../Program%20Files/TurningPoint/2003/Questions.html" TargetMode="External"/><Relationship Id="rId5" Type="http://schemas.openxmlformats.org/officeDocument/2006/relationships/image" Target="../media/image9.emf"/><Relationship Id="rId4" Type="http://schemas.openxmlformats.org/officeDocument/2006/relationships/oleObject" Target="../embeddings/oleObject9.bin"/></Relationships>
</file>

<file path=ppt/slides/_rels/slide55.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5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2.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hyperlink" Target="../../../../Program%20Files/TurningPoint/2003/Questions.html" TargetMode="External"/><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58.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5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wmf"/><Relationship Id="rId5" Type="http://schemas.openxmlformats.org/officeDocument/2006/relationships/image" Target="../media/image4.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61.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hyperlink" Target="../../../../Program%20Files/TurningPoint/2003/Questions.html" TargetMode="External"/><Relationship Id="rId5" Type="http://schemas.openxmlformats.org/officeDocument/2006/relationships/image" Target="../media/image11.emf"/><Relationship Id="rId4" Type="http://schemas.openxmlformats.org/officeDocument/2006/relationships/oleObject" Target="../embeddings/oleObject11.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hyperlink" Target="../../../../Program%20Files/TurningPoint/2003/Questions.html" TargetMode="External"/><Relationship Id="rId5" Type="http://schemas.openxmlformats.org/officeDocument/2006/relationships/image" Target="../media/image11.emf"/><Relationship Id="rId4" Type="http://schemas.openxmlformats.org/officeDocument/2006/relationships/oleObject" Target="../embeddings/oleObject12.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hyperlink" Target="../../../../Program%20Files/TurningPoint/2003/Questions.html" TargetMode="External"/><Relationship Id="rId5" Type="http://schemas.openxmlformats.org/officeDocument/2006/relationships/image" Target="../media/image11.emf"/><Relationship Id="rId4" Type="http://schemas.openxmlformats.org/officeDocument/2006/relationships/oleObject" Target="../embeddings/oleObject13.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hyperlink" Target="../../../../Program%20Files/TurningPoint/2003/Questions.html" TargetMode="External"/><Relationship Id="rId5" Type="http://schemas.openxmlformats.org/officeDocument/2006/relationships/image" Target="../media/image11.emf"/><Relationship Id="rId4" Type="http://schemas.openxmlformats.org/officeDocument/2006/relationships/oleObject" Target="../embeddings/oleObject14.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hyperlink" Target="../../../../Program%20Files/TurningPoint/2003/Questions.html" TargetMode="External"/><Relationship Id="rId5" Type="http://schemas.openxmlformats.org/officeDocument/2006/relationships/image" Target="../media/image11.emf"/><Relationship Id="rId4" Type="http://schemas.openxmlformats.org/officeDocument/2006/relationships/oleObject" Target="../embeddings/oleObject15.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hyperlink" Target="../../../../Program%20Files/TurningPoint/2003/Questions.html" TargetMode="External"/><Relationship Id="rId5" Type="http://schemas.openxmlformats.org/officeDocument/2006/relationships/image" Target="../media/image11.emf"/><Relationship Id="rId4" Type="http://schemas.openxmlformats.org/officeDocument/2006/relationships/oleObject" Target="../embeddings/oleObject16.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hyperlink" Target="../../../../Program%20Files/TurningPoint/2003/Questions.html" TargetMode="External"/><Relationship Id="rId5" Type="http://schemas.openxmlformats.org/officeDocument/2006/relationships/image" Target="../media/image11.emf"/><Relationship Id="rId4" Type="http://schemas.openxmlformats.org/officeDocument/2006/relationships/oleObject" Target="../embeddings/oleObject17.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hyperlink" Target="../../../../Program%20Files/TurningPoint/2003/Questions.html" TargetMode="External"/><Relationship Id="rId5" Type="http://schemas.openxmlformats.org/officeDocument/2006/relationships/image" Target="../media/image12.emf"/><Relationship Id="rId4" Type="http://schemas.openxmlformats.org/officeDocument/2006/relationships/oleObject" Target="../embeddings/oleObject18.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wmf"/><Relationship Id="rId5" Type="http://schemas.openxmlformats.org/officeDocument/2006/relationships/image" Target="../media/image4.emf"/><Relationship Id="rId4"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hyperlink" Target="../../../../Program%20Files/TurningPoint/2003/Questions.html" TargetMode="External"/><Relationship Id="rId5" Type="http://schemas.openxmlformats.org/officeDocument/2006/relationships/image" Target="../media/image12.emf"/><Relationship Id="rId4" Type="http://schemas.openxmlformats.org/officeDocument/2006/relationships/oleObject" Target="../embeddings/oleObject19.bin"/></Relationships>
</file>

<file path=ppt/slides/_rels/slide7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6781800" y="2060575"/>
            <a:ext cx="3886200" cy="4953000"/>
          </a:xfrm>
        </p:spPr>
        <p:txBody>
          <a:bodyPr/>
          <a:lstStyle/>
          <a:p>
            <a:pPr algn="ctr" eaLnBrk="1" hangingPunct="1">
              <a:buFontTx/>
              <a:buNone/>
              <a:defRPr/>
            </a:pPr>
            <a:r>
              <a:rPr lang="en-IE" altLang="en-US" sz="3400" u="sng" dirty="0">
                <a:solidFill>
                  <a:schemeClr val="tx2"/>
                </a:solidFill>
                <a:latin typeface="Times New Roman" pitchFamily="18" charset="0"/>
              </a:rPr>
              <a:t>Module:</a:t>
            </a:r>
          </a:p>
          <a:p>
            <a:pPr algn="ctr" eaLnBrk="1" hangingPunct="1">
              <a:buFontTx/>
              <a:buNone/>
              <a:defRPr/>
            </a:pPr>
            <a:r>
              <a:rPr lang="en-IE" altLang="en-US" sz="3800" dirty="0" smtClean="0">
                <a:latin typeface="Times New Roman" pitchFamily="18" charset="0"/>
              </a:rPr>
              <a:t>Microeconomics</a:t>
            </a:r>
            <a:endParaRPr lang="en-IE" altLang="en-US" sz="3800" dirty="0">
              <a:latin typeface="Times New Roman" pitchFamily="18" charset="0"/>
            </a:endParaRPr>
          </a:p>
          <a:p>
            <a:pPr algn="ctr" eaLnBrk="1" hangingPunct="1">
              <a:buFontTx/>
              <a:buNone/>
              <a:defRPr/>
            </a:pPr>
            <a:endParaRPr lang="en-IE" altLang="en-US" sz="2000" dirty="0">
              <a:latin typeface="Times New Roman" pitchFamily="18" charset="0"/>
            </a:endParaRPr>
          </a:p>
          <a:p>
            <a:pPr algn="ctr" eaLnBrk="1" hangingPunct="1">
              <a:buFontTx/>
              <a:buNone/>
              <a:defRPr/>
            </a:pPr>
            <a:r>
              <a:rPr lang="en-IE" altLang="en-US" sz="3400" u="sng" dirty="0">
                <a:solidFill>
                  <a:schemeClr val="tx2"/>
                </a:solidFill>
                <a:latin typeface="Times New Roman" pitchFamily="18" charset="0"/>
              </a:rPr>
              <a:t>Lecturer:</a:t>
            </a:r>
          </a:p>
          <a:p>
            <a:pPr algn="ctr" eaLnBrk="1" hangingPunct="1">
              <a:buFontTx/>
              <a:buNone/>
              <a:defRPr/>
            </a:pPr>
            <a:r>
              <a:rPr lang="en-IE" altLang="en-US" sz="3800" dirty="0" smtClean="0">
                <a:latin typeface="Times New Roman" pitchFamily="18" charset="0"/>
              </a:rPr>
              <a:t>Dr </a:t>
            </a:r>
            <a:r>
              <a:rPr lang="en-IE" altLang="en-US" sz="3800" dirty="0">
                <a:latin typeface="Times New Roman" pitchFamily="18" charset="0"/>
              </a:rPr>
              <a:t>Stephen Weir</a:t>
            </a:r>
            <a:r>
              <a:rPr lang="en-IE" altLang="en-US" sz="4400" dirty="0"/>
              <a:t> </a:t>
            </a:r>
          </a:p>
        </p:txBody>
      </p:sp>
      <p:pic>
        <p:nvPicPr>
          <p:cNvPr id="307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52400"/>
            <a:ext cx="50292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555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1981200" y="152400"/>
            <a:ext cx="8229600" cy="914400"/>
          </a:xfrm>
        </p:spPr>
        <p:txBody>
          <a:bodyPr/>
          <a:lstStyle/>
          <a:p>
            <a:r>
              <a:rPr lang="en-US" dirty="0" smtClean="0"/>
              <a:t>The PPF </a:t>
            </a:r>
            <a:r>
              <a:rPr lang="en-US" dirty="0"/>
              <a:t>&amp;</a:t>
            </a:r>
            <a:r>
              <a:rPr lang="en-US" dirty="0" smtClean="0"/>
              <a:t> Opportunity Cost</a:t>
            </a:r>
          </a:p>
        </p:txBody>
      </p:sp>
      <p:sp>
        <p:nvSpPr>
          <p:cNvPr id="94211" name="Rectangle 3"/>
          <p:cNvSpPr>
            <a:spLocks noGrp="1" noChangeArrowheads="1"/>
          </p:cNvSpPr>
          <p:nvPr>
            <p:ph idx="1"/>
          </p:nvPr>
        </p:nvSpPr>
        <p:spPr>
          <a:xfrm>
            <a:off x="7467600" y="1143000"/>
            <a:ext cx="3048000" cy="2971800"/>
          </a:xfrm>
        </p:spPr>
        <p:txBody>
          <a:bodyPr>
            <a:normAutofit/>
          </a:bodyPr>
          <a:lstStyle/>
          <a:p>
            <a:pPr marL="0" indent="0">
              <a:buNone/>
            </a:pPr>
            <a:r>
              <a:rPr lang="en-US" sz="2500" dirty="0"/>
              <a:t>The slope of a line equals the </a:t>
            </a:r>
            <a:br>
              <a:rPr lang="en-US" sz="2500" dirty="0"/>
            </a:br>
            <a:r>
              <a:rPr lang="en-US" sz="2500" dirty="0"/>
              <a:t>“</a:t>
            </a:r>
            <a:r>
              <a:rPr lang="en-US" sz="2500" b="1" dirty="0">
                <a:solidFill>
                  <a:srgbClr val="9900CC"/>
                </a:solidFill>
              </a:rPr>
              <a:t>rise</a:t>
            </a:r>
            <a:r>
              <a:rPr lang="en-US" sz="2500" dirty="0"/>
              <a:t> over the </a:t>
            </a:r>
            <a:r>
              <a:rPr lang="en-US" sz="2500" b="1" dirty="0">
                <a:solidFill>
                  <a:srgbClr val="339933"/>
                </a:solidFill>
              </a:rPr>
              <a:t>run</a:t>
            </a:r>
            <a:r>
              <a:rPr lang="en-US" sz="2500" dirty="0"/>
              <a:t>,” the amount the line rises when you move to the right by one unit.</a:t>
            </a:r>
          </a:p>
        </p:txBody>
      </p:sp>
      <p:grpSp>
        <p:nvGrpSpPr>
          <p:cNvPr id="2" name="Group 4"/>
          <p:cNvGrpSpPr>
            <a:grpSpLocks/>
          </p:cNvGrpSpPr>
          <p:nvPr/>
        </p:nvGrpSpPr>
        <p:grpSpPr bwMode="auto">
          <a:xfrm>
            <a:off x="1860551" y="1098550"/>
            <a:ext cx="5559425" cy="5189538"/>
            <a:chOff x="2132" y="710"/>
            <a:chExt cx="3502" cy="3269"/>
          </a:xfrm>
        </p:grpSpPr>
        <p:graphicFrame>
          <p:nvGraphicFramePr>
            <p:cNvPr id="4098" name="Object 5"/>
            <p:cNvGraphicFramePr>
              <a:graphicFrameLocks noChangeAspect="1"/>
            </p:cNvGraphicFramePr>
            <p:nvPr/>
          </p:nvGraphicFramePr>
          <p:xfrm>
            <a:off x="2132" y="710"/>
            <a:ext cx="3502" cy="3269"/>
          </p:xfrm>
          <a:graphic>
            <a:graphicData uri="http://schemas.openxmlformats.org/presentationml/2006/ole">
              <mc:AlternateContent xmlns:mc="http://schemas.openxmlformats.org/markup-compatibility/2006">
                <mc:Choice xmlns:v="urn:schemas-microsoft-com:vml" Requires="v">
                  <p:oleObj spid="_x0000_s4108" name="Worksheet" r:id="rId4" imgW="4867175" imgH="4543552" progId="Excel.Sheet.8">
                    <p:embed/>
                  </p:oleObj>
                </mc:Choice>
                <mc:Fallback>
                  <p:oleObj name="Worksheet" r:id="rId4" imgW="4867175" imgH="4543552" progId="Excel.Sheet.8">
                    <p:embed/>
                    <p:pic>
                      <p:nvPicPr>
                        <p:cNvPr id="409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 y="710"/>
                          <a:ext cx="3502" cy="3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5" name="Line 6"/>
            <p:cNvSpPr>
              <a:spLocks noChangeShapeType="1"/>
            </p:cNvSpPr>
            <p:nvPr/>
          </p:nvSpPr>
          <p:spPr bwMode="auto">
            <a:xfrm>
              <a:off x="2894" y="1673"/>
              <a:ext cx="1847" cy="1600"/>
            </a:xfrm>
            <a:prstGeom prst="line">
              <a:avLst/>
            </a:prstGeom>
            <a:noFill/>
            <a:ln w="50800">
              <a:solidFill>
                <a:srgbClr val="000099"/>
              </a:solidFill>
              <a:round/>
              <a:headEnd/>
              <a:tailEnd/>
            </a:ln>
          </p:spPr>
          <p:txBody>
            <a:bodyPr/>
            <a:lstStyle/>
            <a:p>
              <a:endParaRPr lang="en-US"/>
            </a:p>
          </p:txBody>
        </p:sp>
      </p:grpSp>
      <p:sp>
        <p:nvSpPr>
          <p:cNvPr id="94215" name="Line 7"/>
          <p:cNvSpPr>
            <a:spLocks noChangeShapeType="1"/>
          </p:cNvSpPr>
          <p:nvPr/>
        </p:nvSpPr>
        <p:spPr bwMode="auto">
          <a:xfrm>
            <a:off x="3100388" y="2632075"/>
            <a:ext cx="565150" cy="0"/>
          </a:xfrm>
          <a:prstGeom prst="line">
            <a:avLst/>
          </a:prstGeom>
          <a:noFill/>
          <a:ln w="38100">
            <a:solidFill>
              <a:srgbClr val="339933"/>
            </a:solidFill>
            <a:round/>
            <a:headEnd/>
            <a:tailEnd type="triangle" w="lg" len="med"/>
          </a:ln>
        </p:spPr>
        <p:txBody>
          <a:bodyPr/>
          <a:lstStyle/>
          <a:p>
            <a:endParaRPr lang="en-US"/>
          </a:p>
        </p:txBody>
      </p:sp>
      <p:sp>
        <p:nvSpPr>
          <p:cNvPr id="94216" name="Line 8"/>
          <p:cNvSpPr>
            <a:spLocks noChangeShapeType="1"/>
          </p:cNvSpPr>
          <p:nvPr/>
        </p:nvSpPr>
        <p:spPr bwMode="auto">
          <a:xfrm>
            <a:off x="3640139" y="2641600"/>
            <a:ext cx="1587" cy="488950"/>
          </a:xfrm>
          <a:prstGeom prst="line">
            <a:avLst/>
          </a:prstGeom>
          <a:noFill/>
          <a:ln w="38100">
            <a:solidFill>
              <a:srgbClr val="9900CC"/>
            </a:solidFill>
            <a:round/>
            <a:headEnd/>
            <a:tailEnd type="triangle" w="lg" len="med"/>
          </a:ln>
        </p:spPr>
        <p:txBody>
          <a:bodyPr/>
          <a:lstStyle/>
          <a:p>
            <a:endParaRPr lang="en-US"/>
          </a:p>
        </p:txBody>
      </p:sp>
      <p:sp>
        <p:nvSpPr>
          <p:cNvPr id="94217" name="Text Box 9"/>
          <p:cNvSpPr txBox="1">
            <a:spLocks noChangeArrowheads="1"/>
          </p:cNvSpPr>
          <p:nvPr/>
        </p:nvSpPr>
        <p:spPr bwMode="auto">
          <a:xfrm>
            <a:off x="4697414" y="1727201"/>
            <a:ext cx="1195387" cy="473075"/>
          </a:xfrm>
          <a:prstGeom prst="rect">
            <a:avLst/>
          </a:prstGeom>
          <a:noFill/>
          <a:ln w="9525">
            <a:noFill/>
            <a:miter lim="800000"/>
            <a:headEnd/>
            <a:tailEnd/>
          </a:ln>
        </p:spPr>
        <p:txBody>
          <a:bodyPr>
            <a:spAutoFit/>
          </a:bodyPr>
          <a:lstStyle/>
          <a:p>
            <a:pPr algn="ctr">
              <a:spcBef>
                <a:spcPct val="50000"/>
              </a:spcBef>
            </a:pPr>
            <a:r>
              <a:rPr lang="en-US" sz="2500" dirty="0">
                <a:solidFill>
                  <a:srgbClr val="9900CC"/>
                </a:solidFill>
                <a:latin typeface="Arial" pitchFamily="34" charset="0"/>
                <a:cs typeface="Arial" pitchFamily="34" charset="0"/>
              </a:rPr>
              <a:t>–1000</a:t>
            </a:r>
          </a:p>
        </p:txBody>
      </p:sp>
      <p:sp>
        <p:nvSpPr>
          <p:cNvPr id="94218" name="Text Box 10"/>
          <p:cNvSpPr txBox="1">
            <a:spLocks noChangeArrowheads="1"/>
          </p:cNvSpPr>
          <p:nvPr/>
        </p:nvSpPr>
        <p:spPr bwMode="auto">
          <a:xfrm>
            <a:off x="4873626" y="2117726"/>
            <a:ext cx="930275" cy="473075"/>
          </a:xfrm>
          <a:prstGeom prst="rect">
            <a:avLst/>
          </a:prstGeom>
          <a:noFill/>
          <a:ln w="9525">
            <a:noFill/>
            <a:miter lim="800000"/>
            <a:headEnd/>
            <a:tailEnd/>
          </a:ln>
        </p:spPr>
        <p:txBody>
          <a:bodyPr>
            <a:spAutoFit/>
          </a:bodyPr>
          <a:lstStyle/>
          <a:p>
            <a:pPr algn="ctr">
              <a:spcBef>
                <a:spcPct val="50000"/>
              </a:spcBef>
            </a:pPr>
            <a:r>
              <a:rPr lang="en-US" sz="2500" dirty="0">
                <a:solidFill>
                  <a:srgbClr val="339933"/>
                </a:solidFill>
                <a:latin typeface="Arial" pitchFamily="34" charset="0"/>
                <a:cs typeface="Arial" pitchFamily="34" charset="0"/>
              </a:rPr>
              <a:t>100</a:t>
            </a:r>
          </a:p>
        </p:txBody>
      </p:sp>
      <p:grpSp>
        <p:nvGrpSpPr>
          <p:cNvPr id="3" name="Group 11"/>
          <p:cNvGrpSpPr>
            <a:grpSpLocks/>
          </p:cNvGrpSpPr>
          <p:nvPr/>
        </p:nvGrpSpPr>
        <p:grpSpPr bwMode="auto">
          <a:xfrm>
            <a:off x="3560763" y="1917701"/>
            <a:ext cx="2189162" cy="473075"/>
            <a:chOff x="1283" y="1208"/>
            <a:chExt cx="1379" cy="298"/>
          </a:xfrm>
        </p:grpSpPr>
        <p:sp>
          <p:nvSpPr>
            <p:cNvPr id="4113" name="Text Box 12"/>
            <p:cNvSpPr txBox="1">
              <a:spLocks noChangeArrowheads="1"/>
            </p:cNvSpPr>
            <p:nvPr/>
          </p:nvSpPr>
          <p:spPr bwMode="auto">
            <a:xfrm>
              <a:off x="1283" y="1208"/>
              <a:ext cx="772" cy="298"/>
            </a:xfrm>
            <a:prstGeom prst="rect">
              <a:avLst/>
            </a:prstGeom>
            <a:noFill/>
            <a:ln w="9525">
              <a:noFill/>
              <a:miter lim="800000"/>
              <a:headEnd/>
              <a:tailEnd/>
            </a:ln>
          </p:spPr>
          <p:txBody>
            <a:bodyPr>
              <a:spAutoFit/>
            </a:bodyPr>
            <a:lstStyle/>
            <a:p>
              <a:pPr>
                <a:spcBef>
                  <a:spcPct val="50000"/>
                </a:spcBef>
              </a:pPr>
              <a:r>
                <a:rPr lang="en-US" sz="2500" dirty="0">
                  <a:latin typeface="Arial" pitchFamily="34" charset="0"/>
                  <a:cs typeface="Arial" pitchFamily="34" charset="0"/>
                </a:rPr>
                <a:t>slope =</a:t>
              </a:r>
            </a:p>
          </p:txBody>
        </p:sp>
        <p:sp>
          <p:nvSpPr>
            <p:cNvPr id="4114" name="Line 13"/>
            <p:cNvSpPr>
              <a:spLocks noChangeShapeType="1"/>
            </p:cNvSpPr>
            <p:nvPr/>
          </p:nvSpPr>
          <p:spPr bwMode="auto">
            <a:xfrm>
              <a:off x="2090" y="1364"/>
              <a:ext cx="572" cy="0"/>
            </a:xfrm>
            <a:prstGeom prst="line">
              <a:avLst/>
            </a:prstGeom>
            <a:noFill/>
            <a:ln w="9525">
              <a:solidFill>
                <a:schemeClr val="tx1"/>
              </a:solidFill>
              <a:round/>
              <a:headEnd/>
              <a:tailEnd/>
            </a:ln>
          </p:spPr>
          <p:txBody>
            <a:bodyPr/>
            <a:lstStyle/>
            <a:p>
              <a:endParaRPr lang="en-US">
                <a:latin typeface="Arial" pitchFamily="34" charset="0"/>
                <a:cs typeface="Arial" pitchFamily="34" charset="0"/>
              </a:endParaRPr>
            </a:p>
          </p:txBody>
        </p:sp>
      </p:grpSp>
      <p:sp>
        <p:nvSpPr>
          <p:cNvPr id="94222" name="Text Box 14"/>
          <p:cNvSpPr txBox="1">
            <a:spLocks noChangeArrowheads="1"/>
          </p:cNvSpPr>
          <p:nvPr/>
        </p:nvSpPr>
        <p:spPr bwMode="auto">
          <a:xfrm>
            <a:off x="5729288" y="1924051"/>
            <a:ext cx="1109662" cy="473075"/>
          </a:xfrm>
          <a:prstGeom prst="rect">
            <a:avLst/>
          </a:prstGeom>
          <a:noFill/>
          <a:ln w="9525">
            <a:noFill/>
            <a:miter lim="800000"/>
            <a:headEnd/>
            <a:tailEnd/>
          </a:ln>
        </p:spPr>
        <p:txBody>
          <a:bodyPr>
            <a:spAutoFit/>
          </a:bodyPr>
          <a:lstStyle/>
          <a:p>
            <a:pPr>
              <a:spcBef>
                <a:spcPct val="50000"/>
              </a:spcBef>
            </a:pPr>
            <a:r>
              <a:rPr lang="en-US" sz="2500">
                <a:latin typeface="Arial" pitchFamily="34" charset="0"/>
                <a:cs typeface="Arial" pitchFamily="34" charset="0"/>
              </a:rPr>
              <a:t>= –10</a:t>
            </a:r>
          </a:p>
        </p:txBody>
      </p:sp>
      <p:sp>
        <p:nvSpPr>
          <p:cNvPr id="94223" name="Rectangle 15"/>
          <p:cNvSpPr>
            <a:spLocks noChangeArrowheads="1"/>
          </p:cNvSpPr>
          <p:nvPr/>
        </p:nvSpPr>
        <p:spPr bwMode="auto">
          <a:xfrm>
            <a:off x="7493001" y="4122739"/>
            <a:ext cx="2894013" cy="1912937"/>
          </a:xfrm>
          <a:prstGeom prst="rect">
            <a:avLst/>
          </a:prstGeom>
          <a:noFill/>
          <a:ln w="9525">
            <a:noFill/>
            <a:miter lim="800000"/>
            <a:headEnd/>
            <a:tailEnd/>
          </a:ln>
        </p:spPr>
        <p:txBody>
          <a:bodyPr/>
          <a:lstStyle/>
          <a:p>
            <a:pPr>
              <a:lnSpc>
                <a:spcPct val="105000"/>
              </a:lnSpc>
              <a:spcBef>
                <a:spcPct val="45000"/>
              </a:spcBef>
              <a:buClr>
                <a:srgbClr val="00B85C"/>
              </a:buClr>
              <a:buSzPct val="120000"/>
              <a:buFont typeface="Wingdings" pitchFamily="2" charset="2"/>
              <a:buNone/>
            </a:pPr>
            <a:r>
              <a:rPr lang="en-US" sz="2500" dirty="0">
                <a:latin typeface="Arial" pitchFamily="34" charset="0"/>
                <a:cs typeface="Arial" pitchFamily="34" charset="0"/>
              </a:rPr>
              <a:t>Here, the opportunity cost of </a:t>
            </a:r>
            <a:r>
              <a:rPr lang="en-US" sz="2500" dirty="0" smtClean="0">
                <a:latin typeface="Arial" pitchFamily="34" charset="0"/>
                <a:cs typeface="Arial" pitchFamily="34" charset="0"/>
              </a:rPr>
              <a:t>1 computer </a:t>
            </a:r>
            <a:r>
              <a:rPr lang="en-US" sz="2500" dirty="0">
                <a:latin typeface="Arial" pitchFamily="34" charset="0"/>
                <a:cs typeface="Arial" pitchFamily="34" charset="0"/>
              </a:rPr>
              <a:t>is </a:t>
            </a:r>
            <a:br>
              <a:rPr lang="en-US" sz="2500" dirty="0">
                <a:latin typeface="Arial" pitchFamily="34" charset="0"/>
                <a:cs typeface="Arial" pitchFamily="34" charset="0"/>
              </a:rPr>
            </a:br>
            <a:r>
              <a:rPr lang="en-US" sz="2500" dirty="0">
                <a:latin typeface="Arial" pitchFamily="34" charset="0"/>
                <a:cs typeface="Arial" pitchFamily="34" charset="0"/>
              </a:rPr>
              <a:t>10 tons of wheat.</a:t>
            </a:r>
          </a:p>
        </p:txBody>
      </p:sp>
      <p:sp>
        <p:nvSpPr>
          <p:cNvPr id="4111" name="Oval 16"/>
          <p:cNvSpPr>
            <a:spLocks noChangeArrowheads="1"/>
          </p:cNvSpPr>
          <p:nvPr/>
        </p:nvSpPr>
        <p:spPr bwMode="auto">
          <a:xfrm>
            <a:off x="3006725" y="2563813"/>
            <a:ext cx="141288" cy="138112"/>
          </a:xfrm>
          <a:prstGeom prst="ellipse">
            <a:avLst/>
          </a:prstGeom>
          <a:solidFill>
            <a:srgbClr val="000099"/>
          </a:solidFill>
          <a:ln w="9525">
            <a:noFill/>
            <a:round/>
            <a:headEnd/>
            <a:tailEnd/>
          </a:ln>
        </p:spPr>
        <p:txBody>
          <a:bodyPr wrap="none" anchor="ctr"/>
          <a:lstStyle/>
          <a:p>
            <a:endParaRPr lang="en-US">
              <a:cs typeface="Arial" charset="0"/>
            </a:endParaRPr>
          </a:p>
        </p:txBody>
      </p:sp>
      <p:sp>
        <p:nvSpPr>
          <p:cNvPr id="4112" name="Oval 17"/>
          <p:cNvSpPr>
            <a:spLocks noChangeArrowheads="1"/>
          </p:cNvSpPr>
          <p:nvPr/>
        </p:nvSpPr>
        <p:spPr bwMode="auto">
          <a:xfrm>
            <a:off x="5932489" y="5087938"/>
            <a:ext cx="141287" cy="138112"/>
          </a:xfrm>
          <a:prstGeom prst="ellipse">
            <a:avLst/>
          </a:prstGeom>
          <a:solidFill>
            <a:srgbClr val="000099"/>
          </a:solidFill>
          <a:ln w="9525">
            <a:noFill/>
            <a:round/>
            <a:headEnd/>
            <a:tailEnd/>
          </a:ln>
        </p:spPr>
        <p:txBody>
          <a:bodyPr wrap="none" anchor="ctr"/>
          <a:lstStyle/>
          <a:p>
            <a:endParaRPr lang="en-US">
              <a:cs typeface="Arial" charset="0"/>
            </a:endParaRPr>
          </a:p>
        </p:txBody>
      </p:sp>
      <p:pic>
        <p:nvPicPr>
          <p:cNvPr id="1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24" y="127001"/>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02493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wipe(left)">
                                      <p:cBhvr>
                                        <p:cTn id="7" dur="500"/>
                                        <p:tgtEl>
                                          <p:spTgt spid="9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215"/>
                                        </p:tgtEl>
                                        <p:attrNameLst>
                                          <p:attrName>style.visibility</p:attrName>
                                        </p:attrNameLst>
                                      </p:cBhvr>
                                      <p:to>
                                        <p:strVal val="visible"/>
                                      </p:to>
                                    </p:set>
                                    <p:animEffect transition="in" filter="wipe(left)">
                                      <p:cBhvr>
                                        <p:cTn id="17" dur="500"/>
                                        <p:tgtEl>
                                          <p:spTgt spid="942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4218"/>
                                        </p:tgtEl>
                                        <p:attrNameLst>
                                          <p:attrName>style.visibility</p:attrName>
                                        </p:attrNameLst>
                                      </p:cBhvr>
                                      <p:to>
                                        <p:strVal val="visible"/>
                                      </p:to>
                                    </p:set>
                                    <p:animEffect transition="in" filter="wipe(left)">
                                      <p:cBhvr>
                                        <p:cTn id="20" dur="500"/>
                                        <p:tgtEl>
                                          <p:spTgt spid="942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4216"/>
                                        </p:tgtEl>
                                        <p:attrNameLst>
                                          <p:attrName>style.visibility</p:attrName>
                                        </p:attrNameLst>
                                      </p:cBhvr>
                                      <p:to>
                                        <p:strVal val="visible"/>
                                      </p:to>
                                    </p:set>
                                    <p:animEffect transition="in" filter="wipe(up)">
                                      <p:cBhvr>
                                        <p:cTn id="25" dur="500"/>
                                        <p:tgtEl>
                                          <p:spTgt spid="942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4217"/>
                                        </p:tgtEl>
                                        <p:attrNameLst>
                                          <p:attrName>style.visibility</p:attrName>
                                        </p:attrNameLst>
                                      </p:cBhvr>
                                      <p:to>
                                        <p:strVal val="visible"/>
                                      </p:to>
                                    </p:set>
                                    <p:animEffect transition="in" filter="wipe(down)">
                                      <p:cBhvr>
                                        <p:cTn id="28" dur="500"/>
                                        <p:tgtEl>
                                          <p:spTgt spid="942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4222"/>
                                        </p:tgtEl>
                                        <p:attrNameLst>
                                          <p:attrName>style.visibility</p:attrName>
                                        </p:attrNameLst>
                                      </p:cBhvr>
                                      <p:to>
                                        <p:strVal val="visible"/>
                                      </p:to>
                                    </p:set>
                                    <p:animEffect transition="in" filter="wipe(left)">
                                      <p:cBhvr>
                                        <p:cTn id="33" dur="500"/>
                                        <p:tgtEl>
                                          <p:spTgt spid="942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4223"/>
                                        </p:tgtEl>
                                        <p:attrNameLst>
                                          <p:attrName>style.visibility</p:attrName>
                                        </p:attrNameLst>
                                      </p:cBhvr>
                                      <p:to>
                                        <p:strVal val="visible"/>
                                      </p:to>
                                    </p:set>
                                    <p:animEffect transition="in" filter="wipe(left)">
                                      <p:cBhvr>
                                        <p:cTn id="38" dur="500"/>
                                        <p:tgtEl>
                                          <p:spTgt spid="94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bldLvl="5"/>
      <p:bldP spid="94215" grpId="0" animBg="1"/>
      <p:bldP spid="94216" grpId="0" animBg="1"/>
      <p:bldP spid="94217" grpId="0"/>
      <p:bldP spid="94218" grpId="0"/>
      <p:bldP spid="94222" grpId="0"/>
      <p:bldP spid="942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Grp="1" noChangeArrowheads="1"/>
          </p:cNvSpPr>
          <p:nvPr>
            <p:ph type="title"/>
          </p:nvPr>
        </p:nvSpPr>
        <p:spPr>
          <a:xfrm>
            <a:off x="2057401" y="152400"/>
            <a:ext cx="8208963" cy="954088"/>
          </a:xfrm>
        </p:spPr>
        <p:txBody>
          <a:bodyPr>
            <a:normAutofit/>
          </a:bodyPr>
          <a:lstStyle/>
          <a:p>
            <a:pPr algn="l" eaLnBrk="1" hangingPunct="1">
              <a:defRPr/>
            </a:pPr>
            <a:r>
              <a:rPr lang="en-US" sz="4000" dirty="0" smtClean="0">
                <a:solidFill>
                  <a:srgbClr val="CC9900"/>
                </a:solidFill>
                <a:cs typeface="Arial" charset="0"/>
              </a:rPr>
              <a:t>PPF &amp; </a:t>
            </a:r>
            <a:r>
              <a:rPr lang="en-US" sz="4000" dirty="0">
                <a:solidFill>
                  <a:srgbClr val="CC9900"/>
                </a:solidFill>
                <a:cs typeface="Arial" charset="0"/>
              </a:rPr>
              <a:t>Opportunity Cost</a:t>
            </a:r>
          </a:p>
        </p:txBody>
      </p:sp>
      <p:sp>
        <p:nvSpPr>
          <p:cNvPr id="7" name="Rectangle 8"/>
          <p:cNvSpPr>
            <a:spLocks noChangeArrowheads="1"/>
          </p:cNvSpPr>
          <p:nvPr/>
        </p:nvSpPr>
        <p:spPr bwMode="auto">
          <a:xfrm>
            <a:off x="1671967" y="1100932"/>
            <a:ext cx="8667750" cy="561975"/>
          </a:xfrm>
          <a:prstGeom prst="rect">
            <a:avLst/>
          </a:prstGeom>
          <a:noFill/>
          <a:ln w="9525">
            <a:noFill/>
            <a:miter lim="800000"/>
            <a:headEnd/>
            <a:tailEnd/>
          </a:ln>
        </p:spPr>
        <p:txBody>
          <a:bodyPr/>
          <a:lstStyle/>
          <a:p>
            <a:pPr>
              <a:spcBef>
                <a:spcPct val="40000"/>
              </a:spcBef>
              <a:buClr>
                <a:srgbClr val="339966"/>
              </a:buClr>
              <a:buSzPct val="120000"/>
              <a:buFont typeface="Wingdings" pitchFamily="2" charset="2"/>
              <a:buNone/>
            </a:pPr>
            <a:r>
              <a:rPr lang="en-US" sz="2600" dirty="0">
                <a:latin typeface="Arial" pitchFamily="34" charset="0"/>
                <a:cs typeface="Arial" pitchFamily="34" charset="0"/>
              </a:rPr>
              <a:t>In which country is the opportunity cost of cloth lower?</a:t>
            </a:r>
          </a:p>
        </p:txBody>
      </p:sp>
      <p:graphicFrame>
        <p:nvGraphicFramePr>
          <p:cNvPr id="8" name="Object 9"/>
          <p:cNvGraphicFramePr>
            <a:graphicFrameLocks noChangeAspect="1"/>
          </p:cNvGraphicFramePr>
          <p:nvPr>
            <p:extLst>
              <p:ext uri="{D42A27DB-BD31-4B8C-83A1-F6EECF244321}">
                <p14:modId xmlns:p14="http://schemas.microsoft.com/office/powerpoint/2010/main" val="4151123603"/>
              </p:ext>
            </p:extLst>
          </p:nvPr>
        </p:nvGraphicFramePr>
        <p:xfrm>
          <a:off x="1339851" y="1662907"/>
          <a:ext cx="4003675" cy="4758814"/>
        </p:xfrm>
        <a:graphic>
          <a:graphicData uri="http://schemas.openxmlformats.org/presentationml/2006/ole">
            <mc:AlternateContent xmlns:mc="http://schemas.openxmlformats.org/markup-compatibility/2006">
              <mc:Choice xmlns:v="urn:schemas-microsoft-com:vml" Requires="v">
                <p:oleObj spid="_x0000_s5144" name="Chart" r:id="rId4" imgW="3505200" imgH="4333951" progId="Excel.Sheet.8">
                  <p:embed/>
                </p:oleObj>
              </mc:Choice>
              <mc:Fallback>
                <p:oleObj name="Chart" r:id="rId4" imgW="3505200" imgH="4333951" progId="Excel.Sheet.8">
                  <p:embed/>
                  <p:pic>
                    <p:nvPicPr>
                      <p:cNvPr id="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9851" y="1662907"/>
                        <a:ext cx="4003675" cy="4758814"/>
                      </a:xfrm>
                      <a:prstGeom prst="rect">
                        <a:avLst/>
                      </a:prstGeom>
                      <a:noFill/>
                      <a:ln>
                        <a:noFill/>
                      </a:ln>
                      <a:effectLs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2163654509"/>
              </p:ext>
            </p:extLst>
          </p:nvPr>
        </p:nvGraphicFramePr>
        <p:xfrm>
          <a:off x="6262689" y="1718716"/>
          <a:ext cx="4003675" cy="4647195"/>
        </p:xfrm>
        <a:graphic>
          <a:graphicData uri="http://schemas.openxmlformats.org/presentationml/2006/ole">
            <mc:AlternateContent xmlns:mc="http://schemas.openxmlformats.org/markup-compatibility/2006">
              <mc:Choice xmlns:v="urn:schemas-microsoft-com:vml" Requires="v">
                <p:oleObj spid="_x0000_s5145" name="Worksheet" r:id="rId6" imgW="3400349" imgH="3991051" progId="Excel.Sheet.8">
                  <p:embed/>
                </p:oleObj>
              </mc:Choice>
              <mc:Fallback>
                <p:oleObj name="Worksheet" r:id="rId6" imgW="3400349" imgH="3991051" progId="Excel.Sheet.8">
                  <p:embed/>
                  <p:pic>
                    <p:nvPicPr>
                      <p:cNvPr id="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2689" y="1718716"/>
                        <a:ext cx="4003675" cy="4647195"/>
                      </a:xfrm>
                      <a:prstGeom prst="rect">
                        <a:avLst/>
                      </a:prstGeom>
                      <a:noFill/>
                      <a:ln>
                        <a:noFill/>
                      </a:ln>
                      <a:effectLst/>
                      <a:extLst/>
                    </p:spPr>
                  </p:pic>
                </p:oleObj>
              </mc:Fallback>
            </mc:AlternateContent>
          </a:graphicData>
        </a:graphic>
      </p:graphicFrame>
      <p:sp>
        <p:nvSpPr>
          <p:cNvPr id="10" name="Text Box 11"/>
          <p:cNvSpPr txBox="1">
            <a:spLocks noChangeArrowheads="1"/>
          </p:cNvSpPr>
          <p:nvPr/>
        </p:nvSpPr>
        <p:spPr bwMode="auto">
          <a:xfrm>
            <a:off x="2521744" y="1794670"/>
            <a:ext cx="1639887" cy="473075"/>
          </a:xfrm>
          <a:prstGeom prst="rect">
            <a:avLst/>
          </a:prstGeom>
          <a:noFill/>
          <a:ln w="9525">
            <a:noFill/>
            <a:miter lim="800000"/>
            <a:headEnd/>
            <a:tailEnd/>
          </a:ln>
        </p:spPr>
        <p:txBody>
          <a:bodyPr>
            <a:spAutoFit/>
          </a:bodyPr>
          <a:lstStyle/>
          <a:p>
            <a:pPr algn="ctr">
              <a:spcBef>
                <a:spcPct val="50000"/>
              </a:spcBef>
            </a:pPr>
            <a:r>
              <a:rPr lang="en-US" sz="2500" b="1" dirty="0">
                <a:cs typeface="Arial" charset="0"/>
              </a:rPr>
              <a:t>FRANCE</a:t>
            </a:r>
          </a:p>
        </p:txBody>
      </p:sp>
      <p:sp>
        <p:nvSpPr>
          <p:cNvPr id="11" name="Text Box 12"/>
          <p:cNvSpPr txBox="1">
            <a:spLocks noChangeArrowheads="1"/>
          </p:cNvSpPr>
          <p:nvPr/>
        </p:nvSpPr>
        <p:spPr bwMode="auto">
          <a:xfrm>
            <a:off x="7333832" y="1818482"/>
            <a:ext cx="1930400" cy="473075"/>
          </a:xfrm>
          <a:prstGeom prst="rect">
            <a:avLst/>
          </a:prstGeom>
          <a:noFill/>
          <a:ln w="9525">
            <a:noFill/>
            <a:miter lim="800000"/>
            <a:headEnd/>
            <a:tailEnd/>
          </a:ln>
        </p:spPr>
        <p:txBody>
          <a:bodyPr>
            <a:spAutoFit/>
          </a:bodyPr>
          <a:lstStyle/>
          <a:p>
            <a:pPr algn="ctr">
              <a:spcBef>
                <a:spcPct val="50000"/>
              </a:spcBef>
            </a:pPr>
            <a:r>
              <a:rPr lang="en-US" sz="2500" b="1" dirty="0">
                <a:cs typeface="Arial" charset="0"/>
              </a:rPr>
              <a:t>ENGLAND</a:t>
            </a:r>
          </a:p>
        </p:txBody>
      </p:sp>
      <p:grpSp>
        <p:nvGrpSpPr>
          <p:cNvPr id="12" name="Group 20"/>
          <p:cNvGrpSpPr>
            <a:grpSpLocks/>
          </p:cNvGrpSpPr>
          <p:nvPr/>
        </p:nvGrpSpPr>
        <p:grpSpPr bwMode="auto">
          <a:xfrm>
            <a:off x="6982224" y="4502988"/>
            <a:ext cx="1920236" cy="1058521"/>
            <a:chOff x="3610" y="2989"/>
            <a:chExt cx="1194" cy="703"/>
          </a:xfrm>
        </p:grpSpPr>
        <p:sp>
          <p:nvSpPr>
            <p:cNvPr id="13" name="Line 13"/>
            <p:cNvSpPr>
              <a:spLocks noChangeShapeType="1"/>
            </p:cNvSpPr>
            <p:nvPr/>
          </p:nvSpPr>
          <p:spPr bwMode="auto">
            <a:xfrm>
              <a:off x="3656" y="3032"/>
              <a:ext cx="1097" cy="616"/>
            </a:xfrm>
            <a:prstGeom prst="line">
              <a:avLst/>
            </a:prstGeom>
            <a:noFill/>
            <a:ln w="38100">
              <a:solidFill>
                <a:srgbClr val="FF0000"/>
              </a:solidFill>
              <a:round/>
              <a:headEnd/>
              <a:tailEnd/>
            </a:ln>
          </p:spPr>
          <p:txBody>
            <a:bodyPr/>
            <a:lstStyle/>
            <a:p>
              <a:endParaRPr lang="en-US"/>
            </a:p>
          </p:txBody>
        </p:sp>
        <p:sp>
          <p:nvSpPr>
            <p:cNvPr id="14" name="Oval 14"/>
            <p:cNvSpPr>
              <a:spLocks noChangeArrowheads="1"/>
            </p:cNvSpPr>
            <p:nvPr/>
          </p:nvSpPr>
          <p:spPr bwMode="auto">
            <a:xfrm>
              <a:off x="3610" y="2989"/>
              <a:ext cx="89" cy="87"/>
            </a:xfrm>
            <a:prstGeom prst="ellipse">
              <a:avLst/>
            </a:prstGeom>
            <a:solidFill>
              <a:srgbClr val="FF0000"/>
            </a:solidFill>
            <a:ln w="9525">
              <a:noFill/>
              <a:round/>
              <a:headEnd/>
              <a:tailEnd/>
            </a:ln>
          </p:spPr>
          <p:txBody>
            <a:bodyPr wrap="none" anchor="ctr"/>
            <a:lstStyle/>
            <a:p>
              <a:endParaRPr lang="en-US">
                <a:cs typeface="Arial" charset="0"/>
              </a:endParaRPr>
            </a:p>
          </p:txBody>
        </p:sp>
        <p:sp>
          <p:nvSpPr>
            <p:cNvPr id="15" name="Oval 15"/>
            <p:cNvSpPr>
              <a:spLocks noChangeArrowheads="1"/>
            </p:cNvSpPr>
            <p:nvPr/>
          </p:nvSpPr>
          <p:spPr bwMode="auto">
            <a:xfrm>
              <a:off x="4715" y="3605"/>
              <a:ext cx="89" cy="87"/>
            </a:xfrm>
            <a:prstGeom prst="ellipse">
              <a:avLst/>
            </a:prstGeom>
            <a:solidFill>
              <a:srgbClr val="FF0000"/>
            </a:solidFill>
            <a:ln w="9525">
              <a:noFill/>
              <a:round/>
              <a:headEnd/>
              <a:tailEnd/>
            </a:ln>
          </p:spPr>
          <p:txBody>
            <a:bodyPr wrap="none" anchor="ctr"/>
            <a:lstStyle/>
            <a:p>
              <a:endParaRPr lang="en-US">
                <a:cs typeface="Arial" charset="0"/>
              </a:endParaRPr>
            </a:p>
          </p:txBody>
        </p:sp>
      </p:grpSp>
      <p:grpSp>
        <p:nvGrpSpPr>
          <p:cNvPr id="16" name="Group 19"/>
          <p:cNvGrpSpPr>
            <a:grpSpLocks/>
          </p:cNvGrpSpPr>
          <p:nvPr/>
        </p:nvGrpSpPr>
        <p:grpSpPr bwMode="auto">
          <a:xfrm>
            <a:off x="2135516" y="2611439"/>
            <a:ext cx="1849887" cy="3004357"/>
            <a:chOff x="782" y="1752"/>
            <a:chExt cx="1165" cy="1937"/>
          </a:xfrm>
        </p:grpSpPr>
        <p:sp>
          <p:nvSpPr>
            <p:cNvPr id="17" name="Oval 16"/>
            <p:cNvSpPr>
              <a:spLocks noChangeArrowheads="1"/>
            </p:cNvSpPr>
            <p:nvPr/>
          </p:nvSpPr>
          <p:spPr bwMode="auto">
            <a:xfrm>
              <a:off x="782" y="1752"/>
              <a:ext cx="89" cy="87"/>
            </a:xfrm>
            <a:prstGeom prst="ellipse">
              <a:avLst/>
            </a:prstGeom>
            <a:solidFill>
              <a:srgbClr val="0033CC"/>
            </a:solidFill>
            <a:ln w="9525">
              <a:noFill/>
              <a:round/>
              <a:headEnd/>
              <a:tailEnd/>
            </a:ln>
          </p:spPr>
          <p:txBody>
            <a:bodyPr wrap="none" anchor="ctr"/>
            <a:lstStyle/>
            <a:p>
              <a:endParaRPr lang="en-US">
                <a:cs typeface="Arial" charset="0"/>
              </a:endParaRPr>
            </a:p>
          </p:txBody>
        </p:sp>
        <p:sp>
          <p:nvSpPr>
            <p:cNvPr id="18" name="Oval 17"/>
            <p:cNvSpPr>
              <a:spLocks noChangeArrowheads="1"/>
            </p:cNvSpPr>
            <p:nvPr/>
          </p:nvSpPr>
          <p:spPr bwMode="auto">
            <a:xfrm>
              <a:off x="1858" y="3602"/>
              <a:ext cx="89" cy="87"/>
            </a:xfrm>
            <a:prstGeom prst="ellipse">
              <a:avLst/>
            </a:prstGeom>
            <a:solidFill>
              <a:srgbClr val="0033CC"/>
            </a:solidFill>
            <a:ln w="9525">
              <a:noFill/>
              <a:round/>
              <a:headEnd/>
              <a:tailEnd/>
            </a:ln>
          </p:spPr>
          <p:txBody>
            <a:bodyPr wrap="none" anchor="ctr"/>
            <a:lstStyle/>
            <a:p>
              <a:endParaRPr lang="en-US">
                <a:cs typeface="Arial" charset="0"/>
              </a:endParaRPr>
            </a:p>
          </p:txBody>
        </p:sp>
        <p:sp>
          <p:nvSpPr>
            <p:cNvPr id="19" name="Line 18"/>
            <p:cNvSpPr>
              <a:spLocks noChangeShapeType="1"/>
            </p:cNvSpPr>
            <p:nvPr/>
          </p:nvSpPr>
          <p:spPr bwMode="auto">
            <a:xfrm>
              <a:off x="826" y="1791"/>
              <a:ext cx="1084" cy="1863"/>
            </a:xfrm>
            <a:prstGeom prst="line">
              <a:avLst/>
            </a:prstGeom>
            <a:noFill/>
            <a:ln w="38100">
              <a:solidFill>
                <a:srgbClr val="0033CC"/>
              </a:solidFill>
              <a:round/>
              <a:headEnd/>
              <a:tailEnd/>
            </a:ln>
          </p:spPr>
          <p:txBody>
            <a:bodyPr/>
            <a:lstStyle/>
            <a:p>
              <a:endParaRPr lang="en-US"/>
            </a:p>
          </p:txBody>
        </p:sp>
      </p:grpSp>
      <p:pic>
        <p:nvPicPr>
          <p:cNvPr id="20"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39141" y="219957"/>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94158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4" name="Rectangle 5"/>
          <p:cNvSpPr>
            <a:spLocks noGrp="1" noChangeArrowheads="1"/>
          </p:cNvSpPr>
          <p:nvPr>
            <p:ph type="title"/>
          </p:nvPr>
        </p:nvSpPr>
        <p:spPr>
          <a:xfrm>
            <a:off x="690564" y="191898"/>
            <a:ext cx="10972800" cy="1165603"/>
          </a:xfrm>
        </p:spPr>
        <p:txBody>
          <a:bodyPr/>
          <a:lstStyle/>
          <a:p>
            <a:pPr eaLnBrk="1" hangingPunct="1"/>
            <a:r>
              <a:rPr lang="en-US" dirty="0" smtClean="0"/>
              <a:t>Economic Growth and the PPF</a:t>
            </a:r>
          </a:p>
        </p:txBody>
      </p:sp>
      <p:sp>
        <p:nvSpPr>
          <p:cNvPr id="140294" name="Rectangle 6"/>
          <p:cNvSpPr>
            <a:spLocks noGrp="1" noChangeArrowheads="1"/>
          </p:cNvSpPr>
          <p:nvPr>
            <p:ph idx="1"/>
          </p:nvPr>
        </p:nvSpPr>
        <p:spPr>
          <a:xfrm>
            <a:off x="1091462" y="1455241"/>
            <a:ext cx="3048000" cy="4979581"/>
          </a:xfrm>
        </p:spPr>
        <p:txBody>
          <a:bodyPr/>
          <a:lstStyle/>
          <a:p>
            <a:pPr marL="0" indent="0" eaLnBrk="1" hangingPunct="1">
              <a:buNone/>
            </a:pPr>
            <a:r>
              <a:rPr lang="en-US" sz="2500" dirty="0"/>
              <a:t>With additional resources or an improvement in technology, </a:t>
            </a:r>
            <a:br>
              <a:rPr lang="en-US" sz="2500" dirty="0"/>
            </a:br>
            <a:r>
              <a:rPr lang="en-US" sz="2500" dirty="0"/>
              <a:t>the economy can produce more computers</a:t>
            </a:r>
            <a:r>
              <a:rPr lang="en-US" sz="2500" dirty="0" smtClean="0"/>
              <a:t>, more wheat or any combination in between.</a:t>
            </a:r>
            <a:endParaRPr lang="en-US" sz="2500" dirty="0"/>
          </a:p>
        </p:txBody>
      </p:sp>
      <p:grpSp>
        <p:nvGrpSpPr>
          <p:cNvPr id="2" name="Group 2"/>
          <p:cNvGrpSpPr>
            <a:grpSpLocks/>
          </p:cNvGrpSpPr>
          <p:nvPr/>
        </p:nvGrpSpPr>
        <p:grpSpPr bwMode="auto">
          <a:xfrm>
            <a:off x="5076937" y="1343025"/>
            <a:ext cx="5162550" cy="5189538"/>
            <a:chOff x="2103" y="864"/>
            <a:chExt cx="3502" cy="3269"/>
          </a:xfrm>
        </p:grpSpPr>
        <p:graphicFrame>
          <p:nvGraphicFramePr>
            <p:cNvPr id="7170" name="Object 3"/>
            <p:cNvGraphicFramePr>
              <a:graphicFrameLocks noChangeAspect="1"/>
            </p:cNvGraphicFramePr>
            <p:nvPr>
              <p:extLst>
                <p:ext uri="{D42A27DB-BD31-4B8C-83A1-F6EECF244321}">
                  <p14:modId xmlns:p14="http://schemas.microsoft.com/office/powerpoint/2010/main" val="2089729505"/>
                </p:ext>
              </p:extLst>
            </p:nvPr>
          </p:nvGraphicFramePr>
          <p:xfrm>
            <a:off x="2103" y="864"/>
            <a:ext cx="3502" cy="3269"/>
          </p:xfrm>
          <a:graphic>
            <a:graphicData uri="http://schemas.openxmlformats.org/presentationml/2006/ole">
              <mc:AlternateContent xmlns:mc="http://schemas.openxmlformats.org/markup-compatibility/2006">
                <mc:Choice xmlns:v="urn:schemas-microsoft-com:vml" Requires="v">
                  <p:oleObj spid="_x0000_s6157" name="Worksheet" r:id="rId4" imgW="4867175" imgH="4543552" progId="Excel.Sheet.8">
                    <p:embed/>
                  </p:oleObj>
                </mc:Choice>
                <mc:Fallback>
                  <p:oleObj name="Worksheet" r:id="rId4" imgW="4867175" imgH="4543552" progId="Excel.Sheet.8">
                    <p:embed/>
                    <p:pic>
                      <p:nvPicPr>
                        <p:cNvPr id="717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3" y="864"/>
                          <a:ext cx="3502" cy="3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88" name="Line 4"/>
            <p:cNvSpPr>
              <a:spLocks noChangeShapeType="1"/>
            </p:cNvSpPr>
            <p:nvPr/>
          </p:nvSpPr>
          <p:spPr bwMode="auto">
            <a:xfrm>
              <a:off x="2894" y="1673"/>
              <a:ext cx="1847" cy="1600"/>
            </a:xfrm>
            <a:prstGeom prst="line">
              <a:avLst/>
            </a:prstGeom>
            <a:noFill/>
            <a:ln w="50800">
              <a:solidFill>
                <a:schemeClr val="tx1"/>
              </a:solidFill>
              <a:round/>
              <a:headEnd/>
              <a:tailEnd/>
            </a:ln>
          </p:spPr>
          <p:txBody>
            <a:bodyPr/>
            <a:lstStyle/>
            <a:p>
              <a:endParaRPr lang="en-US"/>
            </a:p>
          </p:txBody>
        </p:sp>
      </p:grpSp>
      <p:sp>
        <p:nvSpPr>
          <p:cNvPr id="140297" name="Line 9"/>
          <p:cNvSpPr>
            <a:spLocks noChangeShapeType="1"/>
          </p:cNvSpPr>
          <p:nvPr/>
        </p:nvSpPr>
        <p:spPr bwMode="auto">
          <a:xfrm>
            <a:off x="6219825" y="2369635"/>
            <a:ext cx="3251200" cy="3009900"/>
          </a:xfrm>
          <a:prstGeom prst="line">
            <a:avLst/>
          </a:prstGeom>
          <a:noFill/>
          <a:ln w="57150">
            <a:solidFill>
              <a:srgbClr val="FF0000"/>
            </a:solidFill>
            <a:round/>
            <a:headEnd/>
            <a:tailEnd/>
          </a:ln>
        </p:spPr>
        <p:txBody>
          <a:bodyPr/>
          <a:lstStyle/>
          <a:p>
            <a:endParaRPr lang="en-US"/>
          </a:p>
        </p:txBody>
      </p:sp>
      <p:sp>
        <p:nvSpPr>
          <p:cNvPr id="7179" name="Oval 12"/>
          <p:cNvSpPr>
            <a:spLocks noChangeArrowheads="1"/>
          </p:cNvSpPr>
          <p:nvPr/>
        </p:nvSpPr>
        <p:spPr bwMode="auto">
          <a:xfrm>
            <a:off x="6176964" y="2559051"/>
            <a:ext cx="141287" cy="138113"/>
          </a:xfrm>
          <a:prstGeom prst="ellipse">
            <a:avLst/>
          </a:prstGeom>
          <a:solidFill>
            <a:schemeClr val="tx1"/>
          </a:solidFill>
          <a:ln w="9525">
            <a:noFill/>
            <a:round/>
            <a:headEnd/>
            <a:tailEnd/>
          </a:ln>
        </p:spPr>
        <p:txBody>
          <a:bodyPr wrap="none" anchor="ctr"/>
          <a:lstStyle/>
          <a:p>
            <a:endParaRPr lang="en-US">
              <a:cs typeface="Arial" charset="0"/>
            </a:endParaRPr>
          </a:p>
        </p:txBody>
      </p:sp>
      <p:sp>
        <p:nvSpPr>
          <p:cNvPr id="7180" name="Oval 13"/>
          <p:cNvSpPr>
            <a:spLocks noChangeArrowheads="1"/>
          </p:cNvSpPr>
          <p:nvPr/>
        </p:nvSpPr>
        <p:spPr bwMode="auto">
          <a:xfrm>
            <a:off x="8897939" y="5092701"/>
            <a:ext cx="141287" cy="138113"/>
          </a:xfrm>
          <a:prstGeom prst="ellipse">
            <a:avLst/>
          </a:prstGeom>
          <a:solidFill>
            <a:schemeClr val="tx1"/>
          </a:solidFill>
          <a:ln w="9525">
            <a:noFill/>
            <a:round/>
            <a:headEnd/>
            <a:tailEnd/>
          </a:ln>
        </p:spPr>
        <p:txBody>
          <a:bodyPr wrap="none" anchor="ctr"/>
          <a:lstStyle/>
          <a:p>
            <a:endParaRPr lang="en-US">
              <a:cs typeface="Arial" charset="0"/>
            </a:endParaRPr>
          </a:p>
        </p:txBody>
      </p:sp>
      <p:grpSp>
        <p:nvGrpSpPr>
          <p:cNvPr id="3" name="Group 17"/>
          <p:cNvGrpSpPr>
            <a:grpSpLocks/>
          </p:cNvGrpSpPr>
          <p:nvPr/>
        </p:nvGrpSpPr>
        <p:grpSpPr bwMode="auto">
          <a:xfrm>
            <a:off x="8904341" y="5326923"/>
            <a:ext cx="566738" cy="138113"/>
            <a:chOff x="4835" y="3224"/>
            <a:chExt cx="357" cy="87"/>
          </a:xfrm>
        </p:grpSpPr>
        <p:sp>
          <p:nvSpPr>
            <p:cNvPr id="7186" name="Oval 11"/>
            <p:cNvSpPr>
              <a:spLocks noChangeArrowheads="1"/>
            </p:cNvSpPr>
            <p:nvPr/>
          </p:nvSpPr>
          <p:spPr bwMode="auto">
            <a:xfrm>
              <a:off x="5103" y="3224"/>
              <a:ext cx="89" cy="87"/>
            </a:xfrm>
            <a:prstGeom prst="ellipse">
              <a:avLst/>
            </a:prstGeom>
            <a:solidFill>
              <a:srgbClr val="FF0000"/>
            </a:solidFill>
            <a:ln w="9525">
              <a:noFill/>
              <a:round/>
              <a:headEnd/>
              <a:tailEnd/>
            </a:ln>
          </p:spPr>
          <p:txBody>
            <a:bodyPr wrap="none" anchor="ctr"/>
            <a:lstStyle/>
            <a:p>
              <a:endParaRPr lang="en-US">
                <a:cs typeface="Arial" charset="0"/>
              </a:endParaRPr>
            </a:p>
          </p:txBody>
        </p:sp>
        <p:sp>
          <p:nvSpPr>
            <p:cNvPr id="7187" name="Line 14"/>
            <p:cNvSpPr>
              <a:spLocks noChangeShapeType="1"/>
            </p:cNvSpPr>
            <p:nvPr/>
          </p:nvSpPr>
          <p:spPr bwMode="auto">
            <a:xfrm>
              <a:off x="4835" y="3268"/>
              <a:ext cx="288" cy="0"/>
            </a:xfrm>
            <a:prstGeom prst="line">
              <a:avLst/>
            </a:prstGeom>
            <a:noFill/>
            <a:ln w="57150">
              <a:solidFill>
                <a:srgbClr val="FF0000"/>
              </a:solidFill>
              <a:round/>
              <a:headEnd/>
              <a:tailEnd type="triangle" w="med" len="med"/>
            </a:ln>
          </p:spPr>
          <p:txBody>
            <a:bodyPr/>
            <a:lstStyle/>
            <a:p>
              <a:endParaRPr lang="en-US"/>
            </a:p>
          </p:txBody>
        </p:sp>
      </p:grpSp>
      <p:grpSp>
        <p:nvGrpSpPr>
          <p:cNvPr id="4" name="Group 16"/>
          <p:cNvGrpSpPr>
            <a:grpSpLocks/>
          </p:cNvGrpSpPr>
          <p:nvPr/>
        </p:nvGrpSpPr>
        <p:grpSpPr bwMode="auto">
          <a:xfrm>
            <a:off x="6127751" y="2347914"/>
            <a:ext cx="141288" cy="490537"/>
            <a:chOff x="3049" y="1319"/>
            <a:chExt cx="89" cy="309"/>
          </a:xfrm>
        </p:grpSpPr>
        <p:sp>
          <p:nvSpPr>
            <p:cNvPr id="7184" name="Oval 10"/>
            <p:cNvSpPr>
              <a:spLocks noChangeArrowheads="1"/>
            </p:cNvSpPr>
            <p:nvPr/>
          </p:nvSpPr>
          <p:spPr bwMode="auto">
            <a:xfrm>
              <a:off x="3049" y="1319"/>
              <a:ext cx="89" cy="87"/>
            </a:xfrm>
            <a:prstGeom prst="ellipse">
              <a:avLst/>
            </a:prstGeom>
            <a:solidFill>
              <a:srgbClr val="FF0000"/>
            </a:solidFill>
            <a:ln w="9525">
              <a:noFill/>
              <a:round/>
              <a:headEnd/>
              <a:tailEnd/>
            </a:ln>
          </p:spPr>
          <p:txBody>
            <a:bodyPr wrap="none" anchor="ctr"/>
            <a:lstStyle/>
            <a:p>
              <a:endParaRPr lang="en-US">
                <a:cs typeface="Arial" charset="0"/>
              </a:endParaRPr>
            </a:p>
          </p:txBody>
        </p:sp>
        <p:sp>
          <p:nvSpPr>
            <p:cNvPr id="7185" name="Line 15"/>
            <p:cNvSpPr>
              <a:spLocks noChangeShapeType="1"/>
            </p:cNvSpPr>
            <p:nvPr/>
          </p:nvSpPr>
          <p:spPr bwMode="auto">
            <a:xfrm rot="-5400000">
              <a:off x="2981" y="1514"/>
              <a:ext cx="228" cy="0"/>
            </a:xfrm>
            <a:prstGeom prst="line">
              <a:avLst/>
            </a:prstGeom>
            <a:noFill/>
            <a:ln w="57150">
              <a:solidFill>
                <a:srgbClr val="FF0000"/>
              </a:solidFill>
              <a:round/>
              <a:headEnd/>
              <a:tailEnd type="triangle" w="med" len="med"/>
            </a:ln>
          </p:spPr>
          <p:txBody>
            <a:bodyPr/>
            <a:lstStyle/>
            <a:p>
              <a:endParaRPr lang="en-US"/>
            </a:p>
          </p:txBody>
        </p:sp>
      </p:grpSp>
      <p:sp>
        <p:nvSpPr>
          <p:cNvPr id="140306" name="Text Box 18"/>
          <p:cNvSpPr txBox="1">
            <a:spLocks noChangeArrowheads="1"/>
          </p:cNvSpPr>
          <p:nvPr/>
        </p:nvSpPr>
        <p:spPr bwMode="auto">
          <a:xfrm>
            <a:off x="7903370" y="1912334"/>
            <a:ext cx="1989138" cy="1569660"/>
          </a:xfrm>
          <a:prstGeom prst="rect">
            <a:avLst/>
          </a:prstGeom>
          <a:solidFill>
            <a:srgbClr val="FFCCCC"/>
          </a:solidFill>
          <a:ln w="9525">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en-US" sz="2400" dirty="0">
                <a:solidFill>
                  <a:srgbClr val="FF0000"/>
                </a:solidFill>
                <a:latin typeface="Arial" pitchFamily="34" charset="0"/>
                <a:cs typeface="Arial" pitchFamily="34" charset="0"/>
              </a:rPr>
              <a:t>Economic growth shifts the PPF outward.</a:t>
            </a:r>
          </a:p>
        </p:txBody>
      </p:sp>
      <p:pic>
        <p:nvPicPr>
          <p:cNvPr id="1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39487" y="263368"/>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37542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4">
                                            <p:txEl>
                                              <p:pRg st="0" end="0"/>
                                            </p:txEl>
                                          </p:spTgt>
                                        </p:tgtEl>
                                        <p:attrNameLst>
                                          <p:attrName>style.visibility</p:attrName>
                                        </p:attrNameLst>
                                      </p:cBhvr>
                                      <p:to>
                                        <p:strVal val="visible"/>
                                      </p:to>
                                    </p:set>
                                    <p:animEffect transition="in" filter="wipe(left)">
                                      <p:cBhvr>
                                        <p:cTn id="7" dur="500"/>
                                        <p:tgtEl>
                                          <p:spTgt spid="14029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140297"/>
                                        </p:tgtEl>
                                        <p:attrNameLst>
                                          <p:attrName>style.visibility</p:attrName>
                                        </p:attrNameLst>
                                      </p:cBhvr>
                                      <p:to>
                                        <p:strVal val="visible"/>
                                      </p:to>
                                    </p:set>
                                    <p:animEffect transition="in" filter="strips(downRight)">
                                      <p:cBhvr>
                                        <p:cTn id="16" dur="500"/>
                                        <p:tgtEl>
                                          <p:spTgt spid="14029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0306"/>
                                        </p:tgtEl>
                                        <p:attrNameLst>
                                          <p:attrName>style.visibility</p:attrName>
                                        </p:attrNameLst>
                                      </p:cBhvr>
                                      <p:to>
                                        <p:strVal val="visible"/>
                                      </p:to>
                                    </p:set>
                                    <p:animEffect transition="in" filter="fade">
                                      <p:cBhvr>
                                        <p:cTn id="20" dur="500"/>
                                        <p:tgtEl>
                                          <p:spTgt spid="140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uild="p" bldLvl="5"/>
      <p:bldP spid="140297" grpId="0" animBg="1"/>
      <p:bldP spid="14030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algn="ctr" eaLnBrk="1" hangingPunct="1"/>
            <a:r>
              <a:rPr lang="en-US" dirty="0" smtClean="0"/>
              <a:t>The Shape of the PPF</a:t>
            </a:r>
          </a:p>
        </p:txBody>
      </p:sp>
      <p:sp>
        <p:nvSpPr>
          <p:cNvPr id="31749" name="Rectangle 3"/>
          <p:cNvSpPr>
            <a:spLocks noGrp="1" noChangeArrowheads="1"/>
          </p:cNvSpPr>
          <p:nvPr>
            <p:ph idx="1"/>
          </p:nvPr>
        </p:nvSpPr>
        <p:spPr>
          <a:xfrm>
            <a:off x="773502" y="1587260"/>
            <a:ext cx="8382000" cy="4718650"/>
          </a:xfrm>
        </p:spPr>
        <p:txBody>
          <a:bodyPr>
            <a:normAutofit lnSpcReduction="10000"/>
          </a:bodyPr>
          <a:lstStyle/>
          <a:p>
            <a:pPr eaLnBrk="1" hangingPunct="1"/>
            <a:r>
              <a:rPr lang="en-US" sz="2700" dirty="0"/>
              <a:t>The PPF could be a straight line or bow-shaped.</a:t>
            </a:r>
          </a:p>
          <a:p>
            <a:pPr eaLnBrk="1" hangingPunct="1">
              <a:spcBef>
                <a:spcPct val="35000"/>
              </a:spcBef>
            </a:pPr>
            <a:r>
              <a:rPr lang="en-US" sz="2700" dirty="0" smtClean="0"/>
              <a:t>This depends </a:t>
            </a:r>
            <a:r>
              <a:rPr lang="en-US" sz="2700" dirty="0"/>
              <a:t>on what happens to opportunity cost </a:t>
            </a:r>
            <a:br>
              <a:rPr lang="en-US" sz="2700" dirty="0"/>
            </a:br>
            <a:r>
              <a:rPr lang="en-US" sz="2700" dirty="0"/>
              <a:t>as economy shifts resources from one industry </a:t>
            </a:r>
            <a:br>
              <a:rPr lang="en-US" sz="2700" dirty="0"/>
            </a:br>
            <a:r>
              <a:rPr lang="en-US" sz="2700" dirty="0"/>
              <a:t>to the other.</a:t>
            </a:r>
          </a:p>
          <a:p>
            <a:pPr lvl="1" eaLnBrk="1" hangingPunct="1">
              <a:lnSpc>
                <a:spcPct val="105000"/>
              </a:lnSpc>
              <a:spcBef>
                <a:spcPct val="25000"/>
              </a:spcBef>
            </a:pPr>
            <a:r>
              <a:rPr lang="en-US" dirty="0" smtClean="0"/>
              <a:t>If opportunity cost remains constant, </a:t>
            </a:r>
            <a:br>
              <a:rPr lang="en-US" dirty="0" smtClean="0"/>
            </a:br>
            <a:r>
              <a:rPr lang="en-US" dirty="0" smtClean="0"/>
              <a:t>the PPF is a straight line.  </a:t>
            </a:r>
          </a:p>
          <a:p>
            <a:pPr lvl="1" eaLnBrk="1" hangingPunct="1">
              <a:lnSpc>
                <a:spcPct val="105000"/>
              </a:lnSpc>
              <a:spcBef>
                <a:spcPct val="10000"/>
              </a:spcBef>
              <a:buFont typeface="Wingdings" pitchFamily="2" charset="2"/>
              <a:buNone/>
            </a:pPr>
            <a:r>
              <a:rPr lang="en-US" dirty="0" smtClean="0"/>
              <a:t>	(In the previous example, opp. cost of a computer was always 10 tons of wheat.)</a:t>
            </a:r>
          </a:p>
          <a:p>
            <a:pPr lvl="1" eaLnBrk="1" hangingPunct="1">
              <a:lnSpc>
                <a:spcPct val="105000"/>
              </a:lnSpc>
              <a:spcBef>
                <a:spcPct val="25000"/>
              </a:spcBef>
            </a:pPr>
            <a:r>
              <a:rPr lang="en-US" dirty="0" smtClean="0"/>
              <a:t>If opportunity cost of a good rises as more of the good is produced, PPF is bow-shaped….  </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8513"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564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animEffect transition="in" filter="wipe(left)">
                                      <p:cBhvr>
                                        <p:cTn id="7" dur="500"/>
                                        <p:tgtEl>
                                          <p:spTgt spid="317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9">
                                            <p:txEl>
                                              <p:pRg st="1" end="1"/>
                                            </p:txEl>
                                          </p:spTgt>
                                        </p:tgtEl>
                                        <p:attrNameLst>
                                          <p:attrName>style.visibility</p:attrName>
                                        </p:attrNameLst>
                                      </p:cBhvr>
                                      <p:to>
                                        <p:strVal val="visible"/>
                                      </p:to>
                                    </p:set>
                                    <p:animEffect transition="in" filter="wipe(left)">
                                      <p:cBhvr>
                                        <p:cTn id="12" dur="500"/>
                                        <p:tgtEl>
                                          <p:spTgt spid="317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9">
                                            <p:txEl>
                                              <p:pRg st="2" end="2"/>
                                            </p:txEl>
                                          </p:spTgt>
                                        </p:tgtEl>
                                        <p:attrNameLst>
                                          <p:attrName>style.visibility</p:attrName>
                                        </p:attrNameLst>
                                      </p:cBhvr>
                                      <p:to>
                                        <p:strVal val="visible"/>
                                      </p:to>
                                    </p:set>
                                    <p:animEffect transition="in" filter="wipe(left)">
                                      <p:cBhvr>
                                        <p:cTn id="17" dur="500"/>
                                        <p:tgtEl>
                                          <p:spTgt spid="317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49">
                                            <p:txEl>
                                              <p:pRg st="3" end="3"/>
                                            </p:txEl>
                                          </p:spTgt>
                                        </p:tgtEl>
                                        <p:attrNameLst>
                                          <p:attrName>style.visibility</p:attrName>
                                        </p:attrNameLst>
                                      </p:cBhvr>
                                      <p:to>
                                        <p:strVal val="visible"/>
                                      </p:to>
                                    </p:set>
                                    <p:animEffect transition="in" filter="wipe(left)">
                                      <p:cBhvr>
                                        <p:cTn id="22" dur="500"/>
                                        <p:tgtEl>
                                          <p:spTgt spid="317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49">
                                            <p:txEl>
                                              <p:pRg st="4" end="4"/>
                                            </p:txEl>
                                          </p:spTgt>
                                        </p:tgtEl>
                                        <p:attrNameLst>
                                          <p:attrName>style.visibility</p:attrName>
                                        </p:attrNameLst>
                                      </p:cBhvr>
                                      <p:to>
                                        <p:strVal val="visible"/>
                                      </p:to>
                                    </p:set>
                                    <p:animEffect transition="in" filter="wipe(left)">
                                      <p:cBhvr>
                                        <p:cTn id="27" dur="500"/>
                                        <p:tgtEl>
                                          <p:spTgt spid="317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build="p" bldLvl="4"/>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normAutofit/>
          </a:bodyPr>
          <a:lstStyle/>
          <a:p>
            <a:pPr algn="ctr"/>
            <a:r>
              <a:rPr lang="en-US" sz="3400" dirty="0"/>
              <a:t>Why the PPF Might Be Bow-Shaped</a:t>
            </a:r>
          </a:p>
        </p:txBody>
      </p:sp>
      <p:grpSp>
        <p:nvGrpSpPr>
          <p:cNvPr id="2" name="Group 4"/>
          <p:cNvGrpSpPr>
            <a:grpSpLocks/>
          </p:cNvGrpSpPr>
          <p:nvPr/>
        </p:nvGrpSpPr>
        <p:grpSpPr bwMode="auto">
          <a:xfrm>
            <a:off x="4691212" y="1645223"/>
            <a:ext cx="4719638" cy="4781551"/>
            <a:chOff x="2332" y="906"/>
            <a:chExt cx="2973" cy="3012"/>
          </a:xfrm>
        </p:grpSpPr>
        <p:grpSp>
          <p:nvGrpSpPr>
            <p:cNvPr id="3" name="Group 5"/>
            <p:cNvGrpSpPr>
              <a:grpSpLocks/>
            </p:cNvGrpSpPr>
            <p:nvPr/>
          </p:nvGrpSpPr>
          <p:grpSpPr bwMode="auto">
            <a:xfrm>
              <a:off x="2675" y="919"/>
              <a:ext cx="2593" cy="2491"/>
              <a:chOff x="2462" y="910"/>
              <a:chExt cx="2871" cy="2379"/>
            </a:xfrm>
          </p:grpSpPr>
          <p:sp>
            <p:nvSpPr>
              <p:cNvPr id="32784" name="Line 6"/>
              <p:cNvSpPr>
                <a:spLocks noChangeShapeType="1"/>
              </p:cNvSpPr>
              <p:nvPr/>
            </p:nvSpPr>
            <p:spPr bwMode="auto">
              <a:xfrm>
                <a:off x="2462" y="910"/>
                <a:ext cx="0" cy="2379"/>
              </a:xfrm>
              <a:prstGeom prst="line">
                <a:avLst/>
              </a:prstGeom>
              <a:noFill/>
              <a:ln w="9525">
                <a:solidFill>
                  <a:schemeClr val="tx1"/>
                </a:solidFill>
                <a:round/>
                <a:headEnd/>
                <a:tailEnd/>
              </a:ln>
            </p:spPr>
            <p:txBody>
              <a:bodyPr/>
              <a:lstStyle/>
              <a:p>
                <a:endParaRPr lang="en-US">
                  <a:latin typeface="Arial" pitchFamily="34" charset="0"/>
                  <a:cs typeface="Arial" pitchFamily="34" charset="0"/>
                </a:endParaRPr>
              </a:p>
            </p:txBody>
          </p:sp>
          <p:sp>
            <p:nvSpPr>
              <p:cNvPr id="32785" name="Line 7"/>
              <p:cNvSpPr>
                <a:spLocks noChangeShapeType="1"/>
              </p:cNvSpPr>
              <p:nvPr/>
            </p:nvSpPr>
            <p:spPr bwMode="auto">
              <a:xfrm>
                <a:off x="2462" y="3289"/>
                <a:ext cx="2871" cy="0"/>
              </a:xfrm>
              <a:prstGeom prst="line">
                <a:avLst/>
              </a:prstGeom>
              <a:noFill/>
              <a:ln w="9525">
                <a:solidFill>
                  <a:schemeClr val="tx1"/>
                </a:solidFill>
                <a:round/>
                <a:headEnd/>
                <a:tailEnd/>
              </a:ln>
            </p:spPr>
            <p:txBody>
              <a:bodyPr/>
              <a:lstStyle/>
              <a:p>
                <a:endParaRPr lang="en-US">
                  <a:latin typeface="Arial" pitchFamily="34" charset="0"/>
                  <a:cs typeface="Arial" pitchFamily="34" charset="0"/>
                </a:endParaRPr>
              </a:p>
            </p:txBody>
          </p:sp>
        </p:grpSp>
        <p:sp>
          <p:nvSpPr>
            <p:cNvPr id="32781" name="Text Box 8"/>
            <p:cNvSpPr txBox="1">
              <a:spLocks noChangeArrowheads="1"/>
            </p:cNvSpPr>
            <p:nvPr/>
          </p:nvSpPr>
          <p:spPr bwMode="auto">
            <a:xfrm>
              <a:off x="4236" y="3395"/>
              <a:ext cx="1069" cy="523"/>
            </a:xfrm>
            <a:prstGeom prst="rect">
              <a:avLst/>
            </a:prstGeom>
            <a:noFill/>
            <a:ln w="9525">
              <a:noFill/>
              <a:miter lim="800000"/>
              <a:headEnd/>
              <a:tailEnd/>
            </a:ln>
          </p:spPr>
          <p:txBody>
            <a:bodyPr>
              <a:spAutoFit/>
            </a:bodyPr>
            <a:lstStyle/>
            <a:p>
              <a:pPr algn="r">
                <a:spcBef>
                  <a:spcPct val="50000"/>
                </a:spcBef>
              </a:pPr>
              <a:r>
                <a:rPr lang="en-US" sz="2400" b="1" dirty="0">
                  <a:latin typeface="Arial" pitchFamily="34" charset="0"/>
                  <a:cs typeface="Arial" pitchFamily="34" charset="0"/>
                </a:rPr>
                <a:t>Mountain Bikes</a:t>
              </a:r>
            </a:p>
          </p:txBody>
        </p:sp>
        <p:sp>
          <p:nvSpPr>
            <p:cNvPr id="32782" name="Text Box 9"/>
            <p:cNvSpPr txBox="1">
              <a:spLocks noChangeArrowheads="1"/>
            </p:cNvSpPr>
            <p:nvPr/>
          </p:nvSpPr>
          <p:spPr bwMode="auto">
            <a:xfrm rot="-5400000">
              <a:off x="2020" y="1218"/>
              <a:ext cx="911" cy="288"/>
            </a:xfrm>
            <a:prstGeom prst="rect">
              <a:avLst/>
            </a:prstGeom>
            <a:noFill/>
            <a:ln w="9525">
              <a:noFill/>
              <a:miter lim="800000"/>
              <a:headEnd/>
              <a:tailEnd/>
            </a:ln>
          </p:spPr>
          <p:txBody>
            <a:bodyPr>
              <a:spAutoFit/>
            </a:bodyPr>
            <a:lstStyle/>
            <a:p>
              <a:pPr algn="r">
                <a:spcBef>
                  <a:spcPct val="50000"/>
                </a:spcBef>
              </a:pPr>
              <a:r>
                <a:rPr lang="en-US" sz="2400" b="1" dirty="0">
                  <a:latin typeface="Arial" pitchFamily="34" charset="0"/>
                  <a:cs typeface="Arial" pitchFamily="34" charset="0"/>
                </a:rPr>
                <a:t>Beer</a:t>
              </a:r>
            </a:p>
          </p:txBody>
        </p:sp>
        <p:sp>
          <p:nvSpPr>
            <p:cNvPr id="32783" name="Arc 10"/>
            <p:cNvSpPr>
              <a:spLocks/>
            </p:cNvSpPr>
            <p:nvPr/>
          </p:nvSpPr>
          <p:spPr bwMode="auto">
            <a:xfrm>
              <a:off x="2525" y="1250"/>
              <a:ext cx="2273" cy="2486"/>
            </a:xfrm>
            <a:custGeom>
              <a:avLst/>
              <a:gdLst>
                <a:gd name="T0" fmla="*/ 0 w 21415"/>
                <a:gd name="T1" fmla="*/ 0 h 21559"/>
                <a:gd name="T2" fmla="*/ 0 w 21415"/>
                <a:gd name="T3" fmla="*/ 0 h 21559"/>
                <a:gd name="T4" fmla="*/ 0 w 21415"/>
                <a:gd name="T5" fmla="*/ 0 h 21559"/>
                <a:gd name="T6" fmla="*/ 0 60000 65536"/>
                <a:gd name="T7" fmla="*/ 0 60000 65536"/>
                <a:gd name="T8" fmla="*/ 0 60000 65536"/>
                <a:gd name="T9" fmla="*/ 0 w 21415"/>
                <a:gd name="T10" fmla="*/ 0 h 21559"/>
                <a:gd name="T11" fmla="*/ 21415 w 21415"/>
                <a:gd name="T12" fmla="*/ 21559 h 21559"/>
              </a:gdLst>
              <a:ahLst/>
              <a:cxnLst>
                <a:cxn ang="T6">
                  <a:pos x="T0" y="T1"/>
                </a:cxn>
                <a:cxn ang="T7">
                  <a:pos x="T2" y="T3"/>
                </a:cxn>
                <a:cxn ang="T8">
                  <a:pos x="T4" y="T5"/>
                </a:cxn>
              </a:cxnLst>
              <a:rect l="T9" t="T10" r="T11" b="T12"/>
              <a:pathLst>
                <a:path w="21415" h="21559" fill="none" extrusionOk="0">
                  <a:moveTo>
                    <a:pt x="1324" y="-1"/>
                  </a:moveTo>
                  <a:cubicBezTo>
                    <a:pt x="11642" y="633"/>
                    <a:pt x="20064" y="8488"/>
                    <a:pt x="21414" y="18738"/>
                  </a:cubicBezTo>
                </a:path>
                <a:path w="21415" h="21559" stroke="0" extrusionOk="0">
                  <a:moveTo>
                    <a:pt x="1324" y="-1"/>
                  </a:moveTo>
                  <a:cubicBezTo>
                    <a:pt x="11642" y="633"/>
                    <a:pt x="20064" y="8488"/>
                    <a:pt x="21414" y="18738"/>
                  </a:cubicBezTo>
                  <a:lnTo>
                    <a:pt x="0" y="21559"/>
                  </a:lnTo>
                  <a:close/>
                </a:path>
              </a:pathLst>
            </a:custGeom>
            <a:noFill/>
            <a:ln w="38100">
              <a:solidFill>
                <a:srgbClr val="003366"/>
              </a:solidFill>
              <a:round/>
              <a:headEnd/>
              <a:tailEnd/>
            </a:ln>
          </p:spPr>
          <p:txBody>
            <a:bodyPr wrap="none" anchor="ctr"/>
            <a:lstStyle/>
            <a:p>
              <a:endParaRPr lang="en-US">
                <a:latin typeface="Arial" pitchFamily="34" charset="0"/>
                <a:cs typeface="Arial" pitchFamily="34" charset="0"/>
              </a:endParaRPr>
            </a:p>
          </p:txBody>
        </p:sp>
      </p:grpSp>
      <p:grpSp>
        <p:nvGrpSpPr>
          <p:cNvPr id="4" name="Group 11"/>
          <p:cNvGrpSpPr>
            <a:grpSpLocks/>
          </p:cNvGrpSpPr>
          <p:nvPr/>
        </p:nvGrpSpPr>
        <p:grpSpPr bwMode="auto">
          <a:xfrm>
            <a:off x="5235724" y="1939705"/>
            <a:ext cx="3556000" cy="3908425"/>
            <a:chOff x="2802" y="935"/>
            <a:chExt cx="2301" cy="2435"/>
          </a:xfrm>
        </p:grpSpPr>
        <p:sp>
          <p:nvSpPr>
            <p:cNvPr id="32776" name="Arc 12"/>
            <p:cNvSpPr>
              <a:spLocks/>
            </p:cNvSpPr>
            <p:nvPr/>
          </p:nvSpPr>
          <p:spPr bwMode="auto">
            <a:xfrm>
              <a:off x="2802" y="935"/>
              <a:ext cx="2301" cy="2435"/>
            </a:xfrm>
            <a:custGeom>
              <a:avLst/>
              <a:gdLst>
                <a:gd name="T0" fmla="*/ 0 w 20462"/>
                <a:gd name="T1" fmla="*/ 0 h 21118"/>
                <a:gd name="T2" fmla="*/ 0 w 20462"/>
                <a:gd name="T3" fmla="*/ 0 h 21118"/>
                <a:gd name="T4" fmla="*/ 0 w 20462"/>
                <a:gd name="T5" fmla="*/ 0 h 21118"/>
                <a:gd name="T6" fmla="*/ 0 60000 65536"/>
                <a:gd name="T7" fmla="*/ 0 60000 65536"/>
                <a:gd name="T8" fmla="*/ 0 60000 65536"/>
                <a:gd name="T9" fmla="*/ 0 w 20462"/>
                <a:gd name="T10" fmla="*/ 0 h 21118"/>
                <a:gd name="T11" fmla="*/ 20462 w 20462"/>
                <a:gd name="T12" fmla="*/ 21118 h 21118"/>
              </a:gdLst>
              <a:ahLst/>
              <a:cxnLst>
                <a:cxn ang="T6">
                  <a:pos x="T0" y="T1"/>
                </a:cxn>
                <a:cxn ang="T7">
                  <a:pos x="T2" y="T3"/>
                </a:cxn>
                <a:cxn ang="T8">
                  <a:pos x="T4" y="T5"/>
                </a:cxn>
              </a:cxnLst>
              <a:rect l="T9" t="T10" r="T11" b="T12"/>
              <a:pathLst>
                <a:path w="20462" h="21118" fill="none" extrusionOk="0">
                  <a:moveTo>
                    <a:pt x="4536" y="-1"/>
                  </a:moveTo>
                  <a:cubicBezTo>
                    <a:pt x="11975" y="1597"/>
                    <a:pt x="18024" y="6991"/>
                    <a:pt x="20461" y="14199"/>
                  </a:cubicBezTo>
                </a:path>
                <a:path w="20462" h="21118" stroke="0" extrusionOk="0">
                  <a:moveTo>
                    <a:pt x="4536" y="-1"/>
                  </a:moveTo>
                  <a:cubicBezTo>
                    <a:pt x="11975" y="1597"/>
                    <a:pt x="18024" y="6991"/>
                    <a:pt x="20461" y="14199"/>
                  </a:cubicBezTo>
                  <a:lnTo>
                    <a:pt x="0" y="21118"/>
                  </a:lnTo>
                  <a:close/>
                </a:path>
              </a:pathLst>
            </a:custGeom>
            <a:noFill/>
            <a:ln w="38100">
              <a:solidFill>
                <a:srgbClr val="CC0000"/>
              </a:solidFill>
              <a:round/>
              <a:headEnd/>
              <a:tailEnd/>
            </a:ln>
          </p:spPr>
          <p:txBody>
            <a:bodyPr wrap="none" anchor="ctr"/>
            <a:lstStyle/>
            <a:p>
              <a:endParaRPr lang="en-US"/>
            </a:p>
          </p:txBody>
        </p:sp>
        <p:sp>
          <p:nvSpPr>
            <p:cNvPr id="32777" name="Line 13"/>
            <p:cNvSpPr>
              <a:spLocks noChangeShapeType="1"/>
            </p:cNvSpPr>
            <p:nvPr/>
          </p:nvSpPr>
          <p:spPr bwMode="auto">
            <a:xfrm rot="1980000">
              <a:off x="4045" y="1266"/>
              <a:ext cx="120" cy="0"/>
            </a:xfrm>
            <a:prstGeom prst="line">
              <a:avLst/>
            </a:prstGeom>
            <a:noFill/>
            <a:ln w="44450">
              <a:solidFill>
                <a:srgbClr val="CC0000"/>
              </a:solidFill>
              <a:round/>
              <a:headEnd/>
              <a:tailEnd type="triangle" w="lg" len="lg"/>
            </a:ln>
          </p:spPr>
          <p:txBody>
            <a:bodyPr/>
            <a:lstStyle/>
            <a:p>
              <a:endParaRPr lang="en-US"/>
            </a:p>
          </p:txBody>
        </p:sp>
        <p:sp>
          <p:nvSpPr>
            <p:cNvPr id="32778" name="Line 14"/>
            <p:cNvSpPr>
              <a:spLocks noChangeShapeType="1"/>
            </p:cNvSpPr>
            <p:nvPr/>
          </p:nvSpPr>
          <p:spPr bwMode="auto">
            <a:xfrm rot="3300000">
              <a:off x="4657" y="1837"/>
              <a:ext cx="120" cy="0"/>
            </a:xfrm>
            <a:prstGeom prst="line">
              <a:avLst/>
            </a:prstGeom>
            <a:noFill/>
            <a:ln w="44450">
              <a:solidFill>
                <a:srgbClr val="CC0000"/>
              </a:solidFill>
              <a:round/>
              <a:headEnd/>
              <a:tailEnd type="triangle" w="lg" len="lg"/>
            </a:ln>
          </p:spPr>
          <p:txBody>
            <a:bodyPr/>
            <a:lstStyle/>
            <a:p>
              <a:endParaRPr lang="en-US"/>
            </a:p>
          </p:txBody>
        </p:sp>
        <p:sp>
          <p:nvSpPr>
            <p:cNvPr id="32779" name="Line 15"/>
            <p:cNvSpPr>
              <a:spLocks noChangeShapeType="1"/>
            </p:cNvSpPr>
            <p:nvPr/>
          </p:nvSpPr>
          <p:spPr bwMode="auto">
            <a:xfrm rot="4260000">
              <a:off x="5031" y="2536"/>
              <a:ext cx="120" cy="0"/>
            </a:xfrm>
            <a:prstGeom prst="line">
              <a:avLst/>
            </a:prstGeom>
            <a:noFill/>
            <a:ln w="44450">
              <a:solidFill>
                <a:srgbClr val="CC0000"/>
              </a:solidFill>
              <a:round/>
              <a:headEnd/>
              <a:tailEnd type="triangle" w="lg" len="lg"/>
            </a:ln>
          </p:spPr>
          <p:txBody>
            <a:bodyPr/>
            <a:lstStyle/>
            <a:p>
              <a:endParaRPr lang="en-US"/>
            </a:p>
          </p:txBody>
        </p:sp>
      </p:grpSp>
      <p:sp>
        <p:nvSpPr>
          <p:cNvPr id="238608" name="Rectangle 16"/>
          <p:cNvSpPr>
            <a:spLocks noChangeArrowheads="1"/>
          </p:cNvSpPr>
          <p:nvPr/>
        </p:nvSpPr>
        <p:spPr bwMode="auto">
          <a:xfrm>
            <a:off x="1032670" y="1612948"/>
            <a:ext cx="3175000" cy="4316412"/>
          </a:xfrm>
          <a:prstGeom prst="rect">
            <a:avLst/>
          </a:prstGeom>
          <a:noFill/>
          <a:ln w="9525">
            <a:noFill/>
            <a:miter lim="800000"/>
            <a:headEnd/>
            <a:tailEnd/>
          </a:ln>
        </p:spPr>
        <p:txBody>
          <a:bodyPr/>
          <a:lstStyle/>
          <a:p>
            <a:pPr>
              <a:lnSpc>
                <a:spcPct val="105000"/>
              </a:lnSpc>
              <a:spcBef>
                <a:spcPct val="35000"/>
              </a:spcBef>
              <a:buClr>
                <a:srgbClr val="00B85C"/>
              </a:buClr>
              <a:buSzPct val="120000"/>
              <a:buFont typeface="Wingdings" pitchFamily="2" charset="2"/>
              <a:buNone/>
            </a:pPr>
            <a:r>
              <a:rPr lang="en-US" sz="2600" dirty="0">
                <a:latin typeface="Arial" pitchFamily="34" charset="0"/>
                <a:cs typeface="Arial" pitchFamily="34" charset="0"/>
              </a:rPr>
              <a:t>As the economy shifts resources </a:t>
            </a:r>
            <a:br>
              <a:rPr lang="en-US" sz="2600" dirty="0">
                <a:latin typeface="Arial" pitchFamily="34" charset="0"/>
                <a:cs typeface="Arial" pitchFamily="34" charset="0"/>
              </a:rPr>
            </a:br>
            <a:r>
              <a:rPr lang="en-US" sz="2600" dirty="0">
                <a:latin typeface="Arial" pitchFamily="34" charset="0"/>
                <a:cs typeface="Arial" pitchFamily="34" charset="0"/>
              </a:rPr>
              <a:t>from beer to mountain bikes:</a:t>
            </a:r>
          </a:p>
          <a:p>
            <a:pPr marL="400050" lvl="1" indent="-285750">
              <a:lnSpc>
                <a:spcPct val="105000"/>
              </a:lnSpc>
              <a:spcBef>
                <a:spcPct val="35000"/>
              </a:spcBef>
              <a:buClr>
                <a:srgbClr val="339966"/>
              </a:buClr>
              <a:buSzPct val="120000"/>
              <a:buFont typeface="Wingdings" pitchFamily="2" charset="2"/>
              <a:buChar char="§"/>
            </a:pPr>
            <a:r>
              <a:rPr lang="en-US" sz="2600" dirty="0">
                <a:latin typeface="Arial" pitchFamily="34" charset="0"/>
                <a:cs typeface="Arial" pitchFamily="34" charset="0"/>
              </a:rPr>
              <a:t>PPF becomes steeper</a:t>
            </a:r>
          </a:p>
          <a:p>
            <a:pPr marL="400050" lvl="1" indent="-285750">
              <a:lnSpc>
                <a:spcPct val="105000"/>
              </a:lnSpc>
              <a:spcBef>
                <a:spcPct val="35000"/>
              </a:spcBef>
              <a:buClr>
                <a:srgbClr val="339966"/>
              </a:buClr>
              <a:buSzPct val="120000"/>
              <a:buFont typeface="Wingdings" pitchFamily="2" charset="2"/>
              <a:buChar char="§"/>
            </a:pPr>
            <a:r>
              <a:rPr lang="en-US" sz="2600" dirty="0">
                <a:latin typeface="Arial" pitchFamily="34" charset="0"/>
                <a:cs typeface="Arial" pitchFamily="34" charset="0"/>
              </a:rPr>
              <a:t>opp. cost of mountain bikes increases </a:t>
            </a:r>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4270" y="18415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9052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8608">
                                            <p:txEl>
                                              <p:pRg st="0" end="0"/>
                                            </p:txEl>
                                          </p:spTgt>
                                        </p:tgtEl>
                                        <p:attrNameLst>
                                          <p:attrName>style.visibility</p:attrName>
                                        </p:attrNameLst>
                                      </p:cBhvr>
                                      <p:to>
                                        <p:strVal val="visible"/>
                                      </p:to>
                                    </p:set>
                                    <p:animEffect transition="in" filter="wipe(left)">
                                      <p:cBhvr>
                                        <p:cTn id="7" dur="500"/>
                                        <p:tgtEl>
                                          <p:spTgt spid="238608">
                                            <p:txEl>
                                              <p:pRg st="0" end="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38608">
                                            <p:txEl>
                                              <p:pRg st="1" end="1"/>
                                            </p:txEl>
                                          </p:spTgt>
                                        </p:tgtEl>
                                        <p:attrNameLst>
                                          <p:attrName>style.visibility</p:attrName>
                                        </p:attrNameLst>
                                      </p:cBhvr>
                                      <p:to>
                                        <p:strVal val="visible"/>
                                      </p:to>
                                    </p:set>
                                    <p:animEffect transition="in" filter="wipe(left)">
                                      <p:cBhvr>
                                        <p:cTn id="16" dur="500"/>
                                        <p:tgtEl>
                                          <p:spTgt spid="23860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8608">
                                            <p:txEl>
                                              <p:pRg st="2" end="2"/>
                                            </p:txEl>
                                          </p:spTgt>
                                        </p:tgtEl>
                                        <p:attrNameLst>
                                          <p:attrName>style.visibility</p:attrName>
                                        </p:attrNameLst>
                                      </p:cBhvr>
                                      <p:to>
                                        <p:strVal val="visible"/>
                                      </p:to>
                                    </p:set>
                                    <p:animEffect transition="in" filter="wipe(left)">
                                      <p:cBhvr>
                                        <p:cTn id="21" dur="500"/>
                                        <p:tgtEl>
                                          <p:spTgt spid="2386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08"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7" name="Rectangle 3"/>
          <p:cNvSpPr>
            <a:spLocks noGrp="1" noChangeArrowheads="1"/>
          </p:cNvSpPr>
          <p:nvPr>
            <p:ph type="title"/>
          </p:nvPr>
        </p:nvSpPr>
        <p:spPr/>
        <p:txBody>
          <a:bodyPr/>
          <a:lstStyle/>
          <a:p>
            <a:pPr algn="ctr" eaLnBrk="1" hangingPunct="1"/>
            <a:r>
              <a:rPr lang="en-US" sz="3400" dirty="0"/>
              <a:t>Why the PPF Might Be Bow-Shaped</a:t>
            </a:r>
          </a:p>
        </p:txBody>
      </p:sp>
      <p:sp>
        <p:nvSpPr>
          <p:cNvPr id="240644" name="Rectangle 4"/>
          <p:cNvSpPr>
            <a:spLocks noGrp="1" noChangeArrowheads="1"/>
          </p:cNvSpPr>
          <p:nvPr>
            <p:ph idx="1"/>
          </p:nvPr>
        </p:nvSpPr>
        <p:spPr>
          <a:xfrm>
            <a:off x="1039165" y="1671638"/>
            <a:ext cx="3200400" cy="4572000"/>
          </a:xfrm>
        </p:spPr>
        <p:txBody>
          <a:bodyPr/>
          <a:lstStyle/>
          <a:p>
            <a:pPr marL="0" indent="0" eaLnBrk="1" hangingPunct="1">
              <a:buNone/>
            </a:pPr>
            <a:r>
              <a:rPr lang="en-US" sz="2600" dirty="0"/>
              <a:t>At point </a:t>
            </a:r>
            <a:r>
              <a:rPr lang="en-US" sz="2600" b="1" dirty="0"/>
              <a:t>A</a:t>
            </a:r>
            <a:r>
              <a:rPr lang="en-US" sz="2600" dirty="0"/>
              <a:t>, </a:t>
            </a:r>
            <a:br>
              <a:rPr lang="en-US" sz="2600" dirty="0"/>
            </a:br>
            <a:r>
              <a:rPr lang="en-US" sz="2600" dirty="0"/>
              <a:t>most workers are </a:t>
            </a:r>
            <a:br>
              <a:rPr lang="en-US" sz="2600" dirty="0"/>
            </a:br>
            <a:r>
              <a:rPr lang="en-US" sz="2600" dirty="0"/>
              <a:t>producing beer, </a:t>
            </a:r>
            <a:br>
              <a:rPr lang="en-US" sz="2600" dirty="0"/>
            </a:br>
            <a:r>
              <a:rPr lang="en-US" sz="2600" dirty="0"/>
              <a:t>even those who </a:t>
            </a:r>
            <a:br>
              <a:rPr lang="en-US" sz="2600" dirty="0"/>
            </a:br>
            <a:r>
              <a:rPr lang="en-US" sz="2600" dirty="0"/>
              <a:t>are better suited </a:t>
            </a:r>
            <a:br>
              <a:rPr lang="en-US" sz="2600" dirty="0"/>
            </a:br>
            <a:r>
              <a:rPr lang="en-US" sz="2600" dirty="0"/>
              <a:t>to building bikes.</a:t>
            </a:r>
          </a:p>
          <a:p>
            <a:pPr marL="0" indent="0" eaLnBrk="1" hangingPunct="1">
              <a:buNone/>
            </a:pPr>
            <a:r>
              <a:rPr lang="en-US" sz="2600" dirty="0"/>
              <a:t>So, do not have to </a:t>
            </a:r>
            <a:br>
              <a:rPr lang="en-US" sz="2600" dirty="0"/>
            </a:br>
            <a:r>
              <a:rPr lang="en-US" sz="2600" dirty="0"/>
              <a:t>give up much beer </a:t>
            </a:r>
            <a:br>
              <a:rPr lang="en-US" sz="2600" dirty="0"/>
            </a:br>
            <a:r>
              <a:rPr lang="en-US" sz="2600" dirty="0"/>
              <a:t>to get more bikes.</a:t>
            </a:r>
          </a:p>
        </p:txBody>
      </p:sp>
      <p:sp>
        <p:nvSpPr>
          <p:cNvPr id="33796" name="Text Box 2"/>
          <p:cNvSpPr txBox="1">
            <a:spLocks noChangeArrowheads="1"/>
          </p:cNvSpPr>
          <p:nvPr/>
        </p:nvSpPr>
        <p:spPr bwMode="auto">
          <a:xfrm>
            <a:off x="6035676" y="1547813"/>
            <a:ext cx="379413" cy="457200"/>
          </a:xfrm>
          <a:prstGeom prst="rect">
            <a:avLst/>
          </a:prstGeom>
          <a:noFill/>
          <a:ln w="9525">
            <a:noFill/>
            <a:miter lim="800000"/>
            <a:headEnd/>
            <a:tailEnd/>
          </a:ln>
        </p:spPr>
        <p:txBody>
          <a:bodyPr anchor="ctr" anchorCtr="1">
            <a:spAutoFit/>
          </a:bodyPr>
          <a:lstStyle/>
          <a:p>
            <a:pPr>
              <a:spcBef>
                <a:spcPct val="50000"/>
              </a:spcBef>
            </a:pPr>
            <a:r>
              <a:rPr lang="en-US" sz="2400" b="1" dirty="0">
                <a:latin typeface="Arial" pitchFamily="34" charset="0"/>
                <a:cs typeface="Arial" pitchFamily="34" charset="0"/>
              </a:rPr>
              <a:t>A</a:t>
            </a:r>
          </a:p>
        </p:txBody>
      </p:sp>
      <p:grpSp>
        <p:nvGrpSpPr>
          <p:cNvPr id="2" name="Group 5"/>
          <p:cNvGrpSpPr>
            <a:grpSpLocks/>
          </p:cNvGrpSpPr>
          <p:nvPr/>
        </p:nvGrpSpPr>
        <p:grpSpPr bwMode="auto">
          <a:xfrm>
            <a:off x="5770564" y="1458913"/>
            <a:ext cx="4116387" cy="3954462"/>
            <a:chOff x="2462" y="910"/>
            <a:chExt cx="2871" cy="2379"/>
          </a:xfrm>
        </p:grpSpPr>
        <p:sp>
          <p:nvSpPr>
            <p:cNvPr id="33809" name="Line 6"/>
            <p:cNvSpPr>
              <a:spLocks noChangeShapeType="1"/>
            </p:cNvSpPr>
            <p:nvPr/>
          </p:nvSpPr>
          <p:spPr bwMode="auto">
            <a:xfrm>
              <a:off x="2462" y="910"/>
              <a:ext cx="0" cy="2379"/>
            </a:xfrm>
            <a:prstGeom prst="line">
              <a:avLst/>
            </a:prstGeom>
            <a:noFill/>
            <a:ln w="9525">
              <a:solidFill>
                <a:schemeClr val="tx1"/>
              </a:solidFill>
              <a:round/>
              <a:headEnd/>
              <a:tailEnd/>
            </a:ln>
          </p:spPr>
          <p:txBody>
            <a:bodyPr/>
            <a:lstStyle/>
            <a:p>
              <a:endParaRPr lang="en-US"/>
            </a:p>
          </p:txBody>
        </p:sp>
        <p:sp>
          <p:nvSpPr>
            <p:cNvPr id="33810" name="Line 7"/>
            <p:cNvSpPr>
              <a:spLocks noChangeShapeType="1"/>
            </p:cNvSpPr>
            <p:nvPr/>
          </p:nvSpPr>
          <p:spPr bwMode="auto">
            <a:xfrm>
              <a:off x="2462" y="3289"/>
              <a:ext cx="2871" cy="0"/>
            </a:xfrm>
            <a:prstGeom prst="line">
              <a:avLst/>
            </a:prstGeom>
            <a:noFill/>
            <a:ln w="9525">
              <a:solidFill>
                <a:schemeClr val="tx1"/>
              </a:solidFill>
              <a:round/>
              <a:headEnd/>
              <a:tailEnd/>
            </a:ln>
          </p:spPr>
          <p:txBody>
            <a:bodyPr/>
            <a:lstStyle/>
            <a:p>
              <a:endParaRPr lang="en-US"/>
            </a:p>
          </p:txBody>
        </p:sp>
      </p:grpSp>
      <p:sp>
        <p:nvSpPr>
          <p:cNvPr id="33800" name="Text Box 8"/>
          <p:cNvSpPr txBox="1">
            <a:spLocks noChangeArrowheads="1"/>
          </p:cNvSpPr>
          <p:nvPr/>
        </p:nvSpPr>
        <p:spPr bwMode="auto">
          <a:xfrm>
            <a:off x="8248650" y="5389564"/>
            <a:ext cx="1697038" cy="830997"/>
          </a:xfrm>
          <a:prstGeom prst="rect">
            <a:avLst/>
          </a:prstGeom>
          <a:noFill/>
          <a:ln w="9525">
            <a:noFill/>
            <a:miter lim="800000"/>
            <a:headEnd/>
            <a:tailEnd/>
          </a:ln>
        </p:spPr>
        <p:txBody>
          <a:bodyPr>
            <a:spAutoFit/>
          </a:bodyPr>
          <a:lstStyle/>
          <a:p>
            <a:pPr algn="r">
              <a:spcBef>
                <a:spcPct val="50000"/>
              </a:spcBef>
            </a:pPr>
            <a:r>
              <a:rPr lang="en-US" sz="2400" b="1">
                <a:latin typeface="Arial" pitchFamily="34" charset="0"/>
                <a:cs typeface="Arial" pitchFamily="34" charset="0"/>
              </a:rPr>
              <a:t>Mountain Bikes</a:t>
            </a:r>
          </a:p>
        </p:txBody>
      </p:sp>
      <p:sp>
        <p:nvSpPr>
          <p:cNvPr id="33801" name="Text Box 9"/>
          <p:cNvSpPr txBox="1">
            <a:spLocks noChangeArrowheads="1"/>
          </p:cNvSpPr>
          <p:nvPr/>
        </p:nvSpPr>
        <p:spPr bwMode="auto">
          <a:xfrm rot="-5400000">
            <a:off x="4731544" y="1932782"/>
            <a:ext cx="1446213" cy="457200"/>
          </a:xfrm>
          <a:prstGeom prst="rect">
            <a:avLst/>
          </a:prstGeom>
          <a:noFill/>
          <a:ln w="9525">
            <a:noFill/>
            <a:miter lim="800000"/>
            <a:headEnd/>
            <a:tailEnd/>
          </a:ln>
        </p:spPr>
        <p:txBody>
          <a:bodyPr>
            <a:spAutoFit/>
          </a:bodyPr>
          <a:lstStyle/>
          <a:p>
            <a:pPr algn="r">
              <a:spcBef>
                <a:spcPct val="50000"/>
              </a:spcBef>
            </a:pPr>
            <a:r>
              <a:rPr lang="en-US" sz="2400" b="1" dirty="0">
                <a:latin typeface="Arial" pitchFamily="34" charset="0"/>
                <a:cs typeface="Arial" pitchFamily="34" charset="0"/>
              </a:rPr>
              <a:t>Beer</a:t>
            </a:r>
          </a:p>
        </p:txBody>
      </p:sp>
      <p:sp>
        <p:nvSpPr>
          <p:cNvPr id="33802" name="Arc 10"/>
          <p:cNvSpPr>
            <a:spLocks/>
          </p:cNvSpPr>
          <p:nvPr/>
        </p:nvSpPr>
        <p:spPr bwMode="auto">
          <a:xfrm>
            <a:off x="5532439" y="1984376"/>
            <a:ext cx="3608387" cy="3946525"/>
          </a:xfrm>
          <a:custGeom>
            <a:avLst/>
            <a:gdLst>
              <a:gd name="T0" fmla="*/ 2147483647 w 21415"/>
              <a:gd name="T1" fmla="*/ 0 h 21559"/>
              <a:gd name="T2" fmla="*/ 2147483647 w 21415"/>
              <a:gd name="T3" fmla="*/ 2147483647 h 21559"/>
              <a:gd name="T4" fmla="*/ 0 w 21415"/>
              <a:gd name="T5" fmla="*/ 2147483647 h 21559"/>
              <a:gd name="T6" fmla="*/ 0 60000 65536"/>
              <a:gd name="T7" fmla="*/ 0 60000 65536"/>
              <a:gd name="T8" fmla="*/ 0 60000 65536"/>
              <a:gd name="T9" fmla="*/ 0 w 21415"/>
              <a:gd name="T10" fmla="*/ 0 h 21559"/>
              <a:gd name="T11" fmla="*/ 21415 w 21415"/>
              <a:gd name="T12" fmla="*/ 21559 h 21559"/>
            </a:gdLst>
            <a:ahLst/>
            <a:cxnLst>
              <a:cxn ang="T6">
                <a:pos x="T0" y="T1"/>
              </a:cxn>
              <a:cxn ang="T7">
                <a:pos x="T2" y="T3"/>
              </a:cxn>
              <a:cxn ang="T8">
                <a:pos x="T4" y="T5"/>
              </a:cxn>
            </a:cxnLst>
            <a:rect l="T9" t="T10" r="T11" b="T12"/>
            <a:pathLst>
              <a:path w="21415" h="21559" fill="none" extrusionOk="0">
                <a:moveTo>
                  <a:pt x="1324" y="-1"/>
                </a:moveTo>
                <a:cubicBezTo>
                  <a:pt x="11642" y="633"/>
                  <a:pt x="20064" y="8488"/>
                  <a:pt x="21414" y="18738"/>
                </a:cubicBezTo>
              </a:path>
              <a:path w="21415" h="21559" stroke="0" extrusionOk="0">
                <a:moveTo>
                  <a:pt x="1324" y="-1"/>
                </a:moveTo>
                <a:cubicBezTo>
                  <a:pt x="11642" y="633"/>
                  <a:pt x="20064" y="8488"/>
                  <a:pt x="21414" y="18738"/>
                </a:cubicBezTo>
                <a:lnTo>
                  <a:pt x="0" y="21559"/>
                </a:lnTo>
                <a:close/>
              </a:path>
            </a:pathLst>
          </a:custGeom>
          <a:noFill/>
          <a:ln w="38100">
            <a:solidFill>
              <a:srgbClr val="003366"/>
            </a:solidFill>
            <a:round/>
            <a:headEnd/>
            <a:tailEnd/>
          </a:ln>
        </p:spPr>
        <p:txBody>
          <a:bodyPr wrap="none" anchor="ctr"/>
          <a:lstStyle/>
          <a:p>
            <a:endParaRPr lang="en-US"/>
          </a:p>
        </p:txBody>
      </p:sp>
      <p:sp>
        <p:nvSpPr>
          <p:cNvPr id="33803" name="Oval 11"/>
          <p:cNvSpPr>
            <a:spLocks noChangeArrowheads="1"/>
          </p:cNvSpPr>
          <p:nvPr/>
        </p:nvSpPr>
        <p:spPr bwMode="auto">
          <a:xfrm>
            <a:off x="6151564" y="1981201"/>
            <a:ext cx="141287" cy="138113"/>
          </a:xfrm>
          <a:prstGeom prst="ellipse">
            <a:avLst/>
          </a:prstGeom>
          <a:solidFill>
            <a:srgbClr val="CC0000"/>
          </a:solidFill>
          <a:ln w="9525">
            <a:noFill/>
            <a:round/>
            <a:headEnd/>
            <a:tailEnd/>
          </a:ln>
        </p:spPr>
        <p:txBody>
          <a:bodyPr wrap="none" anchor="ctr"/>
          <a:lstStyle/>
          <a:p>
            <a:endParaRPr lang="en-US">
              <a:cs typeface="Arial" charset="0"/>
            </a:endParaRPr>
          </a:p>
        </p:txBody>
      </p:sp>
      <p:sp>
        <p:nvSpPr>
          <p:cNvPr id="240653" name="Line 13"/>
          <p:cNvSpPr>
            <a:spLocks noChangeShapeType="1"/>
          </p:cNvSpPr>
          <p:nvPr/>
        </p:nvSpPr>
        <p:spPr bwMode="auto">
          <a:xfrm>
            <a:off x="6291264" y="2046288"/>
            <a:ext cx="669925" cy="0"/>
          </a:xfrm>
          <a:prstGeom prst="line">
            <a:avLst/>
          </a:prstGeom>
          <a:noFill/>
          <a:ln w="38100">
            <a:solidFill>
              <a:srgbClr val="00CC00"/>
            </a:solidFill>
            <a:round/>
            <a:headEnd/>
            <a:tailEnd type="triangle" w="lg" len="med"/>
          </a:ln>
        </p:spPr>
        <p:txBody>
          <a:bodyPr/>
          <a:lstStyle/>
          <a:p>
            <a:endParaRPr lang="en-US"/>
          </a:p>
        </p:txBody>
      </p:sp>
      <p:grpSp>
        <p:nvGrpSpPr>
          <p:cNvPr id="3" name="Group 14"/>
          <p:cNvGrpSpPr>
            <a:grpSpLocks/>
          </p:cNvGrpSpPr>
          <p:nvPr/>
        </p:nvGrpSpPr>
        <p:grpSpPr bwMode="auto">
          <a:xfrm>
            <a:off x="6865939" y="2039939"/>
            <a:ext cx="141287" cy="333375"/>
            <a:chOff x="3365" y="1285"/>
            <a:chExt cx="89" cy="210"/>
          </a:xfrm>
        </p:grpSpPr>
        <p:sp>
          <p:nvSpPr>
            <p:cNvPr id="33807" name="Oval 15"/>
            <p:cNvSpPr>
              <a:spLocks noChangeArrowheads="1"/>
            </p:cNvSpPr>
            <p:nvPr/>
          </p:nvSpPr>
          <p:spPr bwMode="auto">
            <a:xfrm>
              <a:off x="3365" y="1408"/>
              <a:ext cx="89" cy="87"/>
            </a:xfrm>
            <a:prstGeom prst="ellipse">
              <a:avLst/>
            </a:prstGeom>
            <a:solidFill>
              <a:srgbClr val="CC0000"/>
            </a:solidFill>
            <a:ln w="9525">
              <a:noFill/>
              <a:round/>
              <a:headEnd/>
              <a:tailEnd/>
            </a:ln>
          </p:spPr>
          <p:txBody>
            <a:bodyPr wrap="none" anchor="ctr"/>
            <a:lstStyle/>
            <a:p>
              <a:endParaRPr lang="en-US">
                <a:cs typeface="Arial" charset="0"/>
              </a:endParaRPr>
            </a:p>
          </p:txBody>
        </p:sp>
        <p:sp>
          <p:nvSpPr>
            <p:cNvPr id="33808" name="Line 16"/>
            <p:cNvSpPr>
              <a:spLocks noChangeShapeType="1"/>
            </p:cNvSpPr>
            <p:nvPr/>
          </p:nvSpPr>
          <p:spPr bwMode="auto">
            <a:xfrm>
              <a:off x="3407" y="1285"/>
              <a:ext cx="1" cy="167"/>
            </a:xfrm>
            <a:prstGeom prst="line">
              <a:avLst/>
            </a:prstGeom>
            <a:noFill/>
            <a:ln w="38100">
              <a:solidFill>
                <a:srgbClr val="00CC00"/>
              </a:solidFill>
              <a:round/>
              <a:headEnd/>
              <a:tailEnd type="triangle" w="lg" len="med"/>
            </a:ln>
          </p:spPr>
          <p:txBody>
            <a:bodyPr/>
            <a:lstStyle/>
            <a:p>
              <a:endParaRPr lang="en-US"/>
            </a:p>
          </p:txBody>
        </p:sp>
      </p:grpSp>
      <p:sp>
        <p:nvSpPr>
          <p:cNvPr id="240657" name="Text Box 17"/>
          <p:cNvSpPr txBox="1">
            <a:spLocks noChangeArrowheads="1"/>
          </p:cNvSpPr>
          <p:nvPr/>
        </p:nvSpPr>
        <p:spPr bwMode="auto">
          <a:xfrm>
            <a:off x="7933445" y="1676400"/>
            <a:ext cx="3425853" cy="707886"/>
          </a:xfrm>
          <a:prstGeom prst="rect">
            <a:avLst/>
          </a:prstGeom>
          <a:solidFill>
            <a:srgbClr val="FFFFCC"/>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spcBef>
                <a:spcPct val="50000"/>
              </a:spcBef>
              <a:defRPr/>
            </a:pPr>
            <a:r>
              <a:rPr lang="en-US" sz="2000" dirty="0">
                <a:solidFill>
                  <a:srgbClr val="FF0000"/>
                </a:solidFill>
                <a:latin typeface="Arial" pitchFamily="34" charset="0"/>
                <a:cs typeface="Arial" pitchFamily="34" charset="0"/>
              </a:rPr>
              <a:t>At </a:t>
            </a:r>
            <a:r>
              <a:rPr lang="en-US" sz="2000" b="1" dirty="0">
                <a:solidFill>
                  <a:srgbClr val="FF0000"/>
                </a:solidFill>
                <a:latin typeface="Arial" pitchFamily="34" charset="0"/>
                <a:cs typeface="Arial" pitchFamily="34" charset="0"/>
              </a:rPr>
              <a:t>A</a:t>
            </a:r>
            <a:r>
              <a:rPr lang="en-US" sz="2000" dirty="0">
                <a:solidFill>
                  <a:srgbClr val="FF0000"/>
                </a:solidFill>
                <a:latin typeface="Arial" pitchFamily="34" charset="0"/>
                <a:cs typeface="Arial" pitchFamily="34" charset="0"/>
              </a:rPr>
              <a:t>, </a:t>
            </a:r>
            <a:r>
              <a:rPr lang="en-US" sz="2000" dirty="0" smtClean="0">
                <a:solidFill>
                  <a:srgbClr val="FF0000"/>
                </a:solidFill>
                <a:latin typeface="Arial" pitchFamily="34" charset="0"/>
                <a:cs typeface="Arial" pitchFamily="34" charset="0"/>
              </a:rPr>
              <a:t>opportunity </a:t>
            </a:r>
            <a:r>
              <a:rPr lang="en-US" sz="2000" dirty="0">
                <a:solidFill>
                  <a:srgbClr val="FF0000"/>
                </a:solidFill>
                <a:latin typeface="Arial" pitchFamily="34" charset="0"/>
                <a:cs typeface="Arial" pitchFamily="34" charset="0"/>
              </a:rPr>
              <a:t>cost of </a:t>
            </a:r>
            <a:r>
              <a:rPr lang="en-US" sz="2000" dirty="0" smtClean="0">
                <a:solidFill>
                  <a:srgbClr val="FF0000"/>
                </a:solidFill>
                <a:latin typeface="Arial" pitchFamily="34" charset="0"/>
                <a:cs typeface="Arial" pitchFamily="34" charset="0"/>
              </a:rPr>
              <a:t>mountain </a:t>
            </a:r>
            <a:r>
              <a:rPr lang="en-US" sz="2000" dirty="0">
                <a:solidFill>
                  <a:srgbClr val="FF0000"/>
                </a:solidFill>
                <a:latin typeface="Arial" pitchFamily="34" charset="0"/>
                <a:cs typeface="Arial" pitchFamily="34" charset="0"/>
              </a:rPr>
              <a:t>bikes is low.</a:t>
            </a:r>
          </a:p>
        </p:txBody>
      </p:sp>
      <p:pic>
        <p:nvPicPr>
          <p:cNvPr id="1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901" y="18415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889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0644">
                                            <p:txEl>
                                              <p:pRg st="0" end="0"/>
                                            </p:txEl>
                                          </p:spTgt>
                                        </p:tgtEl>
                                        <p:attrNameLst>
                                          <p:attrName>style.visibility</p:attrName>
                                        </p:attrNameLst>
                                      </p:cBhvr>
                                      <p:to>
                                        <p:strVal val="visible"/>
                                      </p:to>
                                    </p:set>
                                    <p:animEffect transition="in" filter="wipe(left)">
                                      <p:cBhvr>
                                        <p:cTn id="7" dur="500"/>
                                        <p:tgtEl>
                                          <p:spTgt spid="2406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0644">
                                            <p:txEl>
                                              <p:pRg st="1" end="1"/>
                                            </p:txEl>
                                          </p:spTgt>
                                        </p:tgtEl>
                                        <p:attrNameLst>
                                          <p:attrName>style.visibility</p:attrName>
                                        </p:attrNameLst>
                                      </p:cBhvr>
                                      <p:to>
                                        <p:strVal val="visible"/>
                                      </p:to>
                                    </p:set>
                                    <p:animEffect transition="in" filter="wipe(left)">
                                      <p:cBhvr>
                                        <p:cTn id="12" dur="500"/>
                                        <p:tgtEl>
                                          <p:spTgt spid="240644">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0653"/>
                                        </p:tgtEl>
                                        <p:attrNameLst>
                                          <p:attrName>style.visibility</p:attrName>
                                        </p:attrNameLst>
                                      </p:cBhvr>
                                      <p:to>
                                        <p:strVal val="visible"/>
                                      </p:to>
                                    </p:set>
                                    <p:animEffect transition="in" filter="wipe(left)">
                                      <p:cBhvr>
                                        <p:cTn id="16" dur="500"/>
                                        <p:tgtEl>
                                          <p:spTgt spid="24065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40657"/>
                                        </p:tgtEl>
                                        <p:attrNameLst>
                                          <p:attrName>style.visibility</p:attrName>
                                        </p:attrNameLst>
                                      </p:cBhvr>
                                      <p:to>
                                        <p:strVal val="visible"/>
                                      </p:to>
                                    </p:set>
                                    <p:animEffect transition="in" filter="fade">
                                      <p:cBhvr>
                                        <p:cTn id="24" dur="500"/>
                                        <p:tgtEl>
                                          <p:spTgt spid="240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4" grpId="0" build="p" bldLvl="5"/>
      <p:bldP spid="240653" grpId="0" animBg="1"/>
      <p:bldP spid="24065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21" name="Rectangle 3"/>
          <p:cNvSpPr>
            <a:spLocks noGrp="1" noChangeArrowheads="1"/>
          </p:cNvSpPr>
          <p:nvPr>
            <p:ph type="title"/>
          </p:nvPr>
        </p:nvSpPr>
        <p:spPr/>
        <p:txBody>
          <a:bodyPr/>
          <a:lstStyle/>
          <a:p>
            <a:pPr eaLnBrk="1" hangingPunct="1"/>
            <a:r>
              <a:rPr lang="en-US" sz="3400" dirty="0"/>
              <a:t>Why the PPF Might Be Bow-Shaped</a:t>
            </a:r>
          </a:p>
        </p:txBody>
      </p:sp>
      <p:sp>
        <p:nvSpPr>
          <p:cNvPr id="242692" name="Rectangle 4"/>
          <p:cNvSpPr>
            <a:spLocks noGrp="1" noChangeArrowheads="1"/>
          </p:cNvSpPr>
          <p:nvPr>
            <p:ph idx="1"/>
          </p:nvPr>
        </p:nvSpPr>
        <p:spPr>
          <a:xfrm>
            <a:off x="1905000" y="1345020"/>
            <a:ext cx="3352800" cy="4979581"/>
          </a:xfrm>
        </p:spPr>
        <p:txBody>
          <a:bodyPr>
            <a:normAutofit/>
          </a:bodyPr>
          <a:lstStyle/>
          <a:p>
            <a:pPr marL="0" indent="0" eaLnBrk="1" hangingPunct="1">
              <a:spcBef>
                <a:spcPct val="35000"/>
              </a:spcBef>
              <a:buNone/>
            </a:pPr>
            <a:r>
              <a:rPr lang="en-US" sz="2600" dirty="0"/>
              <a:t>At </a:t>
            </a:r>
            <a:r>
              <a:rPr lang="en-US" sz="2600" b="1" dirty="0"/>
              <a:t>B</a:t>
            </a:r>
            <a:r>
              <a:rPr lang="en-US" sz="2600" dirty="0"/>
              <a:t>, most workers are producing bikes.  </a:t>
            </a:r>
            <a:br>
              <a:rPr lang="en-US" sz="2600" dirty="0"/>
            </a:br>
            <a:r>
              <a:rPr lang="en-US" sz="2600" dirty="0"/>
              <a:t>The few left in beer are the best brewers.</a:t>
            </a:r>
          </a:p>
          <a:p>
            <a:pPr marL="0" indent="0" eaLnBrk="1" hangingPunct="1">
              <a:spcBef>
                <a:spcPct val="35000"/>
              </a:spcBef>
              <a:buNone/>
            </a:pPr>
            <a:r>
              <a:rPr lang="en-US" sz="2600" dirty="0"/>
              <a:t>Producing more bikes would require shifting some of the best brewers away from beer production, </a:t>
            </a:r>
            <a:br>
              <a:rPr lang="en-US" sz="2600" dirty="0"/>
            </a:br>
            <a:r>
              <a:rPr lang="en-US" sz="2600" dirty="0"/>
              <a:t>causing a big drop in beer output. </a:t>
            </a:r>
          </a:p>
        </p:txBody>
      </p:sp>
      <p:sp>
        <p:nvSpPr>
          <p:cNvPr id="34820" name="Text Box 2"/>
          <p:cNvSpPr txBox="1">
            <a:spLocks noChangeArrowheads="1"/>
          </p:cNvSpPr>
          <p:nvPr/>
        </p:nvSpPr>
        <p:spPr bwMode="auto">
          <a:xfrm>
            <a:off x="8323263" y="3052763"/>
            <a:ext cx="379412" cy="457200"/>
          </a:xfrm>
          <a:prstGeom prst="rect">
            <a:avLst/>
          </a:prstGeom>
          <a:noFill/>
          <a:ln w="9525">
            <a:noFill/>
            <a:miter lim="800000"/>
            <a:headEnd/>
            <a:tailEnd/>
          </a:ln>
        </p:spPr>
        <p:txBody>
          <a:bodyPr anchor="ctr" anchorCtr="1">
            <a:spAutoFit/>
          </a:bodyPr>
          <a:lstStyle/>
          <a:p>
            <a:pPr>
              <a:spcBef>
                <a:spcPct val="50000"/>
              </a:spcBef>
            </a:pPr>
            <a:r>
              <a:rPr lang="en-US" sz="2400" b="1">
                <a:latin typeface="Arial" pitchFamily="34" charset="0"/>
                <a:cs typeface="Arial" pitchFamily="34" charset="0"/>
              </a:rPr>
              <a:t>B</a:t>
            </a:r>
          </a:p>
        </p:txBody>
      </p:sp>
      <p:grpSp>
        <p:nvGrpSpPr>
          <p:cNvPr id="2" name="Group 5"/>
          <p:cNvGrpSpPr>
            <a:grpSpLocks/>
          </p:cNvGrpSpPr>
          <p:nvPr/>
        </p:nvGrpSpPr>
        <p:grpSpPr bwMode="auto">
          <a:xfrm>
            <a:off x="5770564" y="1458913"/>
            <a:ext cx="4116387" cy="3954462"/>
            <a:chOff x="2462" y="910"/>
            <a:chExt cx="2871" cy="2379"/>
          </a:xfrm>
        </p:grpSpPr>
        <p:sp>
          <p:nvSpPr>
            <p:cNvPr id="34833" name="Line 6"/>
            <p:cNvSpPr>
              <a:spLocks noChangeShapeType="1"/>
            </p:cNvSpPr>
            <p:nvPr/>
          </p:nvSpPr>
          <p:spPr bwMode="auto">
            <a:xfrm>
              <a:off x="2462" y="910"/>
              <a:ext cx="0" cy="2379"/>
            </a:xfrm>
            <a:prstGeom prst="line">
              <a:avLst/>
            </a:prstGeom>
            <a:noFill/>
            <a:ln w="9525">
              <a:solidFill>
                <a:schemeClr val="tx1"/>
              </a:solidFill>
              <a:round/>
              <a:headEnd/>
              <a:tailEnd/>
            </a:ln>
          </p:spPr>
          <p:txBody>
            <a:bodyPr/>
            <a:lstStyle/>
            <a:p>
              <a:endParaRPr lang="en-US"/>
            </a:p>
          </p:txBody>
        </p:sp>
        <p:sp>
          <p:nvSpPr>
            <p:cNvPr id="34834" name="Line 7"/>
            <p:cNvSpPr>
              <a:spLocks noChangeShapeType="1"/>
            </p:cNvSpPr>
            <p:nvPr/>
          </p:nvSpPr>
          <p:spPr bwMode="auto">
            <a:xfrm>
              <a:off x="2462" y="3289"/>
              <a:ext cx="2871" cy="0"/>
            </a:xfrm>
            <a:prstGeom prst="line">
              <a:avLst/>
            </a:prstGeom>
            <a:noFill/>
            <a:ln w="9525">
              <a:solidFill>
                <a:schemeClr val="tx1"/>
              </a:solidFill>
              <a:round/>
              <a:headEnd/>
              <a:tailEnd/>
            </a:ln>
          </p:spPr>
          <p:txBody>
            <a:bodyPr/>
            <a:lstStyle/>
            <a:p>
              <a:endParaRPr lang="en-US"/>
            </a:p>
          </p:txBody>
        </p:sp>
      </p:grpSp>
      <p:sp>
        <p:nvSpPr>
          <p:cNvPr id="34824" name="Text Box 8"/>
          <p:cNvSpPr txBox="1">
            <a:spLocks noChangeArrowheads="1"/>
          </p:cNvSpPr>
          <p:nvPr/>
        </p:nvSpPr>
        <p:spPr bwMode="auto">
          <a:xfrm>
            <a:off x="8248650" y="5389564"/>
            <a:ext cx="1697038" cy="830997"/>
          </a:xfrm>
          <a:prstGeom prst="rect">
            <a:avLst/>
          </a:prstGeom>
          <a:noFill/>
          <a:ln w="9525">
            <a:noFill/>
            <a:miter lim="800000"/>
            <a:headEnd/>
            <a:tailEnd/>
          </a:ln>
        </p:spPr>
        <p:txBody>
          <a:bodyPr>
            <a:spAutoFit/>
          </a:bodyPr>
          <a:lstStyle/>
          <a:p>
            <a:pPr algn="r">
              <a:spcBef>
                <a:spcPct val="50000"/>
              </a:spcBef>
            </a:pPr>
            <a:r>
              <a:rPr lang="en-US" sz="2400" b="1">
                <a:latin typeface="Arial" pitchFamily="34" charset="0"/>
                <a:cs typeface="Arial" pitchFamily="34" charset="0"/>
              </a:rPr>
              <a:t>Mountain Bikes</a:t>
            </a:r>
          </a:p>
        </p:txBody>
      </p:sp>
      <p:sp>
        <p:nvSpPr>
          <p:cNvPr id="34825" name="Text Box 9"/>
          <p:cNvSpPr txBox="1">
            <a:spLocks noChangeArrowheads="1"/>
          </p:cNvSpPr>
          <p:nvPr/>
        </p:nvSpPr>
        <p:spPr bwMode="auto">
          <a:xfrm rot="-5400000">
            <a:off x="4731544" y="1932782"/>
            <a:ext cx="1446213" cy="457200"/>
          </a:xfrm>
          <a:prstGeom prst="rect">
            <a:avLst/>
          </a:prstGeom>
          <a:noFill/>
          <a:ln w="9525">
            <a:noFill/>
            <a:miter lim="800000"/>
            <a:headEnd/>
            <a:tailEnd/>
          </a:ln>
        </p:spPr>
        <p:txBody>
          <a:bodyPr>
            <a:spAutoFit/>
          </a:bodyPr>
          <a:lstStyle/>
          <a:p>
            <a:pPr algn="r">
              <a:spcBef>
                <a:spcPct val="50000"/>
              </a:spcBef>
            </a:pPr>
            <a:r>
              <a:rPr lang="en-US" sz="2400" b="1" dirty="0">
                <a:latin typeface="Arial" pitchFamily="34" charset="0"/>
                <a:cs typeface="Arial" pitchFamily="34" charset="0"/>
              </a:rPr>
              <a:t>Beer</a:t>
            </a:r>
          </a:p>
        </p:txBody>
      </p:sp>
      <p:sp>
        <p:nvSpPr>
          <p:cNvPr id="34826" name="Arc 10"/>
          <p:cNvSpPr>
            <a:spLocks/>
          </p:cNvSpPr>
          <p:nvPr/>
        </p:nvSpPr>
        <p:spPr bwMode="auto">
          <a:xfrm>
            <a:off x="5532439" y="1984376"/>
            <a:ext cx="3608387" cy="3946525"/>
          </a:xfrm>
          <a:custGeom>
            <a:avLst/>
            <a:gdLst>
              <a:gd name="T0" fmla="*/ 2147483647 w 21415"/>
              <a:gd name="T1" fmla="*/ 0 h 21559"/>
              <a:gd name="T2" fmla="*/ 2147483647 w 21415"/>
              <a:gd name="T3" fmla="*/ 2147483647 h 21559"/>
              <a:gd name="T4" fmla="*/ 0 w 21415"/>
              <a:gd name="T5" fmla="*/ 2147483647 h 21559"/>
              <a:gd name="T6" fmla="*/ 0 60000 65536"/>
              <a:gd name="T7" fmla="*/ 0 60000 65536"/>
              <a:gd name="T8" fmla="*/ 0 60000 65536"/>
              <a:gd name="T9" fmla="*/ 0 w 21415"/>
              <a:gd name="T10" fmla="*/ 0 h 21559"/>
              <a:gd name="T11" fmla="*/ 21415 w 21415"/>
              <a:gd name="T12" fmla="*/ 21559 h 21559"/>
            </a:gdLst>
            <a:ahLst/>
            <a:cxnLst>
              <a:cxn ang="T6">
                <a:pos x="T0" y="T1"/>
              </a:cxn>
              <a:cxn ang="T7">
                <a:pos x="T2" y="T3"/>
              </a:cxn>
              <a:cxn ang="T8">
                <a:pos x="T4" y="T5"/>
              </a:cxn>
            </a:cxnLst>
            <a:rect l="T9" t="T10" r="T11" b="T12"/>
            <a:pathLst>
              <a:path w="21415" h="21559" fill="none" extrusionOk="0">
                <a:moveTo>
                  <a:pt x="1324" y="-1"/>
                </a:moveTo>
                <a:cubicBezTo>
                  <a:pt x="11642" y="633"/>
                  <a:pt x="20064" y="8488"/>
                  <a:pt x="21414" y="18738"/>
                </a:cubicBezTo>
              </a:path>
              <a:path w="21415" h="21559" stroke="0" extrusionOk="0">
                <a:moveTo>
                  <a:pt x="1324" y="-1"/>
                </a:moveTo>
                <a:cubicBezTo>
                  <a:pt x="11642" y="633"/>
                  <a:pt x="20064" y="8488"/>
                  <a:pt x="21414" y="18738"/>
                </a:cubicBezTo>
                <a:lnTo>
                  <a:pt x="0" y="21559"/>
                </a:lnTo>
                <a:close/>
              </a:path>
            </a:pathLst>
          </a:custGeom>
          <a:noFill/>
          <a:ln w="38100">
            <a:solidFill>
              <a:srgbClr val="003366"/>
            </a:solidFill>
            <a:round/>
            <a:headEnd/>
            <a:tailEnd/>
          </a:ln>
        </p:spPr>
        <p:txBody>
          <a:bodyPr wrap="none" anchor="ctr"/>
          <a:lstStyle/>
          <a:p>
            <a:endParaRPr lang="en-US"/>
          </a:p>
        </p:txBody>
      </p:sp>
      <p:sp>
        <p:nvSpPr>
          <p:cNvPr id="34827" name="Oval 11"/>
          <p:cNvSpPr>
            <a:spLocks noChangeArrowheads="1"/>
          </p:cNvSpPr>
          <p:nvPr/>
        </p:nvSpPr>
        <p:spPr bwMode="auto">
          <a:xfrm>
            <a:off x="8339139" y="3448051"/>
            <a:ext cx="141287" cy="138113"/>
          </a:xfrm>
          <a:prstGeom prst="ellipse">
            <a:avLst/>
          </a:prstGeom>
          <a:solidFill>
            <a:srgbClr val="CC0000"/>
          </a:solidFill>
          <a:ln w="9525">
            <a:noFill/>
            <a:round/>
            <a:headEnd/>
            <a:tailEnd/>
          </a:ln>
        </p:spPr>
        <p:txBody>
          <a:bodyPr wrap="none" anchor="ctr"/>
          <a:lstStyle/>
          <a:p>
            <a:endParaRPr lang="en-US">
              <a:cs typeface="Arial" charset="0"/>
            </a:endParaRPr>
          </a:p>
        </p:txBody>
      </p:sp>
      <p:sp>
        <p:nvSpPr>
          <p:cNvPr id="242701" name="Line 13"/>
          <p:cNvSpPr>
            <a:spLocks noChangeShapeType="1"/>
          </p:cNvSpPr>
          <p:nvPr/>
        </p:nvSpPr>
        <p:spPr bwMode="auto">
          <a:xfrm>
            <a:off x="8451850" y="3513138"/>
            <a:ext cx="546100" cy="0"/>
          </a:xfrm>
          <a:prstGeom prst="line">
            <a:avLst/>
          </a:prstGeom>
          <a:noFill/>
          <a:ln w="38100">
            <a:solidFill>
              <a:srgbClr val="00CC00"/>
            </a:solidFill>
            <a:round/>
            <a:headEnd/>
            <a:tailEnd type="triangle" w="lg" len="med"/>
          </a:ln>
        </p:spPr>
        <p:txBody>
          <a:bodyPr/>
          <a:lstStyle/>
          <a:p>
            <a:endParaRPr lang="en-US"/>
          </a:p>
        </p:txBody>
      </p:sp>
      <p:grpSp>
        <p:nvGrpSpPr>
          <p:cNvPr id="3" name="Group 14"/>
          <p:cNvGrpSpPr>
            <a:grpSpLocks/>
          </p:cNvGrpSpPr>
          <p:nvPr/>
        </p:nvGrpSpPr>
        <p:grpSpPr bwMode="auto">
          <a:xfrm>
            <a:off x="8902700" y="3511550"/>
            <a:ext cx="141288" cy="1182688"/>
            <a:chOff x="4648" y="2212"/>
            <a:chExt cx="89" cy="745"/>
          </a:xfrm>
        </p:grpSpPr>
        <p:sp>
          <p:nvSpPr>
            <p:cNvPr id="34831" name="Oval 15"/>
            <p:cNvSpPr>
              <a:spLocks noChangeArrowheads="1"/>
            </p:cNvSpPr>
            <p:nvPr/>
          </p:nvSpPr>
          <p:spPr bwMode="auto">
            <a:xfrm>
              <a:off x="4648" y="2870"/>
              <a:ext cx="89" cy="87"/>
            </a:xfrm>
            <a:prstGeom prst="ellipse">
              <a:avLst/>
            </a:prstGeom>
            <a:solidFill>
              <a:srgbClr val="CC0000"/>
            </a:solidFill>
            <a:ln w="9525">
              <a:noFill/>
              <a:round/>
              <a:headEnd/>
              <a:tailEnd/>
            </a:ln>
          </p:spPr>
          <p:txBody>
            <a:bodyPr wrap="none" anchor="ctr"/>
            <a:lstStyle/>
            <a:p>
              <a:endParaRPr lang="en-US">
                <a:cs typeface="Arial" charset="0"/>
              </a:endParaRPr>
            </a:p>
          </p:txBody>
        </p:sp>
        <p:sp>
          <p:nvSpPr>
            <p:cNvPr id="34832" name="Line 16"/>
            <p:cNvSpPr>
              <a:spLocks noChangeShapeType="1"/>
            </p:cNvSpPr>
            <p:nvPr/>
          </p:nvSpPr>
          <p:spPr bwMode="auto">
            <a:xfrm flipH="1">
              <a:off x="4693" y="2212"/>
              <a:ext cx="0" cy="662"/>
            </a:xfrm>
            <a:prstGeom prst="line">
              <a:avLst/>
            </a:prstGeom>
            <a:noFill/>
            <a:ln w="38100">
              <a:solidFill>
                <a:srgbClr val="00CC00"/>
              </a:solidFill>
              <a:round/>
              <a:headEnd/>
              <a:tailEnd type="triangle" w="lg" len="med"/>
            </a:ln>
          </p:spPr>
          <p:txBody>
            <a:bodyPr/>
            <a:lstStyle/>
            <a:p>
              <a:endParaRPr lang="en-US"/>
            </a:p>
          </p:txBody>
        </p:sp>
      </p:grpSp>
      <p:sp>
        <p:nvSpPr>
          <p:cNvPr id="242705" name="Text Box 17"/>
          <p:cNvSpPr txBox="1">
            <a:spLocks noChangeArrowheads="1"/>
          </p:cNvSpPr>
          <p:nvPr/>
        </p:nvSpPr>
        <p:spPr bwMode="auto">
          <a:xfrm>
            <a:off x="9378951" y="2353531"/>
            <a:ext cx="2482850" cy="1015663"/>
          </a:xfrm>
          <a:prstGeom prst="rect">
            <a:avLst/>
          </a:prstGeom>
          <a:solidFill>
            <a:srgbClr val="FFFFCC"/>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spcBef>
                <a:spcPct val="50000"/>
              </a:spcBef>
              <a:defRPr/>
            </a:pPr>
            <a:r>
              <a:rPr lang="en-US" sz="2000" dirty="0">
                <a:solidFill>
                  <a:srgbClr val="FF0000"/>
                </a:solidFill>
                <a:latin typeface="Arial" pitchFamily="34" charset="0"/>
                <a:cs typeface="Arial" pitchFamily="34" charset="0"/>
              </a:rPr>
              <a:t>At </a:t>
            </a:r>
            <a:r>
              <a:rPr lang="en-US" sz="2000" b="1" dirty="0">
                <a:solidFill>
                  <a:srgbClr val="FF0000"/>
                </a:solidFill>
                <a:latin typeface="Arial" pitchFamily="34" charset="0"/>
                <a:cs typeface="Arial" pitchFamily="34" charset="0"/>
              </a:rPr>
              <a:t>B</a:t>
            </a:r>
            <a:r>
              <a:rPr lang="en-US" sz="2000" dirty="0">
                <a:solidFill>
                  <a:srgbClr val="FF0000"/>
                </a:solidFill>
                <a:latin typeface="Arial" pitchFamily="34" charset="0"/>
                <a:cs typeface="Arial" pitchFamily="34" charset="0"/>
              </a:rPr>
              <a:t>, </a:t>
            </a:r>
            <a:r>
              <a:rPr lang="en-US" sz="2000" dirty="0" smtClean="0">
                <a:solidFill>
                  <a:srgbClr val="FF0000"/>
                </a:solidFill>
                <a:latin typeface="Arial" pitchFamily="34" charset="0"/>
                <a:cs typeface="Arial" pitchFamily="34" charset="0"/>
              </a:rPr>
              <a:t>opportunity cost </a:t>
            </a:r>
            <a:r>
              <a:rPr lang="en-US" sz="2000" dirty="0">
                <a:solidFill>
                  <a:srgbClr val="FF0000"/>
                </a:solidFill>
                <a:latin typeface="Arial" pitchFamily="34" charset="0"/>
                <a:cs typeface="Arial" pitchFamily="34" charset="0"/>
              </a:rPr>
              <a:t>of </a:t>
            </a:r>
            <a:r>
              <a:rPr lang="en-US" sz="2000" dirty="0" smtClean="0">
                <a:solidFill>
                  <a:srgbClr val="FF0000"/>
                </a:solidFill>
                <a:latin typeface="Arial" pitchFamily="34" charset="0"/>
                <a:cs typeface="Arial" pitchFamily="34" charset="0"/>
              </a:rPr>
              <a:t>mountain bikes is high</a:t>
            </a:r>
            <a:endParaRPr lang="en-US" sz="2000" dirty="0">
              <a:solidFill>
                <a:srgbClr val="FF0000"/>
              </a:solidFill>
              <a:latin typeface="Arial" pitchFamily="34" charset="0"/>
              <a:cs typeface="Arial" pitchFamily="34" charset="0"/>
            </a:endParaRPr>
          </a:p>
        </p:txBody>
      </p:sp>
      <p:pic>
        <p:nvPicPr>
          <p:cNvPr id="1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8520" y="18415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1818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2692">
                                            <p:txEl>
                                              <p:pRg st="0" end="0"/>
                                            </p:txEl>
                                          </p:spTgt>
                                        </p:tgtEl>
                                        <p:attrNameLst>
                                          <p:attrName>style.visibility</p:attrName>
                                        </p:attrNameLst>
                                      </p:cBhvr>
                                      <p:to>
                                        <p:strVal val="visible"/>
                                      </p:to>
                                    </p:set>
                                    <p:animEffect transition="in" filter="wipe(left)">
                                      <p:cBhvr>
                                        <p:cTn id="7" dur="500"/>
                                        <p:tgtEl>
                                          <p:spTgt spid="2426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2692">
                                            <p:txEl>
                                              <p:pRg st="1" end="1"/>
                                            </p:txEl>
                                          </p:spTgt>
                                        </p:tgtEl>
                                        <p:attrNameLst>
                                          <p:attrName>style.visibility</p:attrName>
                                        </p:attrNameLst>
                                      </p:cBhvr>
                                      <p:to>
                                        <p:strVal val="visible"/>
                                      </p:to>
                                    </p:set>
                                    <p:animEffect transition="in" filter="wipe(left)">
                                      <p:cBhvr>
                                        <p:cTn id="12" dur="500"/>
                                        <p:tgtEl>
                                          <p:spTgt spid="242692">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2701"/>
                                        </p:tgtEl>
                                        <p:attrNameLst>
                                          <p:attrName>style.visibility</p:attrName>
                                        </p:attrNameLst>
                                      </p:cBhvr>
                                      <p:to>
                                        <p:strVal val="visible"/>
                                      </p:to>
                                    </p:set>
                                    <p:animEffect transition="in" filter="wipe(left)">
                                      <p:cBhvr>
                                        <p:cTn id="16" dur="500"/>
                                        <p:tgtEl>
                                          <p:spTgt spid="242701"/>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42705"/>
                                        </p:tgtEl>
                                        <p:attrNameLst>
                                          <p:attrName>style.visibility</p:attrName>
                                        </p:attrNameLst>
                                      </p:cBhvr>
                                      <p:to>
                                        <p:strVal val="visible"/>
                                      </p:to>
                                    </p:set>
                                    <p:animEffect transition="in" filter="fade">
                                      <p:cBhvr>
                                        <p:cTn id="24" dur="500"/>
                                        <p:tgtEl>
                                          <p:spTgt spid="242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build="p" bldLvl="5"/>
      <p:bldP spid="242701" grpId="0" animBg="1"/>
      <p:bldP spid="24270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pPr algn="ctr" eaLnBrk="1" hangingPunct="1"/>
            <a:r>
              <a:rPr lang="en-US" sz="3400" dirty="0"/>
              <a:t>Why the PPF Might Be Bow-Shaped</a:t>
            </a:r>
          </a:p>
        </p:txBody>
      </p:sp>
      <p:sp>
        <p:nvSpPr>
          <p:cNvPr id="35845" name="Rectangle 3"/>
          <p:cNvSpPr>
            <a:spLocks noGrp="1" noChangeArrowheads="1"/>
          </p:cNvSpPr>
          <p:nvPr>
            <p:ph idx="1"/>
          </p:nvPr>
        </p:nvSpPr>
        <p:spPr/>
        <p:txBody>
          <a:bodyPr/>
          <a:lstStyle/>
          <a:p>
            <a:pPr marL="344488" indent="-344488" eaLnBrk="1" hangingPunct="1"/>
            <a:r>
              <a:rPr lang="en-US" dirty="0" smtClean="0"/>
              <a:t>The PPF is bow-shaped when different workers have different skills, different opportunity costs of producing one good in terms of the other.  </a:t>
            </a:r>
          </a:p>
          <a:p>
            <a:pPr marL="344488" indent="-344488" eaLnBrk="1" hangingPunct="1"/>
            <a:r>
              <a:rPr lang="en-US" dirty="0" smtClean="0"/>
              <a:t>The PPF would also be bow-shaped when there is another resource, or mix of resources with varying opportunity costs (E.g., different types of land suited for different uses).</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611" y="1905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2783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5">
                                            <p:txEl>
                                              <p:pRg st="0" end="0"/>
                                            </p:txEl>
                                          </p:spTgt>
                                        </p:tgtEl>
                                        <p:attrNameLst>
                                          <p:attrName>style.visibility</p:attrName>
                                        </p:attrNameLst>
                                      </p:cBhvr>
                                      <p:to>
                                        <p:strVal val="visible"/>
                                      </p:to>
                                    </p:set>
                                    <p:animEffect transition="in" filter="wipe(left)">
                                      <p:cBhvr>
                                        <p:cTn id="7" dur="500"/>
                                        <p:tgtEl>
                                          <p:spTgt spid="358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5">
                                            <p:txEl>
                                              <p:pRg st="1" end="1"/>
                                            </p:txEl>
                                          </p:spTgt>
                                        </p:tgtEl>
                                        <p:attrNameLst>
                                          <p:attrName>style.visibility</p:attrName>
                                        </p:attrNameLst>
                                      </p:cBhvr>
                                      <p:to>
                                        <p:strVal val="visible"/>
                                      </p:to>
                                    </p:set>
                                    <p:animEffect transition="in" filter="wipe(left)">
                                      <p:cBhvr>
                                        <p:cTn id="12" dur="500"/>
                                        <p:tgtEl>
                                          <p:spTgt spid="358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build="p" bldLvl="4"/>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dirty="0" smtClean="0"/>
              <a:t>The PPF:  A Summary</a:t>
            </a:r>
          </a:p>
        </p:txBody>
      </p:sp>
      <p:sp>
        <p:nvSpPr>
          <p:cNvPr id="142339" name="Rectangle 3"/>
          <p:cNvSpPr>
            <a:spLocks noGrp="1" noChangeArrowheads="1"/>
          </p:cNvSpPr>
          <p:nvPr>
            <p:ph idx="1"/>
          </p:nvPr>
        </p:nvSpPr>
        <p:spPr>
          <a:xfrm>
            <a:off x="707366" y="1469368"/>
            <a:ext cx="10636370" cy="4707146"/>
          </a:xfrm>
        </p:spPr>
        <p:txBody>
          <a:bodyPr/>
          <a:lstStyle/>
          <a:p>
            <a:pPr>
              <a:spcBef>
                <a:spcPts val="1500"/>
              </a:spcBef>
            </a:pPr>
            <a:r>
              <a:rPr lang="en-US" dirty="0" smtClean="0"/>
              <a:t>The PPF shows all combinations of two goods that an economy can possibly produce, given the available resources </a:t>
            </a:r>
            <a:r>
              <a:rPr lang="en-US" dirty="0"/>
              <a:t>&amp;</a:t>
            </a:r>
            <a:r>
              <a:rPr lang="en-US" dirty="0" smtClean="0"/>
              <a:t> technology. </a:t>
            </a:r>
          </a:p>
          <a:p>
            <a:pPr>
              <a:spcBef>
                <a:spcPts val="1500"/>
              </a:spcBef>
            </a:pPr>
            <a:r>
              <a:rPr lang="en-US" dirty="0" smtClean="0"/>
              <a:t>The PPF illustrates the concepts of tradeoff &amp; opportunity cost, efficiency &amp; inefficiency, unemployment, </a:t>
            </a:r>
            <a:r>
              <a:rPr lang="en-US" dirty="0"/>
              <a:t>&amp;</a:t>
            </a:r>
            <a:r>
              <a:rPr lang="en-US" dirty="0" smtClean="0"/>
              <a:t> economic growth.</a:t>
            </a:r>
          </a:p>
          <a:p>
            <a:pPr>
              <a:spcBef>
                <a:spcPts val="1500"/>
              </a:spcBef>
            </a:pPr>
            <a:r>
              <a:rPr lang="en-US" dirty="0" smtClean="0"/>
              <a:t>A bow-shaped PPF illustrates the concept of increasing opportunity cost.</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9576" y="8063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32120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500"/>
                                        <p:tgtEl>
                                          <p:spTgt spid="142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39">
                                            <p:txEl>
                                              <p:pRg st="1" end="1"/>
                                            </p:txEl>
                                          </p:spTgt>
                                        </p:tgtEl>
                                        <p:attrNameLst>
                                          <p:attrName>style.visibility</p:attrName>
                                        </p:attrNameLst>
                                      </p:cBhvr>
                                      <p:to>
                                        <p:strVal val="visible"/>
                                      </p:to>
                                    </p:set>
                                    <p:animEffect transition="in" filter="wipe(left)">
                                      <p:cBhvr>
                                        <p:cTn id="12" dur="500"/>
                                        <p:tgtEl>
                                          <p:spTgt spid="142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39">
                                            <p:txEl>
                                              <p:pRg st="2" end="2"/>
                                            </p:txEl>
                                          </p:spTgt>
                                        </p:tgtEl>
                                        <p:attrNameLst>
                                          <p:attrName>style.visibility</p:attrName>
                                        </p:attrNameLst>
                                      </p:cBhvr>
                                      <p:to>
                                        <p:strVal val="visible"/>
                                      </p:to>
                                    </p:set>
                                    <p:animEffect transition="in" filter="wipe(left)">
                                      <p:cBhvr>
                                        <p:cTn id="17" dur="500"/>
                                        <p:tgtEl>
                                          <p:spTgt spid="142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bldLvl="5"/>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Trade (&amp; International Trade)</a:t>
            </a:r>
            <a:endParaRPr lang="en-IE" dirty="0"/>
          </a:p>
        </p:txBody>
      </p:sp>
      <p:sp>
        <p:nvSpPr>
          <p:cNvPr id="3" name="Content Placeholder 2"/>
          <p:cNvSpPr>
            <a:spLocks noGrp="1"/>
          </p:cNvSpPr>
          <p:nvPr>
            <p:ph idx="1"/>
          </p:nvPr>
        </p:nvSpPr>
        <p:spPr/>
        <p:txBody>
          <a:bodyPr/>
          <a:lstStyle/>
          <a:p>
            <a:pPr marL="285750" indent="-285750">
              <a:spcBef>
                <a:spcPts val="1500"/>
              </a:spcBef>
              <a:buClr>
                <a:schemeClr val="accent1">
                  <a:lumMod val="75000"/>
                </a:schemeClr>
              </a:buClr>
              <a:buFont typeface="Arial" pitchFamily="34" charset="0"/>
              <a:buChar char="•"/>
            </a:pPr>
            <a:r>
              <a:rPr lang="en-US" dirty="0" smtClean="0"/>
              <a:t>Why do people &amp; countries choose to be economically interdependent?</a:t>
            </a:r>
          </a:p>
          <a:p>
            <a:pPr marL="285750" indent="-285750">
              <a:spcBef>
                <a:spcPts val="1500"/>
              </a:spcBef>
              <a:buClr>
                <a:schemeClr val="accent1">
                  <a:lumMod val="75000"/>
                </a:schemeClr>
              </a:buClr>
              <a:buFont typeface="Arial" pitchFamily="34" charset="0"/>
              <a:buChar char="•"/>
            </a:pPr>
            <a:r>
              <a:rPr lang="en-US" dirty="0"/>
              <a:t>C</a:t>
            </a:r>
            <a:r>
              <a:rPr lang="en-US" dirty="0" smtClean="0"/>
              <a:t>an trade make everyone better off?</a:t>
            </a:r>
          </a:p>
          <a:p>
            <a:pPr marL="285750" indent="-285750">
              <a:spcBef>
                <a:spcPts val="1500"/>
              </a:spcBef>
              <a:buClr>
                <a:schemeClr val="accent1">
                  <a:lumMod val="75000"/>
                </a:schemeClr>
              </a:buClr>
              <a:buFont typeface="Arial" pitchFamily="34" charset="0"/>
              <a:buChar char="•"/>
            </a:pPr>
            <a:r>
              <a:rPr lang="en-US" dirty="0" smtClean="0"/>
              <a:t>To answer these questions we need to understand</a:t>
            </a:r>
            <a:r>
              <a:rPr lang="en-US" dirty="0"/>
              <a:t> </a:t>
            </a:r>
            <a:r>
              <a:rPr lang="en-US" dirty="0" smtClean="0"/>
              <a:t>the concepts of absolute advantage and comparative advantage</a:t>
            </a:r>
            <a:br>
              <a:rPr lang="en-US" dirty="0" smtClean="0"/>
            </a:br>
            <a:endParaRPr lang="en-IE"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237"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477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IE" altLang="en-US" dirty="0" smtClean="0"/>
              <a:t>Microeconomics</a:t>
            </a:r>
            <a:endParaRPr lang="en-GB" altLang="en-US" dirty="0" smtClean="0"/>
          </a:p>
        </p:txBody>
      </p:sp>
      <p:sp>
        <p:nvSpPr>
          <p:cNvPr id="2051" name="Rectangle 3"/>
          <p:cNvSpPr>
            <a:spLocks noGrp="1" noChangeArrowheads="1"/>
          </p:cNvSpPr>
          <p:nvPr>
            <p:ph type="subTitle" idx="1"/>
          </p:nvPr>
        </p:nvSpPr>
        <p:spPr/>
        <p:txBody>
          <a:bodyPr/>
          <a:lstStyle/>
          <a:p>
            <a:pPr eaLnBrk="1" hangingPunct="1">
              <a:defRPr/>
            </a:pPr>
            <a:r>
              <a:rPr lang="en-IE" altLang="en-US" dirty="0" smtClean="0"/>
              <a:t>Lecture 2 - Foundations</a:t>
            </a:r>
            <a:endParaRPr lang="en-GB" altLang="en-US" dirty="0" smtClean="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7400" y="31317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304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algn="ctr" eaLnBrk="1" hangingPunct="1"/>
            <a:r>
              <a:rPr lang="en-IE" dirty="0" smtClean="0"/>
              <a:t>Trade (&amp; International Trade)</a:t>
            </a:r>
            <a:endParaRPr lang="en-US" dirty="0" smtClean="0"/>
          </a:p>
        </p:txBody>
      </p:sp>
      <p:sp>
        <p:nvSpPr>
          <p:cNvPr id="12293" name="Rectangle 3"/>
          <p:cNvSpPr>
            <a:spLocks noGrp="1" noChangeArrowheads="1"/>
          </p:cNvSpPr>
          <p:nvPr>
            <p:ph idx="1"/>
          </p:nvPr>
        </p:nvSpPr>
        <p:spPr/>
        <p:txBody>
          <a:bodyPr/>
          <a:lstStyle/>
          <a:p>
            <a:pPr>
              <a:spcBef>
                <a:spcPct val="50000"/>
              </a:spcBef>
            </a:pPr>
            <a:r>
              <a:rPr lang="en-US" sz="2800" dirty="0" smtClean="0"/>
              <a:t>Two countries: U.S. </a:t>
            </a:r>
            <a:r>
              <a:rPr lang="en-US" sz="2800" dirty="0"/>
              <a:t>&amp;</a:t>
            </a:r>
            <a:r>
              <a:rPr lang="en-US" sz="2800" dirty="0" smtClean="0"/>
              <a:t> Japan</a:t>
            </a:r>
          </a:p>
          <a:p>
            <a:pPr>
              <a:spcBef>
                <a:spcPct val="50000"/>
              </a:spcBef>
            </a:pPr>
            <a:r>
              <a:rPr lang="en-US" sz="2800" dirty="0" smtClean="0"/>
              <a:t>Two goods:  computers </a:t>
            </a:r>
            <a:r>
              <a:rPr lang="en-US" sz="2800" dirty="0"/>
              <a:t>&amp;</a:t>
            </a:r>
            <a:r>
              <a:rPr lang="en-US" sz="2800" dirty="0" smtClean="0"/>
              <a:t> wheat</a:t>
            </a:r>
          </a:p>
          <a:p>
            <a:pPr>
              <a:spcBef>
                <a:spcPct val="50000"/>
              </a:spcBef>
            </a:pPr>
            <a:r>
              <a:rPr lang="en-US" sz="2800" dirty="0" smtClean="0"/>
              <a:t>One Factor of Production: labor (measured </a:t>
            </a:r>
            <a:r>
              <a:rPr lang="en-US" sz="2800" dirty="0"/>
              <a:t>in </a:t>
            </a:r>
            <a:r>
              <a:rPr lang="en-US" sz="2800" dirty="0" smtClean="0"/>
              <a:t>hours) </a:t>
            </a:r>
            <a:endParaRPr lang="en-US" sz="2800" dirty="0"/>
          </a:p>
          <a:p>
            <a:pPr>
              <a:spcBef>
                <a:spcPct val="50000"/>
              </a:spcBef>
            </a:pPr>
            <a:r>
              <a:rPr lang="en-US" sz="2800" dirty="0"/>
              <a:t>We will look at how much of both goods </a:t>
            </a:r>
            <a:br>
              <a:rPr lang="en-US" sz="2800" dirty="0"/>
            </a:br>
            <a:r>
              <a:rPr lang="en-US" sz="2800" dirty="0"/>
              <a:t>each country produces &amp;</a:t>
            </a:r>
            <a:r>
              <a:rPr lang="en-US" sz="2800" dirty="0" smtClean="0"/>
              <a:t> </a:t>
            </a:r>
            <a:r>
              <a:rPr lang="en-US" sz="2800" dirty="0"/>
              <a:t>consumes</a:t>
            </a:r>
          </a:p>
          <a:p>
            <a:pPr lvl="1">
              <a:spcBef>
                <a:spcPct val="25000"/>
              </a:spcBef>
              <a:buClr>
                <a:srgbClr val="996633"/>
              </a:buClr>
            </a:pPr>
            <a:r>
              <a:rPr lang="en-US" sz="2400" dirty="0"/>
              <a:t>if the country chooses to be self-sufficient</a:t>
            </a:r>
          </a:p>
          <a:p>
            <a:pPr lvl="1">
              <a:spcBef>
                <a:spcPct val="25000"/>
              </a:spcBef>
              <a:buClr>
                <a:srgbClr val="996633"/>
              </a:buClr>
            </a:pPr>
            <a:r>
              <a:rPr lang="en-US" sz="2400" dirty="0"/>
              <a:t>if it trades with the other country</a:t>
            </a:r>
          </a:p>
        </p:txBody>
      </p:sp>
      <p:sp>
        <p:nvSpPr>
          <p:cNvPr id="12294"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8947"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340341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wipe(left)">
                                      <p:cBhvr>
                                        <p:cTn id="7" dur="500"/>
                                        <p:tgtEl>
                                          <p:spTgt spid="122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3">
                                            <p:txEl>
                                              <p:pRg st="1" end="1"/>
                                            </p:txEl>
                                          </p:spTgt>
                                        </p:tgtEl>
                                        <p:attrNameLst>
                                          <p:attrName>style.visibility</p:attrName>
                                        </p:attrNameLst>
                                      </p:cBhvr>
                                      <p:to>
                                        <p:strVal val="visible"/>
                                      </p:to>
                                    </p:set>
                                    <p:animEffect transition="in" filter="wipe(left)">
                                      <p:cBhvr>
                                        <p:cTn id="12" dur="500"/>
                                        <p:tgtEl>
                                          <p:spTgt spid="122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3">
                                            <p:txEl>
                                              <p:pRg st="2" end="2"/>
                                            </p:txEl>
                                          </p:spTgt>
                                        </p:tgtEl>
                                        <p:attrNameLst>
                                          <p:attrName>style.visibility</p:attrName>
                                        </p:attrNameLst>
                                      </p:cBhvr>
                                      <p:to>
                                        <p:strVal val="visible"/>
                                      </p:to>
                                    </p:set>
                                    <p:animEffect transition="in" filter="wipe(left)">
                                      <p:cBhvr>
                                        <p:cTn id="17" dur="500"/>
                                        <p:tgtEl>
                                          <p:spTgt spid="122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93">
                                            <p:txEl>
                                              <p:pRg st="3" end="3"/>
                                            </p:txEl>
                                          </p:spTgt>
                                        </p:tgtEl>
                                        <p:attrNameLst>
                                          <p:attrName>style.visibility</p:attrName>
                                        </p:attrNameLst>
                                      </p:cBhvr>
                                      <p:to>
                                        <p:strVal val="visible"/>
                                      </p:to>
                                    </p:set>
                                    <p:animEffect transition="in" filter="wipe(left)">
                                      <p:cBhvr>
                                        <p:cTn id="22" dur="500"/>
                                        <p:tgtEl>
                                          <p:spTgt spid="122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293">
                                            <p:txEl>
                                              <p:pRg st="4" end="4"/>
                                            </p:txEl>
                                          </p:spTgt>
                                        </p:tgtEl>
                                        <p:attrNameLst>
                                          <p:attrName>style.visibility</p:attrName>
                                        </p:attrNameLst>
                                      </p:cBhvr>
                                      <p:to>
                                        <p:strVal val="visible"/>
                                      </p:to>
                                    </p:set>
                                    <p:animEffect transition="in" filter="wipe(left)">
                                      <p:cBhvr>
                                        <p:cTn id="27" dur="500"/>
                                        <p:tgtEl>
                                          <p:spTgt spid="122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293">
                                            <p:txEl>
                                              <p:pRg st="5" end="5"/>
                                            </p:txEl>
                                          </p:spTgt>
                                        </p:tgtEl>
                                        <p:attrNameLst>
                                          <p:attrName>style.visibility</p:attrName>
                                        </p:attrNameLst>
                                      </p:cBhvr>
                                      <p:to>
                                        <p:strVal val="visible"/>
                                      </p:to>
                                    </p:set>
                                    <p:animEffect transition="in" filter="wipe(left)">
                                      <p:cBhvr>
                                        <p:cTn id="32" dur="500"/>
                                        <p:tgtEl>
                                          <p:spTgt spid="122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uild="p" bldLvl="4"/>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en-US" dirty="0" smtClean="0"/>
              <a:t>U.S. Production Possibilities</a:t>
            </a:r>
          </a:p>
        </p:txBody>
      </p:sp>
      <p:sp>
        <p:nvSpPr>
          <p:cNvPr id="12293" name="Rectangle 3"/>
          <p:cNvSpPr>
            <a:spLocks noGrp="1" noChangeArrowheads="1"/>
          </p:cNvSpPr>
          <p:nvPr>
            <p:ph idx="1"/>
          </p:nvPr>
        </p:nvSpPr>
        <p:spPr/>
        <p:txBody>
          <a:bodyPr/>
          <a:lstStyle/>
          <a:p>
            <a:pPr eaLnBrk="1" hangingPunct="1">
              <a:spcBef>
                <a:spcPct val="55000"/>
              </a:spcBef>
            </a:pPr>
            <a:r>
              <a:rPr lang="en-US" dirty="0" smtClean="0"/>
              <a:t>The U.S. has 50,000 hours of labor </a:t>
            </a:r>
            <a:br>
              <a:rPr lang="en-US" dirty="0" smtClean="0"/>
            </a:br>
            <a:r>
              <a:rPr lang="en-US" dirty="0" smtClean="0"/>
              <a:t>available for production, per month.  </a:t>
            </a:r>
          </a:p>
          <a:p>
            <a:pPr lvl="1" eaLnBrk="1" hangingPunct="1">
              <a:spcBef>
                <a:spcPct val="55000"/>
              </a:spcBef>
            </a:pPr>
            <a:r>
              <a:rPr lang="en-US" dirty="0" smtClean="0"/>
              <a:t>Producing one computer </a:t>
            </a:r>
            <a:br>
              <a:rPr lang="en-US" dirty="0" smtClean="0"/>
            </a:br>
            <a:r>
              <a:rPr lang="en-US" dirty="0" smtClean="0"/>
              <a:t>requires 100 hours of labor. </a:t>
            </a:r>
          </a:p>
          <a:p>
            <a:pPr lvl="1" eaLnBrk="1" hangingPunct="1">
              <a:spcBef>
                <a:spcPct val="55000"/>
              </a:spcBef>
            </a:pPr>
            <a:r>
              <a:rPr lang="en-US" dirty="0" smtClean="0"/>
              <a:t>Producing one ton of wheat </a:t>
            </a:r>
            <a:br>
              <a:rPr lang="en-US" dirty="0" smtClean="0"/>
            </a:br>
            <a:r>
              <a:rPr lang="en-US" dirty="0" smtClean="0"/>
              <a:t>requires 10 hours of labor.  </a:t>
            </a:r>
          </a:p>
        </p:txBody>
      </p:sp>
      <p:sp>
        <p:nvSpPr>
          <p:cNvPr id="12294"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37690"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897891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wipe(left)">
                                      <p:cBhvr>
                                        <p:cTn id="7" dur="500"/>
                                        <p:tgtEl>
                                          <p:spTgt spid="122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3">
                                            <p:txEl>
                                              <p:pRg st="1" end="1"/>
                                            </p:txEl>
                                          </p:spTgt>
                                        </p:tgtEl>
                                        <p:attrNameLst>
                                          <p:attrName>style.visibility</p:attrName>
                                        </p:attrNameLst>
                                      </p:cBhvr>
                                      <p:to>
                                        <p:strVal val="visible"/>
                                      </p:to>
                                    </p:set>
                                    <p:animEffect transition="in" filter="wipe(left)">
                                      <p:cBhvr>
                                        <p:cTn id="12" dur="500"/>
                                        <p:tgtEl>
                                          <p:spTgt spid="122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3">
                                            <p:txEl>
                                              <p:pRg st="2" end="2"/>
                                            </p:txEl>
                                          </p:spTgt>
                                        </p:tgtEl>
                                        <p:attrNameLst>
                                          <p:attrName>style.visibility</p:attrName>
                                        </p:attrNameLst>
                                      </p:cBhvr>
                                      <p:to>
                                        <p:strVal val="visible"/>
                                      </p:to>
                                    </p:set>
                                    <p:animEffect transition="in" filter="wipe(left)">
                                      <p:cBhvr>
                                        <p:cTn id="17" dur="500"/>
                                        <p:tgtEl>
                                          <p:spTgt spid="122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uild="p" bldLvl="4"/>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46263" y="742950"/>
            <a:ext cx="7315200" cy="5329238"/>
            <a:chOff x="203" y="468"/>
            <a:chExt cx="4608" cy="3357"/>
          </a:xfrm>
        </p:grpSpPr>
        <p:grpSp>
          <p:nvGrpSpPr>
            <p:cNvPr id="3" name="Group 3"/>
            <p:cNvGrpSpPr>
              <a:grpSpLocks/>
            </p:cNvGrpSpPr>
            <p:nvPr/>
          </p:nvGrpSpPr>
          <p:grpSpPr bwMode="auto">
            <a:xfrm>
              <a:off x="203" y="972"/>
              <a:ext cx="3474" cy="2853"/>
              <a:chOff x="212" y="1350"/>
              <a:chExt cx="3474" cy="2853"/>
            </a:xfrm>
          </p:grpSpPr>
          <p:grpSp>
            <p:nvGrpSpPr>
              <p:cNvPr id="4" name="Group 4"/>
              <p:cNvGrpSpPr>
                <a:grpSpLocks/>
              </p:cNvGrpSpPr>
              <p:nvPr/>
            </p:nvGrpSpPr>
            <p:grpSpPr bwMode="auto">
              <a:xfrm>
                <a:off x="868" y="1350"/>
                <a:ext cx="2818" cy="2480"/>
                <a:chOff x="2416" y="1770"/>
                <a:chExt cx="610" cy="548"/>
              </a:xfrm>
            </p:grpSpPr>
            <p:sp>
              <p:nvSpPr>
                <p:cNvPr id="13362" name="Line 5"/>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13363" name="Line 6"/>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5" name="Group 7"/>
              <p:cNvGrpSpPr>
                <a:grpSpLocks/>
              </p:cNvGrpSpPr>
              <p:nvPr/>
            </p:nvGrpSpPr>
            <p:grpSpPr bwMode="auto">
              <a:xfrm>
                <a:off x="214" y="1834"/>
                <a:ext cx="654" cy="288"/>
                <a:chOff x="212" y="1834"/>
                <a:chExt cx="654" cy="288"/>
              </a:xfrm>
            </p:grpSpPr>
            <p:sp>
              <p:nvSpPr>
                <p:cNvPr id="13360" name="Line 8"/>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3361" name="Text Box 9"/>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4,000</a:t>
                  </a:r>
                </a:p>
              </p:txBody>
            </p:sp>
          </p:grpSp>
          <p:grpSp>
            <p:nvGrpSpPr>
              <p:cNvPr id="6" name="Group 10"/>
              <p:cNvGrpSpPr>
                <a:grpSpLocks/>
              </p:cNvGrpSpPr>
              <p:nvPr/>
            </p:nvGrpSpPr>
            <p:grpSpPr bwMode="auto">
              <a:xfrm>
                <a:off x="1144" y="3828"/>
                <a:ext cx="464" cy="374"/>
                <a:chOff x="1142" y="3830"/>
                <a:chExt cx="464" cy="374"/>
              </a:xfrm>
            </p:grpSpPr>
            <p:sp>
              <p:nvSpPr>
                <p:cNvPr id="13358" name="Line 11"/>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3359" name="Text Box 12"/>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grpSp>
          <p:grpSp>
            <p:nvGrpSpPr>
              <p:cNvPr id="7" name="Group 13"/>
              <p:cNvGrpSpPr>
                <a:grpSpLocks/>
              </p:cNvGrpSpPr>
              <p:nvPr/>
            </p:nvGrpSpPr>
            <p:grpSpPr bwMode="auto">
              <a:xfrm>
                <a:off x="212" y="1374"/>
                <a:ext cx="654" cy="288"/>
                <a:chOff x="212" y="1834"/>
                <a:chExt cx="654" cy="288"/>
              </a:xfrm>
            </p:grpSpPr>
            <p:sp>
              <p:nvSpPr>
                <p:cNvPr id="13356" name="Line 14"/>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3357" name="Text Box 15"/>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5,000</a:t>
                  </a:r>
                </a:p>
              </p:txBody>
            </p:sp>
          </p:grpSp>
          <p:grpSp>
            <p:nvGrpSpPr>
              <p:cNvPr id="8" name="Group 16"/>
              <p:cNvGrpSpPr>
                <a:grpSpLocks/>
              </p:cNvGrpSpPr>
              <p:nvPr/>
            </p:nvGrpSpPr>
            <p:grpSpPr bwMode="auto">
              <a:xfrm>
                <a:off x="214" y="2756"/>
                <a:ext cx="654" cy="288"/>
                <a:chOff x="212" y="1834"/>
                <a:chExt cx="654" cy="288"/>
              </a:xfrm>
            </p:grpSpPr>
            <p:sp>
              <p:nvSpPr>
                <p:cNvPr id="13354" name="Line 17"/>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3355" name="Text Box 18"/>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9" name="Group 19"/>
              <p:cNvGrpSpPr>
                <a:grpSpLocks/>
              </p:cNvGrpSpPr>
              <p:nvPr/>
            </p:nvGrpSpPr>
            <p:grpSpPr bwMode="auto">
              <a:xfrm>
                <a:off x="214" y="3216"/>
                <a:ext cx="654" cy="288"/>
                <a:chOff x="212" y="1834"/>
                <a:chExt cx="654" cy="288"/>
              </a:xfrm>
            </p:grpSpPr>
            <p:sp>
              <p:nvSpPr>
                <p:cNvPr id="13352" name="Line 20"/>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3353" name="Text Box 21"/>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dirty="0">
                      <a:latin typeface="Arial"/>
                      <a:cs typeface="Arial"/>
                    </a:rPr>
                    <a:t>1,000</a:t>
                  </a:r>
                </a:p>
              </p:txBody>
            </p:sp>
          </p:grpSp>
          <p:grpSp>
            <p:nvGrpSpPr>
              <p:cNvPr id="10" name="Group 22"/>
              <p:cNvGrpSpPr>
                <a:grpSpLocks/>
              </p:cNvGrpSpPr>
              <p:nvPr/>
            </p:nvGrpSpPr>
            <p:grpSpPr bwMode="auto">
              <a:xfrm>
                <a:off x="212" y="2292"/>
                <a:ext cx="654" cy="288"/>
                <a:chOff x="212" y="1834"/>
                <a:chExt cx="654" cy="288"/>
              </a:xfrm>
            </p:grpSpPr>
            <p:sp>
              <p:nvSpPr>
                <p:cNvPr id="13350" name="Line 23"/>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3351" name="Text Box 24"/>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3,000</a:t>
                  </a:r>
                </a:p>
              </p:txBody>
            </p:sp>
          </p:grpSp>
          <p:grpSp>
            <p:nvGrpSpPr>
              <p:cNvPr id="11" name="Group 25"/>
              <p:cNvGrpSpPr>
                <a:grpSpLocks/>
              </p:cNvGrpSpPr>
              <p:nvPr/>
            </p:nvGrpSpPr>
            <p:grpSpPr bwMode="auto">
              <a:xfrm>
                <a:off x="3188" y="3828"/>
                <a:ext cx="464" cy="374"/>
                <a:chOff x="1142" y="3830"/>
                <a:chExt cx="464" cy="374"/>
              </a:xfrm>
            </p:grpSpPr>
            <p:sp>
              <p:nvSpPr>
                <p:cNvPr id="13348" name="Line 26"/>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3349" name="Text Box 27"/>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500</a:t>
                  </a:r>
                </a:p>
              </p:txBody>
            </p:sp>
          </p:grpSp>
          <p:grpSp>
            <p:nvGrpSpPr>
              <p:cNvPr id="12" name="Group 28"/>
              <p:cNvGrpSpPr>
                <a:grpSpLocks/>
              </p:cNvGrpSpPr>
              <p:nvPr/>
            </p:nvGrpSpPr>
            <p:grpSpPr bwMode="auto">
              <a:xfrm>
                <a:off x="1659" y="3828"/>
                <a:ext cx="464" cy="374"/>
                <a:chOff x="1142" y="3830"/>
                <a:chExt cx="464" cy="374"/>
              </a:xfrm>
            </p:grpSpPr>
            <p:sp>
              <p:nvSpPr>
                <p:cNvPr id="13346" name="Line 29"/>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3347" name="Text Box 30"/>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grpSp>
            <p:nvGrpSpPr>
              <p:cNvPr id="13" name="Group 31"/>
              <p:cNvGrpSpPr>
                <a:grpSpLocks/>
              </p:cNvGrpSpPr>
              <p:nvPr/>
            </p:nvGrpSpPr>
            <p:grpSpPr bwMode="auto">
              <a:xfrm>
                <a:off x="2164" y="3829"/>
                <a:ext cx="464" cy="374"/>
                <a:chOff x="1142" y="3830"/>
                <a:chExt cx="464" cy="374"/>
              </a:xfrm>
            </p:grpSpPr>
            <p:sp>
              <p:nvSpPr>
                <p:cNvPr id="13344" name="Line 32"/>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3345" name="Text Box 33"/>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grpSp>
          <p:grpSp>
            <p:nvGrpSpPr>
              <p:cNvPr id="14" name="Group 34"/>
              <p:cNvGrpSpPr>
                <a:grpSpLocks/>
              </p:cNvGrpSpPr>
              <p:nvPr/>
            </p:nvGrpSpPr>
            <p:grpSpPr bwMode="auto">
              <a:xfrm>
                <a:off x="2673" y="3829"/>
                <a:ext cx="464" cy="374"/>
                <a:chOff x="1142" y="3830"/>
                <a:chExt cx="464" cy="374"/>
              </a:xfrm>
            </p:grpSpPr>
            <p:sp>
              <p:nvSpPr>
                <p:cNvPr id="13342" name="Line 35"/>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3343" name="Text Box 36"/>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400</a:t>
                  </a:r>
                </a:p>
              </p:txBody>
            </p:sp>
          </p:grpSp>
          <p:sp>
            <p:nvSpPr>
              <p:cNvPr id="13341" name="Text Box 37"/>
              <p:cNvSpPr txBox="1">
                <a:spLocks noChangeArrowheads="1"/>
              </p:cNvSpPr>
              <p:nvPr/>
            </p:nvSpPr>
            <p:spPr bwMode="auto">
              <a:xfrm>
                <a:off x="621" y="3798"/>
                <a:ext cx="266"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sp>
          <p:nvSpPr>
            <p:cNvPr id="13328" name="Text Box 38"/>
            <p:cNvSpPr txBox="1">
              <a:spLocks noChangeArrowheads="1"/>
            </p:cNvSpPr>
            <p:nvPr/>
          </p:nvSpPr>
          <p:spPr bwMode="auto">
            <a:xfrm>
              <a:off x="3604" y="3311"/>
              <a:ext cx="1207" cy="288"/>
            </a:xfrm>
            <a:prstGeom prst="rect">
              <a:avLst/>
            </a:prstGeom>
            <a:noFill/>
            <a:ln w="9525">
              <a:noFill/>
              <a:miter lim="800000"/>
              <a:headEnd/>
              <a:tailEnd/>
            </a:ln>
          </p:spPr>
          <p:txBody>
            <a:bodyPr>
              <a:spAutoFit/>
            </a:bodyPr>
            <a:lstStyle/>
            <a:p>
              <a:pPr>
                <a:spcBef>
                  <a:spcPct val="50000"/>
                </a:spcBef>
              </a:pPr>
              <a:r>
                <a:rPr lang="en-US" sz="2400" b="1">
                  <a:latin typeface="Arial"/>
                  <a:cs typeface="Arial"/>
                </a:rPr>
                <a:t>Computers</a:t>
              </a:r>
            </a:p>
          </p:txBody>
        </p:sp>
        <p:sp>
          <p:nvSpPr>
            <p:cNvPr id="13329" name="Text Box 39"/>
            <p:cNvSpPr txBox="1">
              <a:spLocks noChangeArrowheads="1"/>
            </p:cNvSpPr>
            <p:nvPr/>
          </p:nvSpPr>
          <p:spPr bwMode="auto">
            <a:xfrm>
              <a:off x="305" y="468"/>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sp>
        <p:nvSpPr>
          <p:cNvPr id="13317" name="Rectangle 40"/>
          <p:cNvSpPr>
            <a:spLocks noGrp="1" noChangeArrowheads="1"/>
          </p:cNvSpPr>
          <p:nvPr>
            <p:ph type="title" idx="4294967295"/>
          </p:nvPr>
        </p:nvSpPr>
        <p:spPr>
          <a:xfrm>
            <a:off x="1524000" y="152400"/>
            <a:ext cx="9144000" cy="914400"/>
          </a:xfrm>
        </p:spPr>
        <p:txBody>
          <a:bodyPr>
            <a:normAutofit/>
          </a:bodyPr>
          <a:lstStyle/>
          <a:p>
            <a:pPr algn="ctr" eaLnBrk="1" hangingPunct="1"/>
            <a:r>
              <a:rPr lang="en-US" dirty="0" smtClean="0"/>
              <a:t>The U.S. PPF</a:t>
            </a:r>
          </a:p>
        </p:txBody>
      </p:sp>
      <p:grpSp>
        <p:nvGrpSpPr>
          <p:cNvPr id="15" name="Group 41"/>
          <p:cNvGrpSpPr>
            <a:grpSpLocks/>
          </p:cNvGrpSpPr>
          <p:nvPr/>
        </p:nvGrpSpPr>
        <p:grpSpPr bwMode="auto">
          <a:xfrm>
            <a:off x="7361238" y="2313327"/>
            <a:ext cx="4576703" cy="2807949"/>
            <a:chOff x="2711" y="834"/>
            <a:chExt cx="2778" cy="1770"/>
          </a:xfrm>
        </p:grpSpPr>
        <p:sp>
          <p:nvSpPr>
            <p:cNvPr id="13325" name="Rectangle 42"/>
            <p:cNvSpPr>
              <a:spLocks noChangeArrowheads="1"/>
            </p:cNvSpPr>
            <p:nvPr/>
          </p:nvSpPr>
          <p:spPr bwMode="auto">
            <a:xfrm>
              <a:off x="2711" y="834"/>
              <a:ext cx="2711" cy="1460"/>
            </a:xfrm>
            <a:prstGeom prst="rect">
              <a:avLst/>
            </a:prstGeom>
            <a:solidFill>
              <a:srgbClr val="CCFFCC"/>
            </a:solidFill>
            <a:ln w="9525">
              <a:noFill/>
              <a:miter lim="800000"/>
              <a:headEnd/>
              <a:tailEnd/>
            </a:ln>
          </p:spPr>
          <p:txBody>
            <a:bodyPr wrap="none" anchor="ctr"/>
            <a:lstStyle/>
            <a:p>
              <a:endParaRPr lang="en-US">
                <a:latin typeface="Arial"/>
                <a:cs typeface="Arial"/>
              </a:endParaRPr>
            </a:p>
          </p:txBody>
        </p:sp>
        <p:sp>
          <p:nvSpPr>
            <p:cNvPr id="13326" name="Text Box 43"/>
            <p:cNvSpPr txBox="1">
              <a:spLocks noChangeArrowheads="1"/>
            </p:cNvSpPr>
            <p:nvPr/>
          </p:nvSpPr>
          <p:spPr bwMode="auto">
            <a:xfrm>
              <a:off x="2753" y="843"/>
              <a:ext cx="2736" cy="1761"/>
            </a:xfrm>
            <a:prstGeom prst="rect">
              <a:avLst/>
            </a:prstGeom>
            <a:noFill/>
            <a:ln w="9525">
              <a:noFill/>
              <a:miter lim="800000"/>
              <a:headEnd/>
              <a:tailEnd/>
            </a:ln>
          </p:spPr>
          <p:txBody>
            <a:bodyPr>
              <a:spAutoFit/>
            </a:bodyPr>
            <a:lstStyle/>
            <a:p>
              <a:pPr>
                <a:spcBef>
                  <a:spcPct val="50000"/>
                </a:spcBef>
              </a:pPr>
              <a:r>
                <a:rPr lang="en-US" sz="2700" dirty="0">
                  <a:solidFill>
                    <a:srgbClr val="FF0000"/>
                  </a:solidFill>
                  <a:latin typeface="Arial"/>
                  <a:cs typeface="Arial"/>
                </a:rPr>
                <a:t>The U.S. has enough labor to produce 500 computers</a:t>
              </a:r>
              <a:r>
                <a:rPr lang="en-US" sz="2700" dirty="0" smtClean="0">
                  <a:solidFill>
                    <a:srgbClr val="FF0000"/>
                  </a:solidFill>
                  <a:latin typeface="Arial"/>
                  <a:cs typeface="Arial"/>
                </a:rPr>
                <a:t>, or 5000 tons of wheat or any combination along the PPF.</a:t>
              </a:r>
            </a:p>
            <a:p>
              <a:pPr>
                <a:spcBef>
                  <a:spcPct val="50000"/>
                </a:spcBef>
              </a:pPr>
              <a:endParaRPr lang="en-US" sz="2700" dirty="0">
                <a:latin typeface="Arial"/>
                <a:cs typeface="Arial"/>
              </a:endParaRPr>
            </a:p>
          </p:txBody>
        </p:sp>
      </p:grpSp>
      <p:sp>
        <p:nvSpPr>
          <p:cNvPr id="69676" name="Line 44"/>
          <p:cNvSpPr>
            <a:spLocks noChangeShapeType="1"/>
          </p:cNvSpPr>
          <p:nvPr/>
        </p:nvSpPr>
        <p:spPr bwMode="auto">
          <a:xfrm>
            <a:off x="2879726" y="1828801"/>
            <a:ext cx="4056063" cy="3649663"/>
          </a:xfrm>
          <a:prstGeom prst="line">
            <a:avLst/>
          </a:prstGeom>
          <a:noFill/>
          <a:ln w="50800">
            <a:solidFill>
              <a:srgbClr val="0033CC"/>
            </a:solidFill>
            <a:round/>
            <a:headEnd/>
            <a:tailEnd/>
          </a:ln>
        </p:spPr>
        <p:txBody>
          <a:bodyPr/>
          <a:lstStyle/>
          <a:p>
            <a:endParaRPr lang="en-US">
              <a:latin typeface="Arial"/>
              <a:cs typeface="Arial"/>
            </a:endParaRPr>
          </a:p>
        </p:txBody>
      </p:sp>
      <p:sp>
        <p:nvSpPr>
          <p:cNvPr id="69678" name="Oval 46"/>
          <p:cNvSpPr>
            <a:spLocks noChangeArrowheads="1"/>
          </p:cNvSpPr>
          <p:nvPr/>
        </p:nvSpPr>
        <p:spPr bwMode="auto">
          <a:xfrm>
            <a:off x="2816225" y="1765301"/>
            <a:ext cx="141288" cy="138113"/>
          </a:xfrm>
          <a:prstGeom prst="ellipse">
            <a:avLst/>
          </a:prstGeom>
          <a:solidFill>
            <a:srgbClr val="0033CC"/>
          </a:solidFill>
          <a:ln w="9525">
            <a:noFill/>
            <a:round/>
            <a:headEnd/>
            <a:tailEnd/>
          </a:ln>
        </p:spPr>
        <p:txBody>
          <a:bodyPr wrap="none" anchor="ctr"/>
          <a:lstStyle/>
          <a:p>
            <a:endParaRPr lang="en-US">
              <a:latin typeface="Arial"/>
              <a:cs typeface="Arial"/>
            </a:endParaRPr>
          </a:p>
        </p:txBody>
      </p:sp>
      <p:sp>
        <p:nvSpPr>
          <p:cNvPr id="13321"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69677" name="Oval 45"/>
          <p:cNvSpPr>
            <a:spLocks noChangeArrowheads="1"/>
          </p:cNvSpPr>
          <p:nvPr/>
        </p:nvSpPr>
        <p:spPr bwMode="auto">
          <a:xfrm>
            <a:off x="6862764" y="5411788"/>
            <a:ext cx="141287"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pic>
        <p:nvPicPr>
          <p:cNvPr id="4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69512" y="221339"/>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248703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500"/>
                            </p:stCondLst>
                            <p:childTnLst>
                              <p:par>
                                <p:cTn id="14" presetID="23" presetClass="entr" presetSubtype="32" fill="hold" grpId="0" nodeType="afterEffect">
                                  <p:stCondLst>
                                    <p:cond delay="0"/>
                                  </p:stCondLst>
                                  <p:childTnLst>
                                    <p:set>
                                      <p:cBhvr>
                                        <p:cTn id="15" dur="1" fill="hold">
                                          <p:stCondLst>
                                            <p:cond delay="0"/>
                                          </p:stCondLst>
                                        </p:cTn>
                                        <p:tgtEl>
                                          <p:spTgt spid="69677"/>
                                        </p:tgtEl>
                                        <p:attrNameLst>
                                          <p:attrName>style.visibility</p:attrName>
                                        </p:attrNameLst>
                                      </p:cBhvr>
                                      <p:to>
                                        <p:strVal val="visible"/>
                                      </p:to>
                                    </p:set>
                                    <p:anim calcmode="lin" valueType="num">
                                      <p:cBhvr>
                                        <p:cTn id="16" dur="500" fill="hold"/>
                                        <p:tgtEl>
                                          <p:spTgt spid="69677"/>
                                        </p:tgtEl>
                                        <p:attrNameLst>
                                          <p:attrName>ppt_w</p:attrName>
                                        </p:attrNameLst>
                                      </p:cBhvr>
                                      <p:tavLst>
                                        <p:tav tm="0">
                                          <p:val>
                                            <p:strVal val="4*#ppt_w"/>
                                          </p:val>
                                        </p:tav>
                                        <p:tav tm="100000">
                                          <p:val>
                                            <p:strVal val="#ppt_w"/>
                                          </p:val>
                                        </p:tav>
                                      </p:tavLst>
                                    </p:anim>
                                    <p:anim calcmode="lin" valueType="num">
                                      <p:cBhvr>
                                        <p:cTn id="17" dur="500" fill="hold"/>
                                        <p:tgtEl>
                                          <p:spTgt spid="69677"/>
                                        </p:tgtEl>
                                        <p:attrNameLst>
                                          <p:attrName>ppt_h</p:attrName>
                                        </p:attrNameLst>
                                      </p:cBhvr>
                                      <p:tavLst>
                                        <p:tav tm="0">
                                          <p:val>
                                            <p:strVal val="4*#ppt_h"/>
                                          </p:val>
                                        </p:tav>
                                        <p:tav tm="100000">
                                          <p:val>
                                            <p:strVal val="#ppt_h"/>
                                          </p:val>
                                        </p:tav>
                                      </p:tavLst>
                                    </p:anim>
                                  </p:childTnLst>
                                </p:cTn>
                              </p:par>
                            </p:childTnLst>
                          </p:cTn>
                        </p:par>
                        <p:par>
                          <p:cTn id="18" fill="hold">
                            <p:stCondLst>
                              <p:cond delay="1000"/>
                            </p:stCondLst>
                            <p:childTnLst>
                              <p:par>
                                <p:cTn id="19" presetID="23" presetClass="entr" presetSubtype="32" fill="hold" grpId="0" nodeType="afterEffect">
                                  <p:stCondLst>
                                    <p:cond delay="0"/>
                                  </p:stCondLst>
                                  <p:childTnLst>
                                    <p:set>
                                      <p:cBhvr>
                                        <p:cTn id="20" dur="1" fill="hold">
                                          <p:stCondLst>
                                            <p:cond delay="0"/>
                                          </p:stCondLst>
                                        </p:cTn>
                                        <p:tgtEl>
                                          <p:spTgt spid="69678"/>
                                        </p:tgtEl>
                                        <p:attrNameLst>
                                          <p:attrName>style.visibility</p:attrName>
                                        </p:attrNameLst>
                                      </p:cBhvr>
                                      <p:to>
                                        <p:strVal val="visible"/>
                                      </p:to>
                                    </p:set>
                                    <p:anim calcmode="lin" valueType="num">
                                      <p:cBhvr>
                                        <p:cTn id="21" dur="500" fill="hold"/>
                                        <p:tgtEl>
                                          <p:spTgt spid="69678"/>
                                        </p:tgtEl>
                                        <p:attrNameLst>
                                          <p:attrName>ppt_w</p:attrName>
                                        </p:attrNameLst>
                                      </p:cBhvr>
                                      <p:tavLst>
                                        <p:tav tm="0">
                                          <p:val>
                                            <p:strVal val="4*#ppt_w"/>
                                          </p:val>
                                        </p:tav>
                                        <p:tav tm="100000">
                                          <p:val>
                                            <p:strVal val="#ppt_w"/>
                                          </p:val>
                                        </p:tav>
                                      </p:tavLst>
                                    </p:anim>
                                    <p:anim calcmode="lin" valueType="num">
                                      <p:cBhvr>
                                        <p:cTn id="22" dur="500" fill="hold"/>
                                        <p:tgtEl>
                                          <p:spTgt spid="69678"/>
                                        </p:tgtEl>
                                        <p:attrNameLst>
                                          <p:attrName>ppt_h</p:attrName>
                                        </p:attrNameLst>
                                      </p:cBhvr>
                                      <p:tavLst>
                                        <p:tav tm="0">
                                          <p:val>
                                            <p:strVal val="4*#ppt_h"/>
                                          </p:val>
                                        </p:tav>
                                        <p:tav tm="100000">
                                          <p:val>
                                            <p:strVal val="#ppt_h"/>
                                          </p:val>
                                        </p:tav>
                                      </p:tavLst>
                                    </p:anim>
                                  </p:childTnLst>
                                </p:cTn>
                              </p:par>
                            </p:childTnLst>
                          </p:cTn>
                        </p:par>
                        <p:par>
                          <p:cTn id="23" fill="hold">
                            <p:stCondLst>
                              <p:cond delay="1500"/>
                            </p:stCondLst>
                            <p:childTnLst>
                              <p:par>
                                <p:cTn id="24" presetID="18" presetClass="entr" presetSubtype="6" fill="hold" grpId="0" nodeType="afterEffect">
                                  <p:stCondLst>
                                    <p:cond delay="0"/>
                                  </p:stCondLst>
                                  <p:childTnLst>
                                    <p:set>
                                      <p:cBhvr>
                                        <p:cTn id="25" dur="1" fill="hold">
                                          <p:stCondLst>
                                            <p:cond delay="0"/>
                                          </p:stCondLst>
                                        </p:cTn>
                                        <p:tgtEl>
                                          <p:spTgt spid="69676"/>
                                        </p:tgtEl>
                                        <p:attrNameLst>
                                          <p:attrName>style.visibility</p:attrName>
                                        </p:attrNameLst>
                                      </p:cBhvr>
                                      <p:to>
                                        <p:strVal val="visible"/>
                                      </p:to>
                                    </p:set>
                                    <p:animEffect transition="in" filter="strips(downRight)">
                                      <p:cBhvr>
                                        <p:cTn id="26" dur="500"/>
                                        <p:tgtEl>
                                          <p:spTgt spid="69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76" grpId="0" animBg="1"/>
      <p:bldP spid="69678" grpId="0" animBg="1"/>
      <p:bldP spid="6967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46263" y="742950"/>
            <a:ext cx="7315200" cy="5329238"/>
            <a:chOff x="203" y="468"/>
            <a:chExt cx="4608" cy="3357"/>
          </a:xfrm>
        </p:grpSpPr>
        <p:grpSp>
          <p:nvGrpSpPr>
            <p:cNvPr id="3" name="Group 3"/>
            <p:cNvGrpSpPr>
              <a:grpSpLocks/>
            </p:cNvGrpSpPr>
            <p:nvPr/>
          </p:nvGrpSpPr>
          <p:grpSpPr bwMode="auto">
            <a:xfrm>
              <a:off x="203" y="972"/>
              <a:ext cx="3474" cy="2853"/>
              <a:chOff x="212" y="1350"/>
              <a:chExt cx="3474" cy="2853"/>
            </a:xfrm>
          </p:grpSpPr>
          <p:grpSp>
            <p:nvGrpSpPr>
              <p:cNvPr id="4" name="Group 4"/>
              <p:cNvGrpSpPr>
                <a:grpSpLocks/>
              </p:cNvGrpSpPr>
              <p:nvPr/>
            </p:nvGrpSpPr>
            <p:grpSpPr bwMode="auto">
              <a:xfrm>
                <a:off x="868" y="1350"/>
                <a:ext cx="2818" cy="2480"/>
                <a:chOff x="2416" y="1770"/>
                <a:chExt cx="610" cy="548"/>
              </a:xfrm>
            </p:grpSpPr>
            <p:sp>
              <p:nvSpPr>
                <p:cNvPr id="14388" name="Line 5"/>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14389" name="Line 6"/>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5" name="Group 7"/>
              <p:cNvGrpSpPr>
                <a:grpSpLocks/>
              </p:cNvGrpSpPr>
              <p:nvPr/>
            </p:nvGrpSpPr>
            <p:grpSpPr bwMode="auto">
              <a:xfrm>
                <a:off x="214" y="1834"/>
                <a:ext cx="654" cy="288"/>
                <a:chOff x="212" y="1834"/>
                <a:chExt cx="654" cy="288"/>
              </a:xfrm>
            </p:grpSpPr>
            <p:sp>
              <p:nvSpPr>
                <p:cNvPr id="14386" name="Line 8"/>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4387" name="Text Box 9"/>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4,000</a:t>
                  </a:r>
                </a:p>
              </p:txBody>
            </p:sp>
          </p:grpSp>
          <p:grpSp>
            <p:nvGrpSpPr>
              <p:cNvPr id="6" name="Group 10"/>
              <p:cNvGrpSpPr>
                <a:grpSpLocks/>
              </p:cNvGrpSpPr>
              <p:nvPr/>
            </p:nvGrpSpPr>
            <p:grpSpPr bwMode="auto">
              <a:xfrm>
                <a:off x="1144" y="3828"/>
                <a:ext cx="464" cy="374"/>
                <a:chOff x="1142" y="3830"/>
                <a:chExt cx="464" cy="374"/>
              </a:xfrm>
            </p:grpSpPr>
            <p:sp>
              <p:nvSpPr>
                <p:cNvPr id="14384" name="Line 11"/>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4385" name="Text Box 12"/>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grpSp>
          <p:grpSp>
            <p:nvGrpSpPr>
              <p:cNvPr id="7" name="Group 13"/>
              <p:cNvGrpSpPr>
                <a:grpSpLocks/>
              </p:cNvGrpSpPr>
              <p:nvPr/>
            </p:nvGrpSpPr>
            <p:grpSpPr bwMode="auto">
              <a:xfrm>
                <a:off x="212" y="1374"/>
                <a:ext cx="654" cy="288"/>
                <a:chOff x="212" y="1834"/>
                <a:chExt cx="654" cy="288"/>
              </a:xfrm>
            </p:grpSpPr>
            <p:sp>
              <p:nvSpPr>
                <p:cNvPr id="14382" name="Line 14"/>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4383" name="Text Box 15"/>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5,000</a:t>
                  </a:r>
                </a:p>
              </p:txBody>
            </p:sp>
          </p:grpSp>
          <p:grpSp>
            <p:nvGrpSpPr>
              <p:cNvPr id="8" name="Group 16"/>
              <p:cNvGrpSpPr>
                <a:grpSpLocks/>
              </p:cNvGrpSpPr>
              <p:nvPr/>
            </p:nvGrpSpPr>
            <p:grpSpPr bwMode="auto">
              <a:xfrm>
                <a:off x="214" y="2756"/>
                <a:ext cx="654" cy="288"/>
                <a:chOff x="212" y="1834"/>
                <a:chExt cx="654" cy="288"/>
              </a:xfrm>
            </p:grpSpPr>
            <p:sp>
              <p:nvSpPr>
                <p:cNvPr id="14380" name="Line 17"/>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4381" name="Text Box 18"/>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9" name="Group 19"/>
              <p:cNvGrpSpPr>
                <a:grpSpLocks/>
              </p:cNvGrpSpPr>
              <p:nvPr/>
            </p:nvGrpSpPr>
            <p:grpSpPr bwMode="auto">
              <a:xfrm>
                <a:off x="214" y="3216"/>
                <a:ext cx="654" cy="288"/>
                <a:chOff x="212" y="1834"/>
                <a:chExt cx="654" cy="288"/>
              </a:xfrm>
            </p:grpSpPr>
            <p:sp>
              <p:nvSpPr>
                <p:cNvPr id="14378" name="Line 20"/>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4379" name="Text Box 21"/>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10" name="Group 22"/>
              <p:cNvGrpSpPr>
                <a:grpSpLocks/>
              </p:cNvGrpSpPr>
              <p:nvPr/>
            </p:nvGrpSpPr>
            <p:grpSpPr bwMode="auto">
              <a:xfrm>
                <a:off x="212" y="2292"/>
                <a:ext cx="654" cy="288"/>
                <a:chOff x="212" y="1834"/>
                <a:chExt cx="654" cy="288"/>
              </a:xfrm>
            </p:grpSpPr>
            <p:sp>
              <p:nvSpPr>
                <p:cNvPr id="14376" name="Line 23"/>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14377" name="Text Box 24"/>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3,000</a:t>
                  </a:r>
                </a:p>
              </p:txBody>
            </p:sp>
          </p:grpSp>
          <p:grpSp>
            <p:nvGrpSpPr>
              <p:cNvPr id="11" name="Group 25"/>
              <p:cNvGrpSpPr>
                <a:grpSpLocks/>
              </p:cNvGrpSpPr>
              <p:nvPr/>
            </p:nvGrpSpPr>
            <p:grpSpPr bwMode="auto">
              <a:xfrm>
                <a:off x="3188" y="3828"/>
                <a:ext cx="464" cy="374"/>
                <a:chOff x="1142" y="3830"/>
                <a:chExt cx="464" cy="374"/>
              </a:xfrm>
            </p:grpSpPr>
            <p:sp>
              <p:nvSpPr>
                <p:cNvPr id="14374" name="Line 26"/>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4375" name="Text Box 27"/>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500</a:t>
                  </a:r>
                </a:p>
              </p:txBody>
            </p:sp>
          </p:grpSp>
          <p:grpSp>
            <p:nvGrpSpPr>
              <p:cNvPr id="12" name="Group 28"/>
              <p:cNvGrpSpPr>
                <a:grpSpLocks/>
              </p:cNvGrpSpPr>
              <p:nvPr/>
            </p:nvGrpSpPr>
            <p:grpSpPr bwMode="auto">
              <a:xfrm>
                <a:off x="1659" y="3828"/>
                <a:ext cx="464" cy="374"/>
                <a:chOff x="1142" y="3830"/>
                <a:chExt cx="464" cy="374"/>
              </a:xfrm>
            </p:grpSpPr>
            <p:sp>
              <p:nvSpPr>
                <p:cNvPr id="14372" name="Line 29"/>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4373" name="Text Box 30"/>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grpSp>
            <p:nvGrpSpPr>
              <p:cNvPr id="13" name="Group 31"/>
              <p:cNvGrpSpPr>
                <a:grpSpLocks/>
              </p:cNvGrpSpPr>
              <p:nvPr/>
            </p:nvGrpSpPr>
            <p:grpSpPr bwMode="auto">
              <a:xfrm>
                <a:off x="2164" y="3829"/>
                <a:ext cx="464" cy="374"/>
                <a:chOff x="1142" y="3830"/>
                <a:chExt cx="464" cy="374"/>
              </a:xfrm>
            </p:grpSpPr>
            <p:sp>
              <p:nvSpPr>
                <p:cNvPr id="14370" name="Line 32"/>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4371" name="Text Box 33"/>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grpSp>
          <p:grpSp>
            <p:nvGrpSpPr>
              <p:cNvPr id="14" name="Group 34"/>
              <p:cNvGrpSpPr>
                <a:grpSpLocks/>
              </p:cNvGrpSpPr>
              <p:nvPr/>
            </p:nvGrpSpPr>
            <p:grpSpPr bwMode="auto">
              <a:xfrm>
                <a:off x="2673" y="3829"/>
                <a:ext cx="464" cy="374"/>
                <a:chOff x="1142" y="3830"/>
                <a:chExt cx="464" cy="374"/>
              </a:xfrm>
            </p:grpSpPr>
            <p:sp>
              <p:nvSpPr>
                <p:cNvPr id="14368" name="Line 35"/>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14369" name="Text Box 36"/>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400</a:t>
                  </a:r>
                </a:p>
              </p:txBody>
            </p:sp>
          </p:grpSp>
          <p:sp>
            <p:nvSpPr>
              <p:cNvPr id="14367" name="Text Box 37"/>
              <p:cNvSpPr txBox="1">
                <a:spLocks noChangeArrowheads="1"/>
              </p:cNvSpPr>
              <p:nvPr/>
            </p:nvSpPr>
            <p:spPr bwMode="auto">
              <a:xfrm>
                <a:off x="621" y="3798"/>
                <a:ext cx="266"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sp>
          <p:nvSpPr>
            <p:cNvPr id="14354" name="Text Box 38"/>
            <p:cNvSpPr txBox="1">
              <a:spLocks noChangeArrowheads="1"/>
            </p:cNvSpPr>
            <p:nvPr/>
          </p:nvSpPr>
          <p:spPr bwMode="auto">
            <a:xfrm>
              <a:off x="3604" y="3311"/>
              <a:ext cx="1207" cy="288"/>
            </a:xfrm>
            <a:prstGeom prst="rect">
              <a:avLst/>
            </a:prstGeom>
            <a:noFill/>
            <a:ln w="9525">
              <a:noFill/>
              <a:miter lim="800000"/>
              <a:headEnd/>
              <a:tailEnd/>
            </a:ln>
          </p:spPr>
          <p:txBody>
            <a:bodyPr>
              <a:spAutoFit/>
            </a:bodyPr>
            <a:lstStyle/>
            <a:p>
              <a:pPr>
                <a:spcBef>
                  <a:spcPct val="50000"/>
                </a:spcBef>
              </a:pPr>
              <a:r>
                <a:rPr lang="en-US" sz="2400" b="1">
                  <a:latin typeface="Arial"/>
                  <a:cs typeface="Arial"/>
                </a:rPr>
                <a:t>Computers</a:t>
              </a:r>
            </a:p>
          </p:txBody>
        </p:sp>
        <p:sp>
          <p:nvSpPr>
            <p:cNvPr id="14355" name="Text Box 39"/>
            <p:cNvSpPr txBox="1">
              <a:spLocks noChangeArrowheads="1"/>
            </p:cNvSpPr>
            <p:nvPr/>
          </p:nvSpPr>
          <p:spPr bwMode="auto">
            <a:xfrm>
              <a:off x="305" y="468"/>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sp>
        <p:nvSpPr>
          <p:cNvPr id="14341" name="Rectangle 40"/>
          <p:cNvSpPr>
            <a:spLocks noGrp="1" noChangeArrowheads="1"/>
          </p:cNvSpPr>
          <p:nvPr>
            <p:ph type="title" idx="4294967295"/>
          </p:nvPr>
        </p:nvSpPr>
        <p:spPr>
          <a:xfrm>
            <a:off x="1524000" y="152400"/>
            <a:ext cx="9144000" cy="914400"/>
          </a:xfrm>
        </p:spPr>
        <p:txBody>
          <a:bodyPr>
            <a:normAutofit/>
          </a:bodyPr>
          <a:lstStyle/>
          <a:p>
            <a:pPr algn="ctr" eaLnBrk="1" hangingPunct="1"/>
            <a:r>
              <a:rPr lang="en-US" dirty="0" smtClean="0"/>
              <a:t>The U.S. Without Trade</a:t>
            </a:r>
          </a:p>
        </p:txBody>
      </p:sp>
      <p:sp>
        <p:nvSpPr>
          <p:cNvPr id="71721" name="Text Box 41"/>
          <p:cNvSpPr txBox="1">
            <a:spLocks noChangeArrowheads="1"/>
          </p:cNvSpPr>
          <p:nvPr/>
        </p:nvSpPr>
        <p:spPr bwMode="auto">
          <a:xfrm>
            <a:off x="4216400" y="1341438"/>
            <a:ext cx="5646738" cy="927100"/>
          </a:xfrm>
          <a:prstGeom prst="rect">
            <a:avLst/>
          </a:prstGeom>
          <a:noFill/>
          <a:ln w="9525">
            <a:noFill/>
            <a:miter lim="800000"/>
            <a:headEnd/>
            <a:tailEnd/>
          </a:ln>
        </p:spPr>
        <p:txBody>
          <a:bodyPr>
            <a:spAutoFit/>
          </a:bodyPr>
          <a:lstStyle/>
          <a:p>
            <a:pPr marL="403225" indent="-403225">
              <a:lnSpc>
                <a:spcPct val="105000"/>
              </a:lnSpc>
              <a:spcBef>
                <a:spcPct val="50000"/>
              </a:spcBef>
            </a:pPr>
            <a:r>
              <a:rPr lang="en-US" sz="2600" dirty="0">
                <a:latin typeface="Arial"/>
                <a:cs typeface="Arial"/>
              </a:rPr>
              <a:t>Suppose the U.S. uses half its labor to produce each of the two goods. </a:t>
            </a:r>
          </a:p>
        </p:txBody>
      </p:sp>
      <p:sp>
        <p:nvSpPr>
          <p:cNvPr id="14343" name="Line 42"/>
          <p:cNvSpPr>
            <a:spLocks noChangeShapeType="1"/>
          </p:cNvSpPr>
          <p:nvPr/>
        </p:nvSpPr>
        <p:spPr bwMode="auto">
          <a:xfrm>
            <a:off x="2879726" y="1828801"/>
            <a:ext cx="4056063" cy="3649663"/>
          </a:xfrm>
          <a:prstGeom prst="line">
            <a:avLst/>
          </a:prstGeom>
          <a:noFill/>
          <a:ln w="50800">
            <a:solidFill>
              <a:srgbClr val="00B050"/>
            </a:solidFill>
            <a:round/>
            <a:headEnd/>
            <a:tailEnd/>
          </a:ln>
        </p:spPr>
        <p:txBody>
          <a:bodyPr/>
          <a:lstStyle/>
          <a:p>
            <a:endParaRPr lang="en-US">
              <a:latin typeface="Arial"/>
              <a:cs typeface="Arial"/>
            </a:endParaRPr>
          </a:p>
        </p:txBody>
      </p:sp>
      <p:sp>
        <p:nvSpPr>
          <p:cNvPr id="14344" name="Oval 43"/>
          <p:cNvSpPr>
            <a:spLocks noChangeArrowheads="1"/>
          </p:cNvSpPr>
          <p:nvPr/>
        </p:nvSpPr>
        <p:spPr bwMode="auto">
          <a:xfrm>
            <a:off x="6862764" y="5411788"/>
            <a:ext cx="141287"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sp>
        <p:nvSpPr>
          <p:cNvPr id="14345" name="Oval 44"/>
          <p:cNvSpPr>
            <a:spLocks noChangeArrowheads="1"/>
          </p:cNvSpPr>
          <p:nvPr/>
        </p:nvSpPr>
        <p:spPr bwMode="auto">
          <a:xfrm>
            <a:off x="2816225" y="1765301"/>
            <a:ext cx="141288" cy="138113"/>
          </a:xfrm>
          <a:prstGeom prst="ellipse">
            <a:avLst/>
          </a:prstGeom>
          <a:solidFill>
            <a:srgbClr val="0033CC"/>
          </a:solidFill>
          <a:ln w="9525">
            <a:noFill/>
            <a:round/>
            <a:headEnd/>
            <a:tailEnd/>
          </a:ln>
        </p:spPr>
        <p:txBody>
          <a:bodyPr wrap="none" anchor="ctr"/>
          <a:lstStyle/>
          <a:p>
            <a:endParaRPr lang="en-US">
              <a:latin typeface="Arial"/>
              <a:cs typeface="Arial"/>
            </a:endParaRPr>
          </a:p>
        </p:txBody>
      </p:sp>
      <p:sp>
        <p:nvSpPr>
          <p:cNvPr id="14346"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71726" name="Text Box 46"/>
          <p:cNvSpPr txBox="1">
            <a:spLocks noChangeArrowheads="1"/>
          </p:cNvSpPr>
          <p:nvPr/>
        </p:nvSpPr>
        <p:spPr bwMode="auto">
          <a:xfrm>
            <a:off x="5064126" y="2217738"/>
            <a:ext cx="5154613" cy="1344612"/>
          </a:xfrm>
          <a:prstGeom prst="rect">
            <a:avLst/>
          </a:prstGeom>
          <a:noFill/>
          <a:ln w="9525">
            <a:noFill/>
            <a:miter lim="800000"/>
            <a:headEnd/>
            <a:tailEnd/>
          </a:ln>
        </p:spPr>
        <p:txBody>
          <a:bodyPr>
            <a:spAutoFit/>
          </a:bodyPr>
          <a:lstStyle/>
          <a:p>
            <a:pPr>
              <a:lnSpc>
                <a:spcPct val="105000"/>
              </a:lnSpc>
              <a:tabLst>
                <a:tab pos="463550" algn="l"/>
                <a:tab pos="914400" algn="l"/>
              </a:tabLst>
            </a:pPr>
            <a:r>
              <a:rPr lang="en-US" sz="2600" dirty="0">
                <a:latin typeface="Arial"/>
                <a:cs typeface="Arial"/>
              </a:rPr>
              <a:t>Then it will produce and consume</a:t>
            </a:r>
          </a:p>
          <a:p>
            <a:pPr>
              <a:lnSpc>
                <a:spcPct val="105000"/>
              </a:lnSpc>
              <a:tabLst>
                <a:tab pos="463550" algn="l"/>
                <a:tab pos="914400" algn="l"/>
              </a:tabLst>
            </a:pPr>
            <a:r>
              <a:rPr lang="en-US" sz="2600" dirty="0">
                <a:latin typeface="Arial"/>
                <a:cs typeface="Arial"/>
              </a:rPr>
              <a:t>	250 computers  and</a:t>
            </a:r>
          </a:p>
          <a:p>
            <a:pPr>
              <a:lnSpc>
                <a:spcPct val="105000"/>
              </a:lnSpc>
              <a:tabLst>
                <a:tab pos="463550" algn="l"/>
                <a:tab pos="914400" algn="l"/>
              </a:tabLst>
            </a:pPr>
            <a:r>
              <a:rPr lang="en-US" sz="2600" dirty="0">
                <a:latin typeface="Arial"/>
                <a:cs typeface="Arial"/>
              </a:rPr>
              <a:t>		2500 tons of wheat.</a:t>
            </a:r>
          </a:p>
        </p:txBody>
      </p:sp>
      <p:grpSp>
        <p:nvGrpSpPr>
          <p:cNvPr id="15" name="Group 47"/>
          <p:cNvGrpSpPr>
            <a:grpSpLocks/>
          </p:cNvGrpSpPr>
          <p:nvPr/>
        </p:nvGrpSpPr>
        <p:grpSpPr bwMode="auto">
          <a:xfrm>
            <a:off x="2892426" y="3576638"/>
            <a:ext cx="2062163" cy="1898650"/>
            <a:chOff x="862" y="2253"/>
            <a:chExt cx="1299" cy="1196"/>
          </a:xfrm>
        </p:grpSpPr>
        <p:grpSp>
          <p:nvGrpSpPr>
            <p:cNvPr id="16" name="Group 48"/>
            <p:cNvGrpSpPr>
              <a:grpSpLocks/>
            </p:cNvGrpSpPr>
            <p:nvPr/>
          </p:nvGrpSpPr>
          <p:grpSpPr bwMode="auto">
            <a:xfrm>
              <a:off x="862" y="2300"/>
              <a:ext cx="1249" cy="1149"/>
              <a:chOff x="357" y="2450"/>
              <a:chExt cx="795" cy="646"/>
            </a:xfrm>
          </p:grpSpPr>
          <p:sp>
            <p:nvSpPr>
              <p:cNvPr id="14351" name="Line 49"/>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14352" name="Line 50"/>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14350" name="Oval 51"/>
            <p:cNvSpPr>
              <a:spLocks noChangeArrowheads="1"/>
            </p:cNvSpPr>
            <p:nvPr/>
          </p:nvSpPr>
          <p:spPr bwMode="auto">
            <a:xfrm>
              <a:off x="2073" y="2253"/>
              <a:ext cx="88" cy="86"/>
            </a:xfrm>
            <a:prstGeom prst="ellipse">
              <a:avLst/>
            </a:prstGeom>
            <a:solidFill>
              <a:srgbClr val="FF0000"/>
            </a:solidFill>
            <a:ln w="9525">
              <a:noFill/>
              <a:round/>
              <a:headEnd/>
              <a:tailEnd/>
            </a:ln>
          </p:spPr>
          <p:txBody>
            <a:bodyPr wrap="none" anchor="ctr"/>
            <a:lstStyle/>
            <a:p>
              <a:endParaRPr lang="en-US">
                <a:latin typeface="Arial"/>
                <a:cs typeface="Arial"/>
              </a:endParaRPr>
            </a:p>
          </p:txBody>
        </p:sp>
      </p:grpSp>
      <p:pic>
        <p:nvPicPr>
          <p:cNvPr id="5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3138" y="226559"/>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439843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21"/>
                                        </p:tgtEl>
                                        <p:attrNameLst>
                                          <p:attrName>style.visibility</p:attrName>
                                        </p:attrNameLst>
                                      </p:cBhvr>
                                      <p:to>
                                        <p:strVal val="visible"/>
                                      </p:to>
                                    </p:set>
                                    <p:animEffect transition="in" filter="wipe(left)">
                                      <p:cBhvr>
                                        <p:cTn id="7" dur="500"/>
                                        <p:tgtEl>
                                          <p:spTgt spid="717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26"/>
                                        </p:tgtEl>
                                        <p:attrNameLst>
                                          <p:attrName>style.visibility</p:attrName>
                                        </p:attrNameLst>
                                      </p:cBhvr>
                                      <p:to>
                                        <p:strVal val="visible"/>
                                      </p:to>
                                    </p:set>
                                    <p:animEffect transition="in" filter="wipe(left)">
                                      <p:cBhvr>
                                        <p:cTn id="12" dur="500"/>
                                        <p:tgtEl>
                                          <p:spTgt spid="7172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trips(upRigh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1" grpId="0"/>
      <p:bldP spid="7172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en-US" dirty="0" smtClean="0"/>
              <a:t>Japan</a:t>
            </a:r>
            <a:r>
              <a:rPr lang="en-US" dirty="0"/>
              <a:t> </a:t>
            </a:r>
            <a:r>
              <a:rPr lang="en-US" dirty="0" smtClean="0"/>
              <a:t>Production Possibilities</a:t>
            </a:r>
          </a:p>
        </p:txBody>
      </p:sp>
      <p:sp>
        <p:nvSpPr>
          <p:cNvPr id="12293" name="Rectangle 3"/>
          <p:cNvSpPr>
            <a:spLocks noGrp="1" noChangeArrowheads="1"/>
          </p:cNvSpPr>
          <p:nvPr>
            <p:ph idx="1"/>
          </p:nvPr>
        </p:nvSpPr>
        <p:spPr>
          <a:xfrm>
            <a:off x="609600" y="1905000"/>
            <a:ext cx="10000891" cy="4114800"/>
          </a:xfrm>
        </p:spPr>
        <p:txBody>
          <a:bodyPr/>
          <a:lstStyle/>
          <a:p>
            <a:pPr eaLnBrk="1" hangingPunct="1">
              <a:spcBef>
                <a:spcPct val="55000"/>
              </a:spcBef>
            </a:pPr>
            <a:r>
              <a:rPr lang="en-IE" dirty="0" smtClean="0"/>
              <a:t>Japan has 30,000 hours of labour available for production, per month.</a:t>
            </a:r>
          </a:p>
          <a:p>
            <a:pPr lvl="1">
              <a:spcBef>
                <a:spcPts val="600"/>
              </a:spcBef>
              <a:buClr>
                <a:srgbClr val="800000"/>
              </a:buClr>
            </a:pPr>
            <a:r>
              <a:rPr lang="en-US" dirty="0" smtClean="0"/>
              <a:t>Producing one computer requires 125 hours of labor.  </a:t>
            </a:r>
          </a:p>
          <a:p>
            <a:pPr lvl="1">
              <a:spcBef>
                <a:spcPts val="600"/>
              </a:spcBef>
              <a:buClr>
                <a:srgbClr val="800000"/>
              </a:buClr>
            </a:pPr>
            <a:r>
              <a:rPr lang="en-US" dirty="0" smtClean="0"/>
              <a:t>Producing one ton of wheat requires 25 hours of labor.</a:t>
            </a:r>
            <a:endParaRPr lang="en-US" dirty="0"/>
          </a:p>
        </p:txBody>
      </p:sp>
      <p:sp>
        <p:nvSpPr>
          <p:cNvPr id="12294"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8271"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620931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wipe(left)">
                                      <p:cBhvr>
                                        <p:cTn id="7" dur="500"/>
                                        <p:tgtEl>
                                          <p:spTgt spid="122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uild="p" bldLvl="4"/>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12925" y="1531939"/>
            <a:ext cx="7348538" cy="4759325"/>
            <a:chOff x="559" y="955"/>
            <a:chExt cx="4629" cy="2998"/>
          </a:xfrm>
        </p:grpSpPr>
        <p:sp>
          <p:nvSpPr>
            <p:cNvPr id="16399" name="Text Box 3"/>
            <p:cNvSpPr txBox="1">
              <a:spLocks noChangeArrowheads="1"/>
            </p:cNvSpPr>
            <p:nvPr/>
          </p:nvSpPr>
          <p:spPr bwMode="auto">
            <a:xfrm>
              <a:off x="3981" y="3420"/>
              <a:ext cx="1207" cy="288"/>
            </a:xfrm>
            <a:prstGeom prst="rect">
              <a:avLst/>
            </a:prstGeom>
            <a:noFill/>
            <a:ln w="9525">
              <a:noFill/>
              <a:miter lim="800000"/>
              <a:headEnd/>
              <a:tailEnd/>
            </a:ln>
          </p:spPr>
          <p:txBody>
            <a:bodyPr>
              <a:spAutoFit/>
            </a:bodyPr>
            <a:lstStyle/>
            <a:p>
              <a:pPr>
                <a:spcBef>
                  <a:spcPct val="50000"/>
                </a:spcBef>
              </a:pPr>
              <a:r>
                <a:rPr lang="en-US" sz="2400" b="1">
                  <a:latin typeface="Arial"/>
                  <a:cs typeface="Arial"/>
                </a:rPr>
                <a:t>Computers</a:t>
              </a:r>
            </a:p>
          </p:txBody>
        </p:sp>
        <p:sp>
          <p:nvSpPr>
            <p:cNvPr id="16400" name="Text Box 4"/>
            <p:cNvSpPr txBox="1">
              <a:spLocks noChangeArrowheads="1"/>
            </p:cNvSpPr>
            <p:nvPr/>
          </p:nvSpPr>
          <p:spPr bwMode="auto">
            <a:xfrm>
              <a:off x="633" y="955"/>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nvGrpSpPr>
            <p:cNvPr id="3" name="Group 5"/>
            <p:cNvGrpSpPr>
              <a:grpSpLocks/>
            </p:cNvGrpSpPr>
            <p:nvPr/>
          </p:nvGrpSpPr>
          <p:grpSpPr bwMode="auto">
            <a:xfrm>
              <a:off x="559" y="1379"/>
              <a:ext cx="3521" cy="2574"/>
              <a:chOff x="559" y="1379"/>
              <a:chExt cx="3521" cy="2574"/>
            </a:xfrm>
          </p:grpSpPr>
          <p:grpSp>
            <p:nvGrpSpPr>
              <p:cNvPr id="4" name="Group 6"/>
              <p:cNvGrpSpPr>
                <a:grpSpLocks/>
              </p:cNvGrpSpPr>
              <p:nvPr/>
            </p:nvGrpSpPr>
            <p:grpSpPr bwMode="auto">
              <a:xfrm>
                <a:off x="1259" y="1379"/>
                <a:ext cx="2780" cy="2170"/>
                <a:chOff x="2416" y="1770"/>
                <a:chExt cx="610" cy="548"/>
              </a:xfrm>
            </p:grpSpPr>
            <p:sp>
              <p:nvSpPr>
                <p:cNvPr id="16419" name="Line 7"/>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16420" name="Line 8"/>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5" name="Group 9"/>
              <p:cNvGrpSpPr>
                <a:grpSpLocks/>
              </p:cNvGrpSpPr>
              <p:nvPr/>
            </p:nvGrpSpPr>
            <p:grpSpPr bwMode="auto">
              <a:xfrm>
                <a:off x="559" y="1659"/>
                <a:ext cx="700" cy="288"/>
                <a:chOff x="559" y="1659"/>
                <a:chExt cx="700" cy="288"/>
              </a:xfrm>
            </p:grpSpPr>
            <p:sp>
              <p:nvSpPr>
                <p:cNvPr id="16417" name="Line 10"/>
                <p:cNvSpPr>
                  <a:spLocks noChangeShapeType="1"/>
                </p:cNvSpPr>
                <p:nvPr/>
              </p:nvSpPr>
              <p:spPr bwMode="auto">
                <a:xfrm flipH="1">
                  <a:off x="1153" y="1819"/>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16418" name="Text Box 11"/>
                <p:cNvSpPr txBox="1">
                  <a:spLocks noChangeArrowheads="1"/>
                </p:cNvSpPr>
                <p:nvPr/>
              </p:nvSpPr>
              <p:spPr bwMode="auto">
                <a:xfrm>
                  <a:off x="559" y="1659"/>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6" name="Group 12"/>
              <p:cNvGrpSpPr>
                <a:grpSpLocks/>
              </p:cNvGrpSpPr>
              <p:nvPr/>
            </p:nvGrpSpPr>
            <p:grpSpPr bwMode="auto">
              <a:xfrm>
                <a:off x="559" y="2528"/>
                <a:ext cx="700" cy="288"/>
                <a:chOff x="559" y="2528"/>
                <a:chExt cx="700" cy="288"/>
              </a:xfrm>
            </p:grpSpPr>
            <p:sp>
              <p:nvSpPr>
                <p:cNvPr id="16415" name="Line 13"/>
                <p:cNvSpPr>
                  <a:spLocks noChangeShapeType="1"/>
                </p:cNvSpPr>
                <p:nvPr/>
              </p:nvSpPr>
              <p:spPr bwMode="auto">
                <a:xfrm flipH="1">
                  <a:off x="1153" y="2688"/>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16416" name="Text Box 14"/>
                <p:cNvSpPr txBox="1">
                  <a:spLocks noChangeArrowheads="1"/>
                </p:cNvSpPr>
                <p:nvPr/>
              </p:nvSpPr>
              <p:spPr bwMode="auto">
                <a:xfrm>
                  <a:off x="559" y="2528"/>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7" name="Group 15"/>
              <p:cNvGrpSpPr>
                <a:grpSpLocks/>
              </p:cNvGrpSpPr>
              <p:nvPr/>
            </p:nvGrpSpPr>
            <p:grpSpPr bwMode="auto">
              <a:xfrm>
                <a:off x="2527" y="3549"/>
                <a:ext cx="743" cy="402"/>
                <a:chOff x="2527" y="3549"/>
                <a:chExt cx="743" cy="402"/>
              </a:xfrm>
            </p:grpSpPr>
            <p:sp>
              <p:nvSpPr>
                <p:cNvPr id="16413" name="Line 16"/>
                <p:cNvSpPr>
                  <a:spLocks noChangeShapeType="1"/>
                </p:cNvSpPr>
                <p:nvPr/>
              </p:nvSpPr>
              <p:spPr bwMode="auto">
                <a:xfrm flipV="1">
                  <a:off x="2892" y="3549"/>
                  <a:ext cx="0" cy="102"/>
                </a:xfrm>
                <a:prstGeom prst="line">
                  <a:avLst/>
                </a:prstGeom>
                <a:noFill/>
                <a:ln w="3175">
                  <a:solidFill>
                    <a:schemeClr val="tx1"/>
                  </a:solidFill>
                  <a:round/>
                  <a:headEnd/>
                  <a:tailEnd/>
                </a:ln>
              </p:spPr>
              <p:txBody>
                <a:bodyPr/>
                <a:lstStyle/>
                <a:p>
                  <a:endParaRPr lang="en-US">
                    <a:latin typeface="Arial"/>
                    <a:cs typeface="Arial"/>
                  </a:endParaRPr>
                </a:p>
              </p:txBody>
            </p:sp>
            <p:sp>
              <p:nvSpPr>
                <p:cNvPr id="16414" name="Text Box 17"/>
                <p:cNvSpPr txBox="1">
                  <a:spLocks noChangeArrowheads="1"/>
                </p:cNvSpPr>
                <p:nvPr/>
              </p:nvSpPr>
              <p:spPr bwMode="auto">
                <a:xfrm>
                  <a:off x="2527"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sp>
            <p:nvSpPr>
              <p:cNvPr id="16406" name="Text Box 18"/>
              <p:cNvSpPr txBox="1">
                <a:spLocks noChangeArrowheads="1"/>
              </p:cNvSpPr>
              <p:nvPr/>
            </p:nvSpPr>
            <p:spPr bwMode="auto">
              <a:xfrm>
                <a:off x="863" y="3489"/>
                <a:ext cx="427" cy="291"/>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nvGrpSpPr>
              <p:cNvPr id="8" name="Group 19"/>
              <p:cNvGrpSpPr>
                <a:grpSpLocks/>
              </p:cNvGrpSpPr>
              <p:nvPr/>
            </p:nvGrpSpPr>
            <p:grpSpPr bwMode="auto">
              <a:xfrm>
                <a:off x="1702" y="3546"/>
                <a:ext cx="743" cy="405"/>
                <a:chOff x="1702" y="3546"/>
                <a:chExt cx="743" cy="405"/>
              </a:xfrm>
            </p:grpSpPr>
            <p:sp>
              <p:nvSpPr>
                <p:cNvPr id="16411" name="Text Box 20"/>
                <p:cNvSpPr txBox="1">
                  <a:spLocks noChangeArrowheads="1"/>
                </p:cNvSpPr>
                <p:nvPr/>
              </p:nvSpPr>
              <p:spPr bwMode="auto">
                <a:xfrm>
                  <a:off x="1702"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sp>
              <p:nvSpPr>
                <p:cNvPr id="16412" name="Line 21"/>
                <p:cNvSpPr>
                  <a:spLocks noChangeShapeType="1"/>
                </p:cNvSpPr>
                <p:nvPr/>
              </p:nvSpPr>
              <p:spPr bwMode="auto">
                <a:xfrm flipV="1">
                  <a:off x="2067"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nvGrpSpPr>
              <p:cNvPr id="9" name="Group 22"/>
              <p:cNvGrpSpPr>
                <a:grpSpLocks/>
              </p:cNvGrpSpPr>
              <p:nvPr/>
            </p:nvGrpSpPr>
            <p:grpSpPr bwMode="auto">
              <a:xfrm>
                <a:off x="3336" y="3546"/>
                <a:ext cx="744" cy="407"/>
                <a:chOff x="3336" y="3546"/>
                <a:chExt cx="744" cy="407"/>
              </a:xfrm>
            </p:grpSpPr>
            <p:sp>
              <p:nvSpPr>
                <p:cNvPr id="16409" name="Text Box 23"/>
                <p:cNvSpPr txBox="1">
                  <a:spLocks noChangeArrowheads="1"/>
                </p:cNvSpPr>
                <p:nvPr/>
              </p:nvSpPr>
              <p:spPr bwMode="auto">
                <a:xfrm>
                  <a:off x="3336" y="3665"/>
                  <a:ext cx="7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sp>
              <p:nvSpPr>
                <p:cNvPr id="16410" name="Line 24"/>
                <p:cNvSpPr>
                  <a:spLocks noChangeShapeType="1"/>
                </p:cNvSpPr>
                <p:nvPr/>
              </p:nvSpPr>
              <p:spPr bwMode="auto">
                <a:xfrm flipV="1">
                  <a:off x="3702"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grpSp>
      <p:sp>
        <p:nvSpPr>
          <p:cNvPr id="16389" name="Rectangle 25"/>
          <p:cNvSpPr>
            <a:spLocks noGrp="1" noChangeArrowheads="1"/>
          </p:cNvSpPr>
          <p:nvPr>
            <p:ph type="title" idx="4294967295"/>
          </p:nvPr>
        </p:nvSpPr>
        <p:spPr>
          <a:xfrm>
            <a:off x="1524000" y="152400"/>
            <a:ext cx="9144000" cy="914400"/>
          </a:xfrm>
        </p:spPr>
        <p:txBody>
          <a:bodyPr>
            <a:normAutofit/>
          </a:bodyPr>
          <a:lstStyle/>
          <a:p>
            <a:pPr algn="ctr" eaLnBrk="1" hangingPunct="1"/>
            <a:r>
              <a:rPr lang="en-US" dirty="0" smtClean="0"/>
              <a:t>Japan’s PPF</a:t>
            </a:r>
          </a:p>
        </p:txBody>
      </p:sp>
      <p:sp>
        <p:nvSpPr>
          <p:cNvPr id="16390"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107547" name="Line 27"/>
          <p:cNvSpPr>
            <a:spLocks noChangeShapeType="1"/>
          </p:cNvSpPr>
          <p:nvPr/>
        </p:nvSpPr>
        <p:spPr bwMode="auto">
          <a:xfrm>
            <a:off x="2914651" y="3894139"/>
            <a:ext cx="3222625" cy="1754187"/>
          </a:xfrm>
          <a:prstGeom prst="line">
            <a:avLst/>
          </a:prstGeom>
          <a:noFill/>
          <a:ln w="50800">
            <a:solidFill>
              <a:srgbClr val="00B050"/>
            </a:solidFill>
            <a:round/>
            <a:headEnd/>
            <a:tailEnd/>
          </a:ln>
        </p:spPr>
        <p:txBody>
          <a:bodyPr/>
          <a:lstStyle/>
          <a:p>
            <a:endParaRPr lang="en-US">
              <a:latin typeface="Arial"/>
              <a:cs typeface="Arial"/>
            </a:endParaRPr>
          </a:p>
        </p:txBody>
      </p:sp>
      <p:sp>
        <p:nvSpPr>
          <p:cNvPr id="107548" name="Oval 28"/>
          <p:cNvSpPr>
            <a:spLocks noChangeArrowheads="1"/>
          </p:cNvSpPr>
          <p:nvPr/>
        </p:nvSpPr>
        <p:spPr bwMode="auto">
          <a:xfrm>
            <a:off x="2843214" y="3830638"/>
            <a:ext cx="141287"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grpSp>
        <p:nvGrpSpPr>
          <p:cNvPr id="10" name="Group 29"/>
          <p:cNvGrpSpPr>
            <a:grpSpLocks/>
          </p:cNvGrpSpPr>
          <p:nvPr/>
        </p:nvGrpSpPr>
        <p:grpSpPr bwMode="auto">
          <a:xfrm>
            <a:off x="5156200" y="1676401"/>
            <a:ext cx="4470400" cy="2424113"/>
            <a:chOff x="2807" y="930"/>
            <a:chExt cx="2711" cy="1460"/>
          </a:xfrm>
        </p:grpSpPr>
        <p:sp>
          <p:nvSpPr>
            <p:cNvPr id="16397" name="Rectangle 30"/>
            <p:cNvSpPr>
              <a:spLocks noChangeArrowheads="1"/>
            </p:cNvSpPr>
            <p:nvPr/>
          </p:nvSpPr>
          <p:spPr bwMode="auto">
            <a:xfrm>
              <a:off x="2807" y="930"/>
              <a:ext cx="2711" cy="1460"/>
            </a:xfrm>
            <a:prstGeom prst="rect">
              <a:avLst/>
            </a:prstGeom>
            <a:solidFill>
              <a:srgbClr val="FFCCCC"/>
            </a:solidFill>
            <a:ln w="9525">
              <a:noFill/>
              <a:miter lim="800000"/>
              <a:headEnd/>
              <a:tailEnd/>
            </a:ln>
          </p:spPr>
          <p:txBody>
            <a:bodyPr wrap="none" anchor="ctr"/>
            <a:lstStyle/>
            <a:p>
              <a:endParaRPr lang="en-US">
                <a:latin typeface="Arial"/>
                <a:cs typeface="Arial"/>
              </a:endParaRPr>
            </a:p>
          </p:txBody>
        </p:sp>
        <p:sp>
          <p:nvSpPr>
            <p:cNvPr id="16398" name="Text Box 31"/>
            <p:cNvSpPr txBox="1">
              <a:spLocks noChangeArrowheads="1"/>
            </p:cNvSpPr>
            <p:nvPr/>
          </p:nvSpPr>
          <p:spPr bwMode="auto">
            <a:xfrm>
              <a:off x="2850" y="938"/>
              <a:ext cx="2617" cy="556"/>
            </a:xfrm>
            <a:prstGeom prst="rect">
              <a:avLst/>
            </a:prstGeom>
            <a:noFill/>
            <a:ln w="9525">
              <a:noFill/>
              <a:miter lim="800000"/>
              <a:headEnd/>
              <a:tailEnd/>
            </a:ln>
          </p:spPr>
          <p:txBody>
            <a:bodyPr>
              <a:spAutoFit/>
            </a:bodyPr>
            <a:lstStyle/>
            <a:p>
              <a:pPr>
                <a:spcBef>
                  <a:spcPct val="50000"/>
                </a:spcBef>
              </a:pPr>
              <a:r>
                <a:rPr lang="en-US" sz="2700" dirty="0">
                  <a:solidFill>
                    <a:srgbClr val="FF0000"/>
                  </a:solidFill>
                  <a:latin typeface="Arial"/>
                  <a:cs typeface="Arial"/>
                </a:rPr>
                <a:t>Japan has enough labor to produce 240 computers,</a:t>
              </a:r>
            </a:p>
          </p:txBody>
        </p:sp>
      </p:grpSp>
      <p:sp>
        <p:nvSpPr>
          <p:cNvPr id="107552" name="Text Box 32"/>
          <p:cNvSpPr txBox="1">
            <a:spLocks noChangeArrowheads="1"/>
          </p:cNvSpPr>
          <p:nvPr/>
        </p:nvSpPr>
        <p:spPr bwMode="auto">
          <a:xfrm>
            <a:off x="5253039" y="2593975"/>
            <a:ext cx="3775075" cy="503238"/>
          </a:xfrm>
          <a:prstGeom prst="rect">
            <a:avLst/>
          </a:prstGeom>
          <a:noFill/>
          <a:ln w="9525">
            <a:noFill/>
            <a:miter lim="800000"/>
            <a:headEnd/>
            <a:tailEnd/>
          </a:ln>
        </p:spPr>
        <p:txBody>
          <a:bodyPr>
            <a:spAutoFit/>
          </a:bodyPr>
          <a:lstStyle/>
          <a:p>
            <a:pPr>
              <a:spcBef>
                <a:spcPct val="50000"/>
              </a:spcBef>
            </a:pPr>
            <a:r>
              <a:rPr lang="en-US" sz="2700" dirty="0">
                <a:solidFill>
                  <a:srgbClr val="FF0000"/>
                </a:solidFill>
                <a:latin typeface="Arial"/>
                <a:cs typeface="Arial"/>
              </a:rPr>
              <a:t>or 1200 tons of wheat,</a:t>
            </a:r>
          </a:p>
        </p:txBody>
      </p:sp>
      <p:sp>
        <p:nvSpPr>
          <p:cNvPr id="107553" name="Text Box 33"/>
          <p:cNvSpPr txBox="1">
            <a:spLocks noChangeArrowheads="1"/>
          </p:cNvSpPr>
          <p:nvPr/>
        </p:nvSpPr>
        <p:spPr bwMode="auto">
          <a:xfrm>
            <a:off x="5254626" y="3097213"/>
            <a:ext cx="3933825" cy="923330"/>
          </a:xfrm>
          <a:prstGeom prst="rect">
            <a:avLst/>
          </a:prstGeom>
          <a:noFill/>
          <a:ln w="9525">
            <a:noFill/>
            <a:miter lim="800000"/>
            <a:headEnd/>
            <a:tailEnd/>
          </a:ln>
        </p:spPr>
        <p:txBody>
          <a:bodyPr>
            <a:spAutoFit/>
          </a:bodyPr>
          <a:lstStyle/>
          <a:p>
            <a:pPr>
              <a:spcBef>
                <a:spcPct val="50000"/>
              </a:spcBef>
            </a:pPr>
            <a:r>
              <a:rPr lang="en-US" sz="2700" dirty="0">
                <a:solidFill>
                  <a:srgbClr val="FF0000"/>
                </a:solidFill>
                <a:latin typeface="Arial"/>
                <a:cs typeface="Arial"/>
              </a:rPr>
              <a:t>or any combination along the PPF.</a:t>
            </a:r>
          </a:p>
        </p:txBody>
      </p:sp>
      <p:sp>
        <p:nvSpPr>
          <p:cNvPr id="107554" name="Oval 34"/>
          <p:cNvSpPr>
            <a:spLocks noChangeArrowheads="1"/>
          </p:cNvSpPr>
          <p:nvPr/>
        </p:nvSpPr>
        <p:spPr bwMode="auto">
          <a:xfrm>
            <a:off x="6029325" y="5576888"/>
            <a:ext cx="141288"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pic>
        <p:nvPicPr>
          <p:cNvPr id="3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69285" y="2667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151597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23" presetClass="entr" presetSubtype="32" fill="hold" grpId="0" nodeType="afterEffect">
                                  <p:stCondLst>
                                    <p:cond delay="0"/>
                                  </p:stCondLst>
                                  <p:childTnLst>
                                    <p:set>
                                      <p:cBhvr>
                                        <p:cTn id="15" dur="1" fill="hold">
                                          <p:stCondLst>
                                            <p:cond delay="0"/>
                                          </p:stCondLst>
                                        </p:cTn>
                                        <p:tgtEl>
                                          <p:spTgt spid="107554"/>
                                        </p:tgtEl>
                                        <p:attrNameLst>
                                          <p:attrName>style.visibility</p:attrName>
                                        </p:attrNameLst>
                                      </p:cBhvr>
                                      <p:to>
                                        <p:strVal val="visible"/>
                                      </p:to>
                                    </p:set>
                                    <p:anim calcmode="lin" valueType="num">
                                      <p:cBhvr>
                                        <p:cTn id="16" dur="500" fill="hold"/>
                                        <p:tgtEl>
                                          <p:spTgt spid="107554"/>
                                        </p:tgtEl>
                                        <p:attrNameLst>
                                          <p:attrName>ppt_w</p:attrName>
                                        </p:attrNameLst>
                                      </p:cBhvr>
                                      <p:tavLst>
                                        <p:tav tm="0">
                                          <p:val>
                                            <p:strVal val="4*#ppt_w"/>
                                          </p:val>
                                        </p:tav>
                                        <p:tav tm="100000">
                                          <p:val>
                                            <p:strVal val="#ppt_w"/>
                                          </p:val>
                                        </p:tav>
                                      </p:tavLst>
                                    </p:anim>
                                    <p:anim calcmode="lin" valueType="num">
                                      <p:cBhvr>
                                        <p:cTn id="17" dur="500" fill="hold"/>
                                        <p:tgtEl>
                                          <p:spTgt spid="107554"/>
                                        </p:tgtEl>
                                        <p:attrNameLst>
                                          <p:attrName>ppt_h</p:attrName>
                                        </p:attrNameLst>
                                      </p:cBhvr>
                                      <p:tavLst>
                                        <p:tav tm="0">
                                          <p:val>
                                            <p:strVal val="4*#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7552"/>
                                        </p:tgtEl>
                                        <p:attrNameLst>
                                          <p:attrName>style.visibility</p:attrName>
                                        </p:attrNameLst>
                                      </p:cBhvr>
                                      <p:to>
                                        <p:strVal val="visible"/>
                                      </p:to>
                                    </p:set>
                                    <p:animEffect transition="in" filter="fade">
                                      <p:cBhvr>
                                        <p:cTn id="22" dur="500"/>
                                        <p:tgtEl>
                                          <p:spTgt spid="107552"/>
                                        </p:tgtEl>
                                      </p:cBhvr>
                                    </p:animEffect>
                                  </p:childTnLst>
                                </p:cTn>
                              </p:par>
                            </p:childTnLst>
                          </p:cTn>
                        </p:par>
                        <p:par>
                          <p:cTn id="23" fill="hold">
                            <p:stCondLst>
                              <p:cond delay="500"/>
                            </p:stCondLst>
                            <p:childTnLst>
                              <p:par>
                                <p:cTn id="24" presetID="23" presetClass="entr" presetSubtype="32" fill="hold" grpId="0" nodeType="afterEffect">
                                  <p:stCondLst>
                                    <p:cond delay="0"/>
                                  </p:stCondLst>
                                  <p:childTnLst>
                                    <p:set>
                                      <p:cBhvr>
                                        <p:cTn id="25" dur="1" fill="hold">
                                          <p:stCondLst>
                                            <p:cond delay="0"/>
                                          </p:stCondLst>
                                        </p:cTn>
                                        <p:tgtEl>
                                          <p:spTgt spid="107548"/>
                                        </p:tgtEl>
                                        <p:attrNameLst>
                                          <p:attrName>style.visibility</p:attrName>
                                        </p:attrNameLst>
                                      </p:cBhvr>
                                      <p:to>
                                        <p:strVal val="visible"/>
                                      </p:to>
                                    </p:set>
                                    <p:anim calcmode="lin" valueType="num">
                                      <p:cBhvr>
                                        <p:cTn id="26" dur="500" fill="hold"/>
                                        <p:tgtEl>
                                          <p:spTgt spid="107548"/>
                                        </p:tgtEl>
                                        <p:attrNameLst>
                                          <p:attrName>ppt_w</p:attrName>
                                        </p:attrNameLst>
                                      </p:cBhvr>
                                      <p:tavLst>
                                        <p:tav tm="0">
                                          <p:val>
                                            <p:strVal val="4*#ppt_w"/>
                                          </p:val>
                                        </p:tav>
                                        <p:tav tm="100000">
                                          <p:val>
                                            <p:strVal val="#ppt_w"/>
                                          </p:val>
                                        </p:tav>
                                      </p:tavLst>
                                    </p:anim>
                                    <p:anim calcmode="lin" valueType="num">
                                      <p:cBhvr>
                                        <p:cTn id="27" dur="500" fill="hold"/>
                                        <p:tgtEl>
                                          <p:spTgt spid="107548"/>
                                        </p:tgtEl>
                                        <p:attrNameLst>
                                          <p:attrName>ppt_h</p:attrName>
                                        </p:attrNameLst>
                                      </p:cBhvr>
                                      <p:tavLst>
                                        <p:tav tm="0">
                                          <p:val>
                                            <p:strVal val="4*#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7553"/>
                                        </p:tgtEl>
                                        <p:attrNameLst>
                                          <p:attrName>style.visibility</p:attrName>
                                        </p:attrNameLst>
                                      </p:cBhvr>
                                      <p:to>
                                        <p:strVal val="visible"/>
                                      </p:to>
                                    </p:set>
                                    <p:animEffect transition="in" filter="fade">
                                      <p:cBhvr>
                                        <p:cTn id="32" dur="500"/>
                                        <p:tgtEl>
                                          <p:spTgt spid="107553"/>
                                        </p:tgtEl>
                                      </p:cBhvr>
                                    </p:animEffect>
                                  </p:childTnLst>
                                </p:cTn>
                              </p:par>
                            </p:childTnLst>
                          </p:cTn>
                        </p:par>
                        <p:par>
                          <p:cTn id="33" fill="hold">
                            <p:stCondLst>
                              <p:cond delay="500"/>
                            </p:stCondLst>
                            <p:childTnLst>
                              <p:par>
                                <p:cTn id="34" presetID="18" presetClass="entr" presetSubtype="6" fill="hold" grpId="0" nodeType="afterEffect">
                                  <p:stCondLst>
                                    <p:cond delay="0"/>
                                  </p:stCondLst>
                                  <p:childTnLst>
                                    <p:set>
                                      <p:cBhvr>
                                        <p:cTn id="35" dur="1" fill="hold">
                                          <p:stCondLst>
                                            <p:cond delay="0"/>
                                          </p:stCondLst>
                                        </p:cTn>
                                        <p:tgtEl>
                                          <p:spTgt spid="107547"/>
                                        </p:tgtEl>
                                        <p:attrNameLst>
                                          <p:attrName>style.visibility</p:attrName>
                                        </p:attrNameLst>
                                      </p:cBhvr>
                                      <p:to>
                                        <p:strVal val="visible"/>
                                      </p:to>
                                    </p:set>
                                    <p:animEffect transition="in" filter="strips(downRight)">
                                      <p:cBhvr>
                                        <p:cTn id="36" dur="500"/>
                                        <p:tgtEl>
                                          <p:spTgt spid="107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47" grpId="0" animBg="1"/>
      <p:bldP spid="107548" grpId="0" animBg="1"/>
      <p:bldP spid="107552" grpId="0"/>
      <p:bldP spid="107553" grpId="0"/>
      <p:bldP spid="1075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1524000" y="152400"/>
            <a:ext cx="9144000" cy="914400"/>
          </a:xfrm>
        </p:spPr>
        <p:txBody>
          <a:bodyPr>
            <a:normAutofit/>
          </a:bodyPr>
          <a:lstStyle/>
          <a:p>
            <a:pPr algn="ctr" eaLnBrk="1" hangingPunct="1"/>
            <a:r>
              <a:rPr lang="en-US" dirty="0" smtClean="0"/>
              <a:t>Japan Without Trade</a:t>
            </a:r>
          </a:p>
        </p:txBody>
      </p:sp>
      <p:sp>
        <p:nvSpPr>
          <p:cNvPr id="17413"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2" name="Group 4"/>
          <p:cNvGrpSpPr>
            <a:grpSpLocks/>
          </p:cNvGrpSpPr>
          <p:nvPr/>
        </p:nvGrpSpPr>
        <p:grpSpPr bwMode="auto">
          <a:xfrm>
            <a:off x="1812925" y="1531939"/>
            <a:ext cx="7348538" cy="4759325"/>
            <a:chOff x="559" y="955"/>
            <a:chExt cx="4629" cy="2998"/>
          </a:xfrm>
        </p:grpSpPr>
        <p:sp>
          <p:nvSpPr>
            <p:cNvPr id="17425" name="Text Box 5"/>
            <p:cNvSpPr txBox="1">
              <a:spLocks noChangeArrowheads="1"/>
            </p:cNvSpPr>
            <p:nvPr/>
          </p:nvSpPr>
          <p:spPr bwMode="auto">
            <a:xfrm>
              <a:off x="3981" y="3420"/>
              <a:ext cx="1207" cy="288"/>
            </a:xfrm>
            <a:prstGeom prst="rect">
              <a:avLst/>
            </a:prstGeom>
            <a:noFill/>
            <a:ln w="9525">
              <a:noFill/>
              <a:miter lim="800000"/>
              <a:headEnd/>
              <a:tailEnd/>
            </a:ln>
          </p:spPr>
          <p:txBody>
            <a:bodyPr>
              <a:spAutoFit/>
            </a:bodyPr>
            <a:lstStyle/>
            <a:p>
              <a:pPr>
                <a:spcBef>
                  <a:spcPct val="50000"/>
                </a:spcBef>
              </a:pPr>
              <a:r>
                <a:rPr lang="en-US" sz="2400" b="1">
                  <a:latin typeface="Arial"/>
                  <a:cs typeface="Arial"/>
                </a:rPr>
                <a:t>Computers</a:t>
              </a:r>
            </a:p>
          </p:txBody>
        </p:sp>
        <p:sp>
          <p:nvSpPr>
            <p:cNvPr id="17426" name="Text Box 6"/>
            <p:cNvSpPr txBox="1">
              <a:spLocks noChangeArrowheads="1"/>
            </p:cNvSpPr>
            <p:nvPr/>
          </p:nvSpPr>
          <p:spPr bwMode="auto">
            <a:xfrm>
              <a:off x="633" y="955"/>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nvGrpSpPr>
            <p:cNvPr id="3" name="Group 7"/>
            <p:cNvGrpSpPr>
              <a:grpSpLocks/>
            </p:cNvGrpSpPr>
            <p:nvPr/>
          </p:nvGrpSpPr>
          <p:grpSpPr bwMode="auto">
            <a:xfrm>
              <a:off x="559" y="1379"/>
              <a:ext cx="3521" cy="2574"/>
              <a:chOff x="559" y="1379"/>
              <a:chExt cx="3521" cy="2574"/>
            </a:xfrm>
          </p:grpSpPr>
          <p:grpSp>
            <p:nvGrpSpPr>
              <p:cNvPr id="4" name="Group 8"/>
              <p:cNvGrpSpPr>
                <a:grpSpLocks/>
              </p:cNvGrpSpPr>
              <p:nvPr/>
            </p:nvGrpSpPr>
            <p:grpSpPr bwMode="auto">
              <a:xfrm>
                <a:off x="1259" y="1379"/>
                <a:ext cx="2780" cy="2170"/>
                <a:chOff x="2416" y="1770"/>
                <a:chExt cx="610" cy="548"/>
              </a:xfrm>
            </p:grpSpPr>
            <p:sp>
              <p:nvSpPr>
                <p:cNvPr id="17445" name="Line 9"/>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17446" name="Line 10"/>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5" name="Group 11"/>
              <p:cNvGrpSpPr>
                <a:grpSpLocks/>
              </p:cNvGrpSpPr>
              <p:nvPr/>
            </p:nvGrpSpPr>
            <p:grpSpPr bwMode="auto">
              <a:xfrm>
                <a:off x="559" y="1659"/>
                <a:ext cx="700" cy="288"/>
                <a:chOff x="559" y="1659"/>
                <a:chExt cx="700" cy="288"/>
              </a:xfrm>
            </p:grpSpPr>
            <p:sp>
              <p:nvSpPr>
                <p:cNvPr id="17443" name="Line 12"/>
                <p:cNvSpPr>
                  <a:spLocks noChangeShapeType="1"/>
                </p:cNvSpPr>
                <p:nvPr/>
              </p:nvSpPr>
              <p:spPr bwMode="auto">
                <a:xfrm flipH="1">
                  <a:off x="1153" y="1819"/>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17444" name="Text Box 13"/>
                <p:cNvSpPr txBox="1">
                  <a:spLocks noChangeArrowheads="1"/>
                </p:cNvSpPr>
                <p:nvPr/>
              </p:nvSpPr>
              <p:spPr bwMode="auto">
                <a:xfrm>
                  <a:off x="559" y="1659"/>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6" name="Group 14"/>
              <p:cNvGrpSpPr>
                <a:grpSpLocks/>
              </p:cNvGrpSpPr>
              <p:nvPr/>
            </p:nvGrpSpPr>
            <p:grpSpPr bwMode="auto">
              <a:xfrm>
                <a:off x="559" y="2528"/>
                <a:ext cx="700" cy="288"/>
                <a:chOff x="559" y="2528"/>
                <a:chExt cx="700" cy="288"/>
              </a:xfrm>
            </p:grpSpPr>
            <p:sp>
              <p:nvSpPr>
                <p:cNvPr id="17441" name="Line 15"/>
                <p:cNvSpPr>
                  <a:spLocks noChangeShapeType="1"/>
                </p:cNvSpPr>
                <p:nvPr/>
              </p:nvSpPr>
              <p:spPr bwMode="auto">
                <a:xfrm flipH="1">
                  <a:off x="1153" y="2688"/>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17442" name="Text Box 16"/>
                <p:cNvSpPr txBox="1">
                  <a:spLocks noChangeArrowheads="1"/>
                </p:cNvSpPr>
                <p:nvPr/>
              </p:nvSpPr>
              <p:spPr bwMode="auto">
                <a:xfrm>
                  <a:off x="559" y="2528"/>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7" name="Group 17"/>
              <p:cNvGrpSpPr>
                <a:grpSpLocks/>
              </p:cNvGrpSpPr>
              <p:nvPr/>
            </p:nvGrpSpPr>
            <p:grpSpPr bwMode="auto">
              <a:xfrm>
                <a:off x="2527" y="3549"/>
                <a:ext cx="743" cy="402"/>
                <a:chOff x="2527" y="3549"/>
                <a:chExt cx="743" cy="402"/>
              </a:xfrm>
            </p:grpSpPr>
            <p:sp>
              <p:nvSpPr>
                <p:cNvPr id="17439" name="Line 18"/>
                <p:cNvSpPr>
                  <a:spLocks noChangeShapeType="1"/>
                </p:cNvSpPr>
                <p:nvPr/>
              </p:nvSpPr>
              <p:spPr bwMode="auto">
                <a:xfrm flipV="1">
                  <a:off x="2892" y="3549"/>
                  <a:ext cx="0" cy="102"/>
                </a:xfrm>
                <a:prstGeom prst="line">
                  <a:avLst/>
                </a:prstGeom>
                <a:noFill/>
                <a:ln w="3175">
                  <a:solidFill>
                    <a:schemeClr val="tx1"/>
                  </a:solidFill>
                  <a:round/>
                  <a:headEnd/>
                  <a:tailEnd/>
                </a:ln>
              </p:spPr>
              <p:txBody>
                <a:bodyPr/>
                <a:lstStyle/>
                <a:p>
                  <a:endParaRPr lang="en-US">
                    <a:latin typeface="Arial"/>
                    <a:cs typeface="Arial"/>
                  </a:endParaRPr>
                </a:p>
              </p:txBody>
            </p:sp>
            <p:sp>
              <p:nvSpPr>
                <p:cNvPr id="17440" name="Text Box 19"/>
                <p:cNvSpPr txBox="1">
                  <a:spLocks noChangeArrowheads="1"/>
                </p:cNvSpPr>
                <p:nvPr/>
              </p:nvSpPr>
              <p:spPr bwMode="auto">
                <a:xfrm>
                  <a:off x="2527"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sp>
            <p:nvSpPr>
              <p:cNvPr id="17432" name="Text Box 20"/>
              <p:cNvSpPr txBox="1">
                <a:spLocks noChangeArrowheads="1"/>
              </p:cNvSpPr>
              <p:nvPr/>
            </p:nvSpPr>
            <p:spPr bwMode="auto">
              <a:xfrm>
                <a:off x="863" y="3489"/>
                <a:ext cx="427" cy="291"/>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nvGrpSpPr>
              <p:cNvPr id="8" name="Group 21"/>
              <p:cNvGrpSpPr>
                <a:grpSpLocks/>
              </p:cNvGrpSpPr>
              <p:nvPr/>
            </p:nvGrpSpPr>
            <p:grpSpPr bwMode="auto">
              <a:xfrm>
                <a:off x="1702" y="3546"/>
                <a:ext cx="743" cy="405"/>
                <a:chOff x="1702" y="3546"/>
                <a:chExt cx="743" cy="405"/>
              </a:xfrm>
            </p:grpSpPr>
            <p:sp>
              <p:nvSpPr>
                <p:cNvPr id="17437" name="Text Box 22"/>
                <p:cNvSpPr txBox="1">
                  <a:spLocks noChangeArrowheads="1"/>
                </p:cNvSpPr>
                <p:nvPr/>
              </p:nvSpPr>
              <p:spPr bwMode="auto">
                <a:xfrm>
                  <a:off x="1702"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sp>
              <p:nvSpPr>
                <p:cNvPr id="17438" name="Line 23"/>
                <p:cNvSpPr>
                  <a:spLocks noChangeShapeType="1"/>
                </p:cNvSpPr>
                <p:nvPr/>
              </p:nvSpPr>
              <p:spPr bwMode="auto">
                <a:xfrm flipV="1">
                  <a:off x="2067"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nvGrpSpPr>
              <p:cNvPr id="9" name="Group 24"/>
              <p:cNvGrpSpPr>
                <a:grpSpLocks/>
              </p:cNvGrpSpPr>
              <p:nvPr/>
            </p:nvGrpSpPr>
            <p:grpSpPr bwMode="auto">
              <a:xfrm>
                <a:off x="3336" y="3546"/>
                <a:ext cx="744" cy="407"/>
                <a:chOff x="3336" y="3546"/>
                <a:chExt cx="744" cy="407"/>
              </a:xfrm>
            </p:grpSpPr>
            <p:sp>
              <p:nvSpPr>
                <p:cNvPr id="17435" name="Text Box 25"/>
                <p:cNvSpPr txBox="1">
                  <a:spLocks noChangeArrowheads="1"/>
                </p:cNvSpPr>
                <p:nvPr/>
              </p:nvSpPr>
              <p:spPr bwMode="auto">
                <a:xfrm>
                  <a:off x="3336" y="3665"/>
                  <a:ext cx="7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sp>
              <p:nvSpPr>
                <p:cNvPr id="17436" name="Line 26"/>
                <p:cNvSpPr>
                  <a:spLocks noChangeShapeType="1"/>
                </p:cNvSpPr>
                <p:nvPr/>
              </p:nvSpPr>
              <p:spPr bwMode="auto">
                <a:xfrm flipV="1">
                  <a:off x="3702"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grpSp>
      <p:sp>
        <p:nvSpPr>
          <p:cNvPr id="17415" name="Line 27"/>
          <p:cNvSpPr>
            <a:spLocks noChangeShapeType="1"/>
          </p:cNvSpPr>
          <p:nvPr/>
        </p:nvSpPr>
        <p:spPr bwMode="auto">
          <a:xfrm>
            <a:off x="2914651" y="3894139"/>
            <a:ext cx="3222625" cy="1754187"/>
          </a:xfrm>
          <a:prstGeom prst="line">
            <a:avLst/>
          </a:prstGeom>
          <a:noFill/>
          <a:ln w="50800">
            <a:solidFill>
              <a:srgbClr val="00B050"/>
            </a:solidFill>
            <a:round/>
            <a:headEnd/>
            <a:tailEnd/>
          </a:ln>
        </p:spPr>
        <p:txBody>
          <a:bodyPr/>
          <a:lstStyle/>
          <a:p>
            <a:endParaRPr lang="en-US">
              <a:latin typeface="Arial"/>
              <a:cs typeface="Arial"/>
            </a:endParaRPr>
          </a:p>
        </p:txBody>
      </p:sp>
      <p:sp>
        <p:nvSpPr>
          <p:cNvPr id="17416" name="Oval 28"/>
          <p:cNvSpPr>
            <a:spLocks noChangeArrowheads="1"/>
          </p:cNvSpPr>
          <p:nvPr/>
        </p:nvSpPr>
        <p:spPr bwMode="auto">
          <a:xfrm>
            <a:off x="2843214" y="3830638"/>
            <a:ext cx="141287"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sp>
        <p:nvSpPr>
          <p:cNvPr id="17417" name="Oval 29"/>
          <p:cNvSpPr>
            <a:spLocks noChangeArrowheads="1"/>
          </p:cNvSpPr>
          <p:nvPr/>
        </p:nvSpPr>
        <p:spPr bwMode="auto">
          <a:xfrm>
            <a:off x="6029325" y="5576888"/>
            <a:ext cx="141288"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grpSp>
        <p:nvGrpSpPr>
          <p:cNvPr id="10" name="Group 30"/>
          <p:cNvGrpSpPr>
            <a:grpSpLocks/>
          </p:cNvGrpSpPr>
          <p:nvPr/>
        </p:nvGrpSpPr>
        <p:grpSpPr bwMode="auto">
          <a:xfrm>
            <a:off x="2922588" y="4691063"/>
            <a:ext cx="1636712" cy="957262"/>
            <a:chOff x="881" y="2955"/>
            <a:chExt cx="1031" cy="603"/>
          </a:xfrm>
        </p:grpSpPr>
        <p:grpSp>
          <p:nvGrpSpPr>
            <p:cNvPr id="11" name="Group 31"/>
            <p:cNvGrpSpPr>
              <a:grpSpLocks/>
            </p:cNvGrpSpPr>
            <p:nvPr/>
          </p:nvGrpSpPr>
          <p:grpSpPr bwMode="auto">
            <a:xfrm>
              <a:off x="881" y="3002"/>
              <a:ext cx="988" cy="556"/>
              <a:chOff x="357" y="2450"/>
              <a:chExt cx="795" cy="646"/>
            </a:xfrm>
          </p:grpSpPr>
          <p:sp>
            <p:nvSpPr>
              <p:cNvPr id="17423" name="Line 32"/>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17424" name="Line 33"/>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17422" name="Oval 34"/>
            <p:cNvSpPr>
              <a:spLocks noChangeArrowheads="1"/>
            </p:cNvSpPr>
            <p:nvPr/>
          </p:nvSpPr>
          <p:spPr bwMode="auto">
            <a:xfrm>
              <a:off x="1823" y="2955"/>
              <a:ext cx="89" cy="87"/>
            </a:xfrm>
            <a:prstGeom prst="ellipse">
              <a:avLst/>
            </a:prstGeom>
            <a:solidFill>
              <a:srgbClr val="FF0000"/>
            </a:solidFill>
            <a:ln w="9525">
              <a:noFill/>
              <a:round/>
              <a:headEnd/>
              <a:tailEnd/>
            </a:ln>
          </p:spPr>
          <p:txBody>
            <a:bodyPr wrap="none" anchor="ctr"/>
            <a:lstStyle/>
            <a:p>
              <a:endParaRPr lang="en-US">
                <a:latin typeface="Arial"/>
                <a:cs typeface="Arial"/>
              </a:endParaRPr>
            </a:p>
          </p:txBody>
        </p:sp>
      </p:grpSp>
      <p:sp>
        <p:nvSpPr>
          <p:cNvPr id="77859" name="Text Box 35"/>
          <p:cNvSpPr txBox="1">
            <a:spLocks noChangeArrowheads="1"/>
          </p:cNvSpPr>
          <p:nvPr/>
        </p:nvSpPr>
        <p:spPr bwMode="auto">
          <a:xfrm>
            <a:off x="4003676" y="1865313"/>
            <a:ext cx="6049963" cy="927100"/>
          </a:xfrm>
          <a:prstGeom prst="rect">
            <a:avLst/>
          </a:prstGeom>
          <a:noFill/>
          <a:ln w="9525">
            <a:noFill/>
            <a:miter lim="800000"/>
            <a:headEnd/>
            <a:tailEnd/>
          </a:ln>
        </p:spPr>
        <p:txBody>
          <a:bodyPr>
            <a:spAutoFit/>
          </a:bodyPr>
          <a:lstStyle/>
          <a:p>
            <a:pPr marL="569913" indent="-569913">
              <a:lnSpc>
                <a:spcPct val="105000"/>
              </a:lnSpc>
              <a:spcBef>
                <a:spcPct val="50000"/>
              </a:spcBef>
            </a:pPr>
            <a:r>
              <a:rPr lang="en-US" sz="2600" dirty="0">
                <a:latin typeface="Arial"/>
                <a:cs typeface="Arial"/>
              </a:rPr>
              <a:t>Suppose Japan uses half its labor to produce each good. </a:t>
            </a:r>
          </a:p>
        </p:txBody>
      </p:sp>
      <p:sp>
        <p:nvSpPr>
          <p:cNvPr id="77860" name="Text Box 36"/>
          <p:cNvSpPr txBox="1">
            <a:spLocks noChangeArrowheads="1"/>
          </p:cNvSpPr>
          <p:nvPr/>
        </p:nvSpPr>
        <p:spPr bwMode="auto">
          <a:xfrm>
            <a:off x="5016501" y="2752726"/>
            <a:ext cx="5453063" cy="1344613"/>
          </a:xfrm>
          <a:prstGeom prst="rect">
            <a:avLst/>
          </a:prstGeom>
          <a:noFill/>
          <a:ln w="9525">
            <a:noFill/>
            <a:miter lim="800000"/>
            <a:headEnd/>
            <a:tailEnd/>
          </a:ln>
        </p:spPr>
        <p:txBody>
          <a:bodyPr>
            <a:spAutoFit/>
          </a:bodyPr>
          <a:lstStyle/>
          <a:p>
            <a:pPr>
              <a:lnSpc>
                <a:spcPct val="105000"/>
              </a:lnSpc>
              <a:tabLst>
                <a:tab pos="569913" algn="l"/>
                <a:tab pos="1200150" algn="l"/>
              </a:tabLst>
            </a:pPr>
            <a:r>
              <a:rPr lang="en-US" sz="2600">
                <a:latin typeface="Arial"/>
                <a:cs typeface="Arial"/>
              </a:rPr>
              <a:t>Then it will produce and consume</a:t>
            </a:r>
          </a:p>
          <a:p>
            <a:pPr>
              <a:lnSpc>
                <a:spcPct val="105000"/>
              </a:lnSpc>
              <a:tabLst>
                <a:tab pos="569913" algn="l"/>
                <a:tab pos="1200150" algn="l"/>
              </a:tabLst>
            </a:pPr>
            <a:r>
              <a:rPr lang="en-US" sz="2600">
                <a:latin typeface="Arial"/>
                <a:cs typeface="Arial"/>
              </a:rPr>
              <a:t>	120 computers and</a:t>
            </a:r>
          </a:p>
          <a:p>
            <a:pPr>
              <a:lnSpc>
                <a:spcPct val="105000"/>
              </a:lnSpc>
              <a:tabLst>
                <a:tab pos="569913" algn="l"/>
                <a:tab pos="1200150" algn="l"/>
              </a:tabLst>
            </a:pPr>
            <a:r>
              <a:rPr lang="en-US" sz="2600">
                <a:latin typeface="Arial"/>
                <a:cs typeface="Arial"/>
              </a:rPr>
              <a:t>		600 tons of wheat.</a:t>
            </a:r>
          </a:p>
        </p:txBody>
      </p:sp>
      <p:pic>
        <p:nvPicPr>
          <p:cNvPr id="3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53639" y="22225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826999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59"/>
                                        </p:tgtEl>
                                        <p:attrNameLst>
                                          <p:attrName>style.visibility</p:attrName>
                                        </p:attrNameLst>
                                      </p:cBhvr>
                                      <p:to>
                                        <p:strVal val="visible"/>
                                      </p:to>
                                    </p:set>
                                    <p:animEffect transition="in" filter="wipe(left)">
                                      <p:cBhvr>
                                        <p:cTn id="7" dur="500"/>
                                        <p:tgtEl>
                                          <p:spTgt spid="778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60"/>
                                        </p:tgtEl>
                                        <p:attrNameLst>
                                          <p:attrName>style.visibility</p:attrName>
                                        </p:attrNameLst>
                                      </p:cBhvr>
                                      <p:to>
                                        <p:strVal val="visible"/>
                                      </p:to>
                                    </p:set>
                                    <p:animEffect transition="in" filter="wipe(left)">
                                      <p:cBhvr>
                                        <p:cTn id="12" dur="500"/>
                                        <p:tgtEl>
                                          <p:spTgt spid="7786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upRigh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59" grpId="0"/>
      <p:bldP spid="77860"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normAutofit/>
          </a:bodyPr>
          <a:lstStyle/>
          <a:p>
            <a:pPr eaLnBrk="1" hangingPunct="1"/>
            <a:r>
              <a:rPr lang="en-US" sz="3600" dirty="0"/>
              <a:t>Consumption With and Without Trade</a:t>
            </a:r>
          </a:p>
        </p:txBody>
      </p:sp>
      <p:sp>
        <p:nvSpPr>
          <p:cNvPr id="18437" name="Rectangle 3"/>
          <p:cNvSpPr>
            <a:spLocks noGrp="1" noChangeArrowheads="1"/>
          </p:cNvSpPr>
          <p:nvPr>
            <p:ph idx="1"/>
          </p:nvPr>
        </p:nvSpPr>
        <p:spPr/>
        <p:txBody>
          <a:bodyPr/>
          <a:lstStyle/>
          <a:p>
            <a:pPr eaLnBrk="1" hangingPunct="1"/>
            <a:r>
              <a:rPr lang="en-US" sz="2700" dirty="0"/>
              <a:t>Without trade, </a:t>
            </a:r>
          </a:p>
          <a:p>
            <a:pPr lvl="1" eaLnBrk="1" hangingPunct="1">
              <a:buClr>
                <a:srgbClr val="996633"/>
              </a:buClr>
            </a:pPr>
            <a:r>
              <a:rPr lang="en-US" dirty="0" smtClean="0"/>
              <a:t>U.S. consumers get 250 computers </a:t>
            </a:r>
            <a:br>
              <a:rPr lang="en-US" dirty="0" smtClean="0"/>
            </a:br>
            <a:r>
              <a:rPr lang="en-US" dirty="0" smtClean="0"/>
              <a:t>and 2500 tons wheat.</a:t>
            </a:r>
          </a:p>
          <a:p>
            <a:pPr lvl="1" eaLnBrk="1" hangingPunct="1">
              <a:buClr>
                <a:srgbClr val="996633"/>
              </a:buClr>
            </a:pPr>
            <a:r>
              <a:rPr lang="en-US" dirty="0" smtClean="0"/>
              <a:t>Japanese consumers get 120 computers</a:t>
            </a:r>
            <a:br>
              <a:rPr lang="en-US" dirty="0" smtClean="0"/>
            </a:br>
            <a:r>
              <a:rPr lang="en-US" dirty="0" smtClean="0"/>
              <a:t>and 600 tons wheat.</a:t>
            </a:r>
          </a:p>
          <a:p>
            <a:pPr eaLnBrk="1" hangingPunct="1"/>
            <a:r>
              <a:rPr lang="en-US" sz="2700" dirty="0"/>
              <a:t>We will compare </a:t>
            </a:r>
            <a:r>
              <a:rPr lang="en-US" sz="2700" dirty="0">
                <a:solidFill>
                  <a:srgbClr val="00B050"/>
                </a:solidFill>
              </a:rPr>
              <a:t>consumption without trade</a:t>
            </a:r>
            <a:r>
              <a:rPr lang="en-US" sz="2700" dirty="0"/>
              <a:t> to </a:t>
            </a:r>
            <a:r>
              <a:rPr lang="en-US" sz="2700" dirty="0">
                <a:solidFill>
                  <a:srgbClr val="00B050"/>
                </a:solidFill>
              </a:rPr>
              <a:t>consumption with trade</a:t>
            </a:r>
            <a:r>
              <a:rPr lang="en-US" sz="2700" dirty="0"/>
              <a:t>. </a:t>
            </a:r>
          </a:p>
          <a:p>
            <a:pPr eaLnBrk="1" hangingPunct="1"/>
            <a:r>
              <a:rPr lang="en-US" sz="2700" dirty="0"/>
              <a:t>First, we need to see how much of each good is produced and traded by the two countries.  </a:t>
            </a:r>
          </a:p>
        </p:txBody>
      </p:sp>
      <p:sp>
        <p:nvSpPr>
          <p:cNvPr id="18438"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9141" y="3048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9602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Effect transition="in" filter="wipe(left)">
                                      <p:cBhvr>
                                        <p:cTn id="7" dur="500"/>
                                        <p:tgtEl>
                                          <p:spTgt spid="184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7">
                                            <p:txEl>
                                              <p:pRg st="1" end="1"/>
                                            </p:txEl>
                                          </p:spTgt>
                                        </p:tgtEl>
                                        <p:attrNameLst>
                                          <p:attrName>style.visibility</p:attrName>
                                        </p:attrNameLst>
                                      </p:cBhvr>
                                      <p:to>
                                        <p:strVal val="visible"/>
                                      </p:to>
                                    </p:set>
                                    <p:animEffect transition="in" filter="wipe(left)">
                                      <p:cBhvr>
                                        <p:cTn id="12" dur="500"/>
                                        <p:tgtEl>
                                          <p:spTgt spid="184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7">
                                            <p:txEl>
                                              <p:pRg st="2" end="2"/>
                                            </p:txEl>
                                          </p:spTgt>
                                        </p:tgtEl>
                                        <p:attrNameLst>
                                          <p:attrName>style.visibility</p:attrName>
                                        </p:attrNameLst>
                                      </p:cBhvr>
                                      <p:to>
                                        <p:strVal val="visible"/>
                                      </p:to>
                                    </p:set>
                                    <p:animEffect transition="in" filter="wipe(left)">
                                      <p:cBhvr>
                                        <p:cTn id="17" dur="500"/>
                                        <p:tgtEl>
                                          <p:spTgt spid="184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37">
                                            <p:txEl>
                                              <p:pRg st="3" end="3"/>
                                            </p:txEl>
                                          </p:spTgt>
                                        </p:tgtEl>
                                        <p:attrNameLst>
                                          <p:attrName>style.visibility</p:attrName>
                                        </p:attrNameLst>
                                      </p:cBhvr>
                                      <p:to>
                                        <p:strVal val="visible"/>
                                      </p:to>
                                    </p:set>
                                    <p:animEffect transition="in" filter="wipe(left)">
                                      <p:cBhvr>
                                        <p:cTn id="22" dur="500"/>
                                        <p:tgtEl>
                                          <p:spTgt spid="184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animEffect transition="in" filter="wipe(left)">
                                      <p:cBhvr>
                                        <p:cTn id="27" dur="500"/>
                                        <p:tgtEl>
                                          <p:spTgt spid="184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bldLvl="4"/>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46264" y="1543050"/>
            <a:ext cx="5514975" cy="4529138"/>
            <a:chOff x="212" y="1350"/>
            <a:chExt cx="3474" cy="2853"/>
          </a:xfrm>
        </p:grpSpPr>
        <p:grpSp>
          <p:nvGrpSpPr>
            <p:cNvPr id="3" name="Group 3"/>
            <p:cNvGrpSpPr>
              <a:grpSpLocks/>
            </p:cNvGrpSpPr>
            <p:nvPr/>
          </p:nvGrpSpPr>
          <p:grpSpPr bwMode="auto">
            <a:xfrm>
              <a:off x="868" y="1350"/>
              <a:ext cx="2818" cy="2480"/>
              <a:chOff x="2416" y="1770"/>
              <a:chExt cx="610" cy="548"/>
            </a:xfrm>
          </p:grpSpPr>
          <p:sp>
            <p:nvSpPr>
              <p:cNvPr id="20532" name="Line 4"/>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20533" name="Line 5"/>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4" name="Group 6"/>
            <p:cNvGrpSpPr>
              <a:grpSpLocks/>
            </p:cNvGrpSpPr>
            <p:nvPr/>
          </p:nvGrpSpPr>
          <p:grpSpPr bwMode="auto">
            <a:xfrm>
              <a:off x="214" y="1834"/>
              <a:ext cx="654" cy="288"/>
              <a:chOff x="212" y="1834"/>
              <a:chExt cx="654" cy="288"/>
            </a:xfrm>
          </p:grpSpPr>
          <p:sp>
            <p:nvSpPr>
              <p:cNvPr id="20530" name="Line 7"/>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0531" name="Text Box 8"/>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4,000</a:t>
                </a:r>
              </a:p>
            </p:txBody>
          </p:sp>
        </p:grpSp>
        <p:grpSp>
          <p:nvGrpSpPr>
            <p:cNvPr id="5" name="Group 9"/>
            <p:cNvGrpSpPr>
              <a:grpSpLocks/>
            </p:cNvGrpSpPr>
            <p:nvPr/>
          </p:nvGrpSpPr>
          <p:grpSpPr bwMode="auto">
            <a:xfrm>
              <a:off x="1144" y="3828"/>
              <a:ext cx="464" cy="374"/>
              <a:chOff x="1142" y="3830"/>
              <a:chExt cx="464" cy="374"/>
            </a:xfrm>
          </p:grpSpPr>
          <p:sp>
            <p:nvSpPr>
              <p:cNvPr id="20528" name="Line 10"/>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0529" name="Text Box 11"/>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grpSp>
        <p:grpSp>
          <p:nvGrpSpPr>
            <p:cNvPr id="6" name="Group 12"/>
            <p:cNvGrpSpPr>
              <a:grpSpLocks/>
            </p:cNvGrpSpPr>
            <p:nvPr/>
          </p:nvGrpSpPr>
          <p:grpSpPr bwMode="auto">
            <a:xfrm>
              <a:off x="212" y="1374"/>
              <a:ext cx="654" cy="288"/>
              <a:chOff x="212" y="1834"/>
              <a:chExt cx="654" cy="288"/>
            </a:xfrm>
          </p:grpSpPr>
          <p:sp>
            <p:nvSpPr>
              <p:cNvPr id="20526" name="Line 13"/>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0527" name="Text Box 14"/>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5,000</a:t>
                </a:r>
              </a:p>
            </p:txBody>
          </p:sp>
        </p:grpSp>
        <p:grpSp>
          <p:nvGrpSpPr>
            <p:cNvPr id="7" name="Group 15"/>
            <p:cNvGrpSpPr>
              <a:grpSpLocks/>
            </p:cNvGrpSpPr>
            <p:nvPr/>
          </p:nvGrpSpPr>
          <p:grpSpPr bwMode="auto">
            <a:xfrm>
              <a:off x="214" y="2756"/>
              <a:ext cx="654" cy="288"/>
              <a:chOff x="212" y="1834"/>
              <a:chExt cx="654" cy="288"/>
            </a:xfrm>
          </p:grpSpPr>
          <p:sp>
            <p:nvSpPr>
              <p:cNvPr id="20524" name="Line 16"/>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0525" name="Text Box 17"/>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8" name="Group 18"/>
            <p:cNvGrpSpPr>
              <a:grpSpLocks/>
            </p:cNvGrpSpPr>
            <p:nvPr/>
          </p:nvGrpSpPr>
          <p:grpSpPr bwMode="auto">
            <a:xfrm>
              <a:off x="214" y="3216"/>
              <a:ext cx="654" cy="288"/>
              <a:chOff x="212" y="1834"/>
              <a:chExt cx="654" cy="288"/>
            </a:xfrm>
          </p:grpSpPr>
          <p:sp>
            <p:nvSpPr>
              <p:cNvPr id="20522" name="Line 19"/>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0523" name="Text Box 20"/>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9" name="Group 21"/>
            <p:cNvGrpSpPr>
              <a:grpSpLocks/>
            </p:cNvGrpSpPr>
            <p:nvPr/>
          </p:nvGrpSpPr>
          <p:grpSpPr bwMode="auto">
            <a:xfrm>
              <a:off x="212" y="2292"/>
              <a:ext cx="654" cy="288"/>
              <a:chOff x="212" y="1834"/>
              <a:chExt cx="654" cy="288"/>
            </a:xfrm>
          </p:grpSpPr>
          <p:sp>
            <p:nvSpPr>
              <p:cNvPr id="20520" name="Line 22"/>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0521" name="Text Box 23"/>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3,000</a:t>
                </a:r>
              </a:p>
            </p:txBody>
          </p:sp>
        </p:grpSp>
        <p:grpSp>
          <p:nvGrpSpPr>
            <p:cNvPr id="10" name="Group 24"/>
            <p:cNvGrpSpPr>
              <a:grpSpLocks/>
            </p:cNvGrpSpPr>
            <p:nvPr/>
          </p:nvGrpSpPr>
          <p:grpSpPr bwMode="auto">
            <a:xfrm>
              <a:off x="3188" y="3828"/>
              <a:ext cx="464" cy="374"/>
              <a:chOff x="1142" y="3830"/>
              <a:chExt cx="464" cy="374"/>
            </a:xfrm>
          </p:grpSpPr>
          <p:sp>
            <p:nvSpPr>
              <p:cNvPr id="20518" name="Line 25"/>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0519" name="Text Box 26"/>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500</a:t>
                </a:r>
              </a:p>
            </p:txBody>
          </p:sp>
        </p:grpSp>
        <p:grpSp>
          <p:nvGrpSpPr>
            <p:cNvPr id="11" name="Group 27"/>
            <p:cNvGrpSpPr>
              <a:grpSpLocks/>
            </p:cNvGrpSpPr>
            <p:nvPr/>
          </p:nvGrpSpPr>
          <p:grpSpPr bwMode="auto">
            <a:xfrm>
              <a:off x="1659" y="3828"/>
              <a:ext cx="464" cy="374"/>
              <a:chOff x="1142" y="3830"/>
              <a:chExt cx="464" cy="374"/>
            </a:xfrm>
          </p:grpSpPr>
          <p:sp>
            <p:nvSpPr>
              <p:cNvPr id="20516" name="Line 28"/>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0517" name="Text Box 29"/>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grpSp>
          <p:nvGrpSpPr>
            <p:cNvPr id="12" name="Group 30"/>
            <p:cNvGrpSpPr>
              <a:grpSpLocks/>
            </p:cNvGrpSpPr>
            <p:nvPr/>
          </p:nvGrpSpPr>
          <p:grpSpPr bwMode="auto">
            <a:xfrm>
              <a:off x="2164" y="3829"/>
              <a:ext cx="464" cy="374"/>
              <a:chOff x="1142" y="3830"/>
              <a:chExt cx="464" cy="374"/>
            </a:xfrm>
          </p:grpSpPr>
          <p:sp>
            <p:nvSpPr>
              <p:cNvPr id="20514" name="Line 31"/>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0515" name="Text Box 32"/>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grpSp>
        <p:grpSp>
          <p:nvGrpSpPr>
            <p:cNvPr id="13" name="Group 33"/>
            <p:cNvGrpSpPr>
              <a:grpSpLocks/>
            </p:cNvGrpSpPr>
            <p:nvPr/>
          </p:nvGrpSpPr>
          <p:grpSpPr bwMode="auto">
            <a:xfrm>
              <a:off x="2673" y="3829"/>
              <a:ext cx="464" cy="374"/>
              <a:chOff x="1142" y="3830"/>
              <a:chExt cx="464" cy="374"/>
            </a:xfrm>
          </p:grpSpPr>
          <p:sp>
            <p:nvSpPr>
              <p:cNvPr id="20512" name="Line 34"/>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0513" name="Text Box 35"/>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400</a:t>
                </a:r>
              </a:p>
            </p:txBody>
          </p:sp>
        </p:grpSp>
        <p:sp>
          <p:nvSpPr>
            <p:cNvPr id="20511" name="Text Box 36"/>
            <p:cNvSpPr txBox="1">
              <a:spLocks noChangeArrowheads="1"/>
            </p:cNvSpPr>
            <p:nvPr/>
          </p:nvSpPr>
          <p:spPr bwMode="auto">
            <a:xfrm>
              <a:off x="621" y="3798"/>
              <a:ext cx="266"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grpSp>
        <p:nvGrpSpPr>
          <p:cNvPr id="14" name="Group 37"/>
          <p:cNvGrpSpPr>
            <a:grpSpLocks/>
          </p:cNvGrpSpPr>
          <p:nvPr/>
        </p:nvGrpSpPr>
        <p:grpSpPr bwMode="auto">
          <a:xfrm>
            <a:off x="2008189" y="742951"/>
            <a:ext cx="7153275" cy="4970463"/>
            <a:chOff x="305" y="468"/>
            <a:chExt cx="4506" cy="3131"/>
          </a:xfrm>
        </p:grpSpPr>
        <p:sp>
          <p:nvSpPr>
            <p:cNvPr id="20498" name="Text Box 38"/>
            <p:cNvSpPr txBox="1">
              <a:spLocks noChangeArrowheads="1"/>
            </p:cNvSpPr>
            <p:nvPr/>
          </p:nvSpPr>
          <p:spPr bwMode="auto">
            <a:xfrm>
              <a:off x="3604" y="3311"/>
              <a:ext cx="1207" cy="288"/>
            </a:xfrm>
            <a:prstGeom prst="rect">
              <a:avLst/>
            </a:prstGeom>
            <a:noFill/>
            <a:ln w="9525">
              <a:noFill/>
              <a:miter lim="800000"/>
              <a:headEnd/>
              <a:tailEnd/>
            </a:ln>
          </p:spPr>
          <p:txBody>
            <a:bodyPr>
              <a:spAutoFit/>
            </a:bodyPr>
            <a:lstStyle/>
            <a:p>
              <a:pPr>
                <a:spcBef>
                  <a:spcPct val="50000"/>
                </a:spcBef>
              </a:pPr>
              <a:r>
                <a:rPr lang="en-US" sz="2400" b="1">
                  <a:latin typeface="Arial"/>
                  <a:cs typeface="Arial"/>
                </a:rPr>
                <a:t>Computers</a:t>
              </a:r>
            </a:p>
          </p:txBody>
        </p:sp>
        <p:sp>
          <p:nvSpPr>
            <p:cNvPr id="20499" name="Text Box 39"/>
            <p:cNvSpPr txBox="1">
              <a:spLocks noChangeArrowheads="1"/>
            </p:cNvSpPr>
            <p:nvPr/>
          </p:nvSpPr>
          <p:spPr bwMode="auto">
            <a:xfrm>
              <a:off x="305" y="468"/>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sp>
        <p:nvSpPr>
          <p:cNvPr id="20486" name="Rectangle 40"/>
          <p:cNvSpPr>
            <a:spLocks noGrp="1" noChangeArrowheads="1"/>
          </p:cNvSpPr>
          <p:nvPr>
            <p:ph type="title" idx="4294967295"/>
          </p:nvPr>
        </p:nvSpPr>
        <p:spPr>
          <a:xfrm>
            <a:off x="1524000" y="152400"/>
            <a:ext cx="9144000" cy="914400"/>
          </a:xfrm>
        </p:spPr>
        <p:txBody>
          <a:bodyPr>
            <a:normAutofit/>
          </a:bodyPr>
          <a:lstStyle/>
          <a:p>
            <a:pPr algn="ctr" eaLnBrk="1" hangingPunct="1"/>
            <a:r>
              <a:rPr lang="en-US" dirty="0" smtClean="0"/>
              <a:t>U.S. Production With Trade</a:t>
            </a:r>
          </a:p>
        </p:txBody>
      </p:sp>
      <p:sp>
        <p:nvSpPr>
          <p:cNvPr id="82985" name="Text Box 41"/>
          <p:cNvSpPr txBox="1">
            <a:spLocks noChangeArrowheads="1"/>
          </p:cNvSpPr>
          <p:nvPr/>
        </p:nvSpPr>
        <p:spPr bwMode="auto">
          <a:xfrm>
            <a:off x="5053013" y="1509714"/>
            <a:ext cx="4786312" cy="885825"/>
          </a:xfrm>
          <a:prstGeom prst="rect">
            <a:avLst/>
          </a:prstGeom>
          <a:noFill/>
          <a:ln w="9525">
            <a:noFill/>
            <a:miter lim="800000"/>
            <a:headEnd/>
            <a:tailEnd/>
          </a:ln>
        </p:spPr>
        <p:txBody>
          <a:bodyPr>
            <a:spAutoFit/>
          </a:bodyPr>
          <a:lstStyle/>
          <a:p>
            <a:pPr>
              <a:spcBef>
                <a:spcPct val="50000"/>
              </a:spcBef>
            </a:pPr>
            <a:r>
              <a:rPr lang="en-US" sz="2600" dirty="0">
                <a:latin typeface="Arial"/>
                <a:cs typeface="Arial"/>
              </a:rPr>
              <a:t>Producing 3400 tons of wheat requires 34,000 labor hours. </a:t>
            </a:r>
          </a:p>
        </p:txBody>
      </p:sp>
      <p:sp>
        <p:nvSpPr>
          <p:cNvPr id="20488" name="Line 42"/>
          <p:cNvSpPr>
            <a:spLocks noChangeShapeType="1"/>
          </p:cNvSpPr>
          <p:nvPr/>
        </p:nvSpPr>
        <p:spPr bwMode="auto">
          <a:xfrm>
            <a:off x="2879726" y="1828801"/>
            <a:ext cx="4056063" cy="3649663"/>
          </a:xfrm>
          <a:prstGeom prst="line">
            <a:avLst/>
          </a:prstGeom>
          <a:noFill/>
          <a:ln w="50800">
            <a:solidFill>
              <a:srgbClr val="00B050"/>
            </a:solidFill>
            <a:round/>
            <a:headEnd/>
            <a:tailEnd/>
          </a:ln>
        </p:spPr>
        <p:txBody>
          <a:bodyPr/>
          <a:lstStyle/>
          <a:p>
            <a:endParaRPr lang="en-US">
              <a:latin typeface="Arial"/>
              <a:cs typeface="Arial"/>
            </a:endParaRPr>
          </a:p>
        </p:txBody>
      </p:sp>
      <p:sp>
        <p:nvSpPr>
          <p:cNvPr id="20489" name="Oval 43"/>
          <p:cNvSpPr>
            <a:spLocks noChangeArrowheads="1"/>
          </p:cNvSpPr>
          <p:nvPr/>
        </p:nvSpPr>
        <p:spPr bwMode="auto">
          <a:xfrm>
            <a:off x="6862764" y="5411788"/>
            <a:ext cx="141287" cy="138112"/>
          </a:xfrm>
          <a:prstGeom prst="ellipse">
            <a:avLst/>
          </a:prstGeom>
          <a:solidFill>
            <a:srgbClr val="333399"/>
          </a:solidFill>
          <a:ln w="9525">
            <a:noFill/>
            <a:round/>
            <a:headEnd/>
            <a:tailEnd/>
          </a:ln>
        </p:spPr>
        <p:txBody>
          <a:bodyPr wrap="none" anchor="ctr"/>
          <a:lstStyle/>
          <a:p>
            <a:endParaRPr lang="en-US">
              <a:latin typeface="Arial"/>
              <a:cs typeface="Arial"/>
            </a:endParaRPr>
          </a:p>
        </p:txBody>
      </p:sp>
      <p:sp>
        <p:nvSpPr>
          <p:cNvPr id="20490" name="Oval 44"/>
          <p:cNvSpPr>
            <a:spLocks noChangeArrowheads="1"/>
          </p:cNvSpPr>
          <p:nvPr/>
        </p:nvSpPr>
        <p:spPr bwMode="auto">
          <a:xfrm>
            <a:off x="2816225" y="1765301"/>
            <a:ext cx="141288" cy="138113"/>
          </a:xfrm>
          <a:prstGeom prst="ellipse">
            <a:avLst/>
          </a:prstGeom>
          <a:solidFill>
            <a:srgbClr val="333399"/>
          </a:solidFill>
          <a:ln w="9525">
            <a:noFill/>
            <a:round/>
            <a:headEnd/>
            <a:tailEnd/>
          </a:ln>
        </p:spPr>
        <p:txBody>
          <a:bodyPr wrap="none" anchor="ctr"/>
          <a:lstStyle/>
          <a:p>
            <a:endParaRPr lang="en-US">
              <a:latin typeface="Arial"/>
              <a:cs typeface="Arial"/>
            </a:endParaRPr>
          </a:p>
        </p:txBody>
      </p:sp>
      <p:sp>
        <p:nvSpPr>
          <p:cNvPr id="20491"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15" name="Group 46"/>
          <p:cNvGrpSpPr>
            <a:grpSpLocks/>
          </p:cNvGrpSpPr>
          <p:nvPr/>
        </p:nvGrpSpPr>
        <p:grpSpPr bwMode="auto">
          <a:xfrm>
            <a:off x="2895601" y="2903539"/>
            <a:ext cx="1323975" cy="2574925"/>
            <a:chOff x="864" y="1829"/>
            <a:chExt cx="834" cy="1622"/>
          </a:xfrm>
        </p:grpSpPr>
        <p:grpSp>
          <p:nvGrpSpPr>
            <p:cNvPr id="16" name="Group 47"/>
            <p:cNvGrpSpPr>
              <a:grpSpLocks/>
            </p:cNvGrpSpPr>
            <p:nvPr/>
          </p:nvGrpSpPr>
          <p:grpSpPr bwMode="auto">
            <a:xfrm>
              <a:off x="864" y="1870"/>
              <a:ext cx="788" cy="1581"/>
              <a:chOff x="357" y="2450"/>
              <a:chExt cx="795" cy="646"/>
            </a:xfrm>
          </p:grpSpPr>
          <p:sp>
            <p:nvSpPr>
              <p:cNvPr id="20496" name="Line 48"/>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20497" name="Line 49"/>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20495" name="Oval 50"/>
            <p:cNvSpPr>
              <a:spLocks noChangeArrowheads="1"/>
            </p:cNvSpPr>
            <p:nvPr/>
          </p:nvSpPr>
          <p:spPr bwMode="auto">
            <a:xfrm>
              <a:off x="1609" y="1829"/>
              <a:ext cx="89" cy="87"/>
            </a:xfrm>
            <a:prstGeom prst="ellipse">
              <a:avLst/>
            </a:prstGeom>
            <a:solidFill>
              <a:srgbClr val="FF0000"/>
            </a:solidFill>
            <a:ln w="9525">
              <a:noFill/>
              <a:round/>
              <a:headEnd/>
              <a:tailEnd/>
            </a:ln>
          </p:spPr>
          <p:txBody>
            <a:bodyPr wrap="none" anchor="ctr"/>
            <a:lstStyle/>
            <a:p>
              <a:endParaRPr lang="en-US">
                <a:latin typeface="Arial"/>
                <a:cs typeface="Arial"/>
              </a:endParaRPr>
            </a:p>
          </p:txBody>
        </p:sp>
      </p:grpSp>
      <p:sp>
        <p:nvSpPr>
          <p:cNvPr id="82995" name="Text Box 51"/>
          <p:cNvSpPr txBox="1">
            <a:spLocks noChangeArrowheads="1"/>
          </p:cNvSpPr>
          <p:nvPr/>
        </p:nvSpPr>
        <p:spPr bwMode="auto">
          <a:xfrm>
            <a:off x="6203951" y="2530475"/>
            <a:ext cx="3840163" cy="1282700"/>
          </a:xfrm>
          <a:prstGeom prst="rect">
            <a:avLst/>
          </a:prstGeom>
          <a:noFill/>
          <a:ln w="9525">
            <a:noFill/>
            <a:miter lim="800000"/>
            <a:headEnd/>
            <a:tailEnd/>
          </a:ln>
        </p:spPr>
        <p:txBody>
          <a:bodyPr>
            <a:spAutoFit/>
          </a:bodyPr>
          <a:lstStyle/>
          <a:p>
            <a:pPr>
              <a:spcBef>
                <a:spcPct val="50000"/>
              </a:spcBef>
            </a:pPr>
            <a:r>
              <a:rPr lang="en-US" sz="2600">
                <a:latin typeface="Arial"/>
                <a:cs typeface="Arial"/>
              </a:rPr>
              <a:t>The remaining 16,000 labor hours are used to produce 160 computers. </a:t>
            </a:r>
          </a:p>
        </p:txBody>
      </p:sp>
      <p:pic>
        <p:nvPicPr>
          <p:cNvPr id="5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3473" y="24032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90553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85"/>
                                        </p:tgtEl>
                                        <p:attrNameLst>
                                          <p:attrName>style.visibility</p:attrName>
                                        </p:attrNameLst>
                                      </p:cBhvr>
                                      <p:to>
                                        <p:strVal val="visible"/>
                                      </p:to>
                                    </p:set>
                                    <p:animEffect transition="in" filter="wipe(left)">
                                      <p:cBhvr>
                                        <p:cTn id="7" dur="500"/>
                                        <p:tgtEl>
                                          <p:spTgt spid="829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95"/>
                                        </p:tgtEl>
                                        <p:attrNameLst>
                                          <p:attrName>style.visibility</p:attrName>
                                        </p:attrNameLst>
                                      </p:cBhvr>
                                      <p:to>
                                        <p:strVal val="visible"/>
                                      </p:to>
                                    </p:set>
                                    <p:animEffect transition="in" filter="wipe(left)">
                                      <p:cBhvr>
                                        <p:cTn id="12" dur="500"/>
                                        <p:tgtEl>
                                          <p:spTgt spid="82995"/>
                                        </p:tgtEl>
                                      </p:cBhvr>
                                    </p:animEffect>
                                  </p:childTnLst>
                                </p:cTn>
                              </p:par>
                            </p:childTnLst>
                          </p:cTn>
                        </p:par>
                        <p:par>
                          <p:cTn id="13" fill="hold">
                            <p:stCondLst>
                              <p:cond delay="500"/>
                            </p:stCondLst>
                            <p:childTnLst>
                              <p:par>
                                <p:cTn id="14" presetID="18" presetClass="entr" presetSubtype="3"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trips(upRigh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85" grpId="0"/>
      <p:bldP spid="8299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1524000" y="152400"/>
            <a:ext cx="9144000" cy="914400"/>
          </a:xfrm>
        </p:spPr>
        <p:txBody>
          <a:bodyPr>
            <a:normAutofit/>
          </a:bodyPr>
          <a:lstStyle/>
          <a:p>
            <a:pPr algn="ctr" eaLnBrk="1" hangingPunct="1"/>
            <a:r>
              <a:rPr lang="en-US" dirty="0" smtClean="0"/>
              <a:t>Japan’s Production With Trade</a:t>
            </a:r>
          </a:p>
        </p:txBody>
      </p:sp>
      <p:sp>
        <p:nvSpPr>
          <p:cNvPr id="84995" name="Text Box 3"/>
          <p:cNvSpPr txBox="1">
            <a:spLocks noChangeArrowheads="1"/>
          </p:cNvSpPr>
          <p:nvPr/>
        </p:nvSpPr>
        <p:spPr bwMode="auto">
          <a:xfrm>
            <a:off x="5357813" y="1565276"/>
            <a:ext cx="4578350" cy="1344613"/>
          </a:xfrm>
          <a:prstGeom prst="rect">
            <a:avLst/>
          </a:prstGeom>
          <a:noFill/>
          <a:ln w="9525">
            <a:noFill/>
            <a:miter lim="800000"/>
            <a:headEnd/>
            <a:tailEnd/>
          </a:ln>
        </p:spPr>
        <p:txBody>
          <a:bodyPr>
            <a:spAutoFit/>
          </a:bodyPr>
          <a:lstStyle/>
          <a:p>
            <a:pPr>
              <a:lnSpc>
                <a:spcPct val="105000"/>
              </a:lnSpc>
              <a:spcBef>
                <a:spcPct val="50000"/>
              </a:spcBef>
            </a:pPr>
            <a:r>
              <a:rPr lang="en-US" sz="2600" dirty="0">
                <a:latin typeface="Arial"/>
                <a:cs typeface="Arial"/>
              </a:rPr>
              <a:t>Producing 240 computers requires all of Japan’s 30,000 labor hours.</a:t>
            </a:r>
          </a:p>
        </p:txBody>
      </p:sp>
      <p:sp>
        <p:nvSpPr>
          <p:cNvPr id="21510"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2" name="Group 5"/>
          <p:cNvGrpSpPr>
            <a:grpSpLocks/>
          </p:cNvGrpSpPr>
          <p:nvPr/>
        </p:nvGrpSpPr>
        <p:grpSpPr bwMode="auto">
          <a:xfrm>
            <a:off x="1812925" y="1531939"/>
            <a:ext cx="7348538" cy="4759325"/>
            <a:chOff x="559" y="955"/>
            <a:chExt cx="4629" cy="2998"/>
          </a:xfrm>
        </p:grpSpPr>
        <p:sp>
          <p:nvSpPr>
            <p:cNvPr id="21518" name="Text Box 6"/>
            <p:cNvSpPr txBox="1">
              <a:spLocks noChangeArrowheads="1"/>
            </p:cNvSpPr>
            <p:nvPr/>
          </p:nvSpPr>
          <p:spPr bwMode="auto">
            <a:xfrm>
              <a:off x="3981" y="3420"/>
              <a:ext cx="1207" cy="288"/>
            </a:xfrm>
            <a:prstGeom prst="rect">
              <a:avLst/>
            </a:prstGeom>
            <a:noFill/>
            <a:ln w="9525">
              <a:noFill/>
              <a:miter lim="800000"/>
              <a:headEnd/>
              <a:tailEnd/>
            </a:ln>
          </p:spPr>
          <p:txBody>
            <a:bodyPr>
              <a:spAutoFit/>
            </a:bodyPr>
            <a:lstStyle/>
            <a:p>
              <a:pPr>
                <a:spcBef>
                  <a:spcPct val="50000"/>
                </a:spcBef>
              </a:pPr>
              <a:r>
                <a:rPr lang="en-US" sz="2400" b="1">
                  <a:latin typeface="Arial"/>
                  <a:cs typeface="Arial"/>
                </a:rPr>
                <a:t>Computers</a:t>
              </a:r>
            </a:p>
          </p:txBody>
        </p:sp>
        <p:sp>
          <p:nvSpPr>
            <p:cNvPr id="21519" name="Text Box 7"/>
            <p:cNvSpPr txBox="1">
              <a:spLocks noChangeArrowheads="1"/>
            </p:cNvSpPr>
            <p:nvPr/>
          </p:nvSpPr>
          <p:spPr bwMode="auto">
            <a:xfrm>
              <a:off x="633" y="955"/>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nvGrpSpPr>
            <p:cNvPr id="3" name="Group 8"/>
            <p:cNvGrpSpPr>
              <a:grpSpLocks/>
            </p:cNvGrpSpPr>
            <p:nvPr/>
          </p:nvGrpSpPr>
          <p:grpSpPr bwMode="auto">
            <a:xfrm>
              <a:off x="559" y="1379"/>
              <a:ext cx="3521" cy="2574"/>
              <a:chOff x="559" y="1379"/>
              <a:chExt cx="3521" cy="2574"/>
            </a:xfrm>
          </p:grpSpPr>
          <p:grpSp>
            <p:nvGrpSpPr>
              <p:cNvPr id="4" name="Group 9"/>
              <p:cNvGrpSpPr>
                <a:grpSpLocks/>
              </p:cNvGrpSpPr>
              <p:nvPr/>
            </p:nvGrpSpPr>
            <p:grpSpPr bwMode="auto">
              <a:xfrm>
                <a:off x="1259" y="1379"/>
                <a:ext cx="2780" cy="2170"/>
                <a:chOff x="2416" y="1770"/>
                <a:chExt cx="610" cy="548"/>
              </a:xfrm>
            </p:grpSpPr>
            <p:sp>
              <p:nvSpPr>
                <p:cNvPr id="21538" name="Line 10"/>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21539" name="Line 11"/>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5" name="Group 12"/>
              <p:cNvGrpSpPr>
                <a:grpSpLocks/>
              </p:cNvGrpSpPr>
              <p:nvPr/>
            </p:nvGrpSpPr>
            <p:grpSpPr bwMode="auto">
              <a:xfrm>
                <a:off x="559" y="1659"/>
                <a:ext cx="700" cy="288"/>
                <a:chOff x="559" y="1659"/>
                <a:chExt cx="700" cy="288"/>
              </a:xfrm>
            </p:grpSpPr>
            <p:sp>
              <p:nvSpPr>
                <p:cNvPr id="21536" name="Line 13"/>
                <p:cNvSpPr>
                  <a:spLocks noChangeShapeType="1"/>
                </p:cNvSpPr>
                <p:nvPr/>
              </p:nvSpPr>
              <p:spPr bwMode="auto">
                <a:xfrm flipH="1">
                  <a:off x="1153" y="1819"/>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1537" name="Text Box 14"/>
                <p:cNvSpPr txBox="1">
                  <a:spLocks noChangeArrowheads="1"/>
                </p:cNvSpPr>
                <p:nvPr/>
              </p:nvSpPr>
              <p:spPr bwMode="auto">
                <a:xfrm>
                  <a:off x="559" y="1659"/>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6" name="Group 15"/>
              <p:cNvGrpSpPr>
                <a:grpSpLocks/>
              </p:cNvGrpSpPr>
              <p:nvPr/>
            </p:nvGrpSpPr>
            <p:grpSpPr bwMode="auto">
              <a:xfrm>
                <a:off x="559" y="2528"/>
                <a:ext cx="700" cy="288"/>
                <a:chOff x="559" y="2528"/>
                <a:chExt cx="700" cy="288"/>
              </a:xfrm>
            </p:grpSpPr>
            <p:sp>
              <p:nvSpPr>
                <p:cNvPr id="21534" name="Line 16"/>
                <p:cNvSpPr>
                  <a:spLocks noChangeShapeType="1"/>
                </p:cNvSpPr>
                <p:nvPr/>
              </p:nvSpPr>
              <p:spPr bwMode="auto">
                <a:xfrm flipH="1">
                  <a:off x="1153" y="2688"/>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1535" name="Text Box 17"/>
                <p:cNvSpPr txBox="1">
                  <a:spLocks noChangeArrowheads="1"/>
                </p:cNvSpPr>
                <p:nvPr/>
              </p:nvSpPr>
              <p:spPr bwMode="auto">
                <a:xfrm>
                  <a:off x="559" y="2528"/>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7" name="Group 18"/>
              <p:cNvGrpSpPr>
                <a:grpSpLocks/>
              </p:cNvGrpSpPr>
              <p:nvPr/>
            </p:nvGrpSpPr>
            <p:grpSpPr bwMode="auto">
              <a:xfrm>
                <a:off x="2527" y="3549"/>
                <a:ext cx="743" cy="402"/>
                <a:chOff x="2527" y="3549"/>
                <a:chExt cx="743" cy="402"/>
              </a:xfrm>
            </p:grpSpPr>
            <p:sp>
              <p:nvSpPr>
                <p:cNvPr id="21532" name="Line 19"/>
                <p:cNvSpPr>
                  <a:spLocks noChangeShapeType="1"/>
                </p:cNvSpPr>
                <p:nvPr/>
              </p:nvSpPr>
              <p:spPr bwMode="auto">
                <a:xfrm flipV="1">
                  <a:off x="2892" y="3549"/>
                  <a:ext cx="0" cy="102"/>
                </a:xfrm>
                <a:prstGeom prst="line">
                  <a:avLst/>
                </a:prstGeom>
                <a:noFill/>
                <a:ln w="3175">
                  <a:solidFill>
                    <a:schemeClr val="tx1"/>
                  </a:solidFill>
                  <a:round/>
                  <a:headEnd/>
                  <a:tailEnd/>
                </a:ln>
              </p:spPr>
              <p:txBody>
                <a:bodyPr/>
                <a:lstStyle/>
                <a:p>
                  <a:endParaRPr lang="en-US">
                    <a:latin typeface="Arial"/>
                    <a:cs typeface="Arial"/>
                  </a:endParaRPr>
                </a:p>
              </p:txBody>
            </p:sp>
            <p:sp>
              <p:nvSpPr>
                <p:cNvPr id="21533" name="Text Box 20"/>
                <p:cNvSpPr txBox="1">
                  <a:spLocks noChangeArrowheads="1"/>
                </p:cNvSpPr>
                <p:nvPr/>
              </p:nvSpPr>
              <p:spPr bwMode="auto">
                <a:xfrm>
                  <a:off x="2527"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sp>
            <p:nvSpPr>
              <p:cNvPr id="21525" name="Text Box 21"/>
              <p:cNvSpPr txBox="1">
                <a:spLocks noChangeArrowheads="1"/>
              </p:cNvSpPr>
              <p:nvPr/>
            </p:nvSpPr>
            <p:spPr bwMode="auto">
              <a:xfrm>
                <a:off x="863" y="3489"/>
                <a:ext cx="427" cy="291"/>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nvGrpSpPr>
              <p:cNvPr id="8" name="Group 22"/>
              <p:cNvGrpSpPr>
                <a:grpSpLocks/>
              </p:cNvGrpSpPr>
              <p:nvPr/>
            </p:nvGrpSpPr>
            <p:grpSpPr bwMode="auto">
              <a:xfrm>
                <a:off x="1702" y="3546"/>
                <a:ext cx="743" cy="405"/>
                <a:chOff x="1702" y="3546"/>
                <a:chExt cx="743" cy="405"/>
              </a:xfrm>
            </p:grpSpPr>
            <p:sp>
              <p:nvSpPr>
                <p:cNvPr id="21530" name="Text Box 23"/>
                <p:cNvSpPr txBox="1">
                  <a:spLocks noChangeArrowheads="1"/>
                </p:cNvSpPr>
                <p:nvPr/>
              </p:nvSpPr>
              <p:spPr bwMode="auto">
                <a:xfrm>
                  <a:off x="1702"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sp>
              <p:nvSpPr>
                <p:cNvPr id="21531" name="Line 24"/>
                <p:cNvSpPr>
                  <a:spLocks noChangeShapeType="1"/>
                </p:cNvSpPr>
                <p:nvPr/>
              </p:nvSpPr>
              <p:spPr bwMode="auto">
                <a:xfrm flipV="1">
                  <a:off x="2067"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nvGrpSpPr>
              <p:cNvPr id="9" name="Group 25"/>
              <p:cNvGrpSpPr>
                <a:grpSpLocks/>
              </p:cNvGrpSpPr>
              <p:nvPr/>
            </p:nvGrpSpPr>
            <p:grpSpPr bwMode="auto">
              <a:xfrm>
                <a:off x="3336" y="3546"/>
                <a:ext cx="744" cy="407"/>
                <a:chOff x="3336" y="3546"/>
                <a:chExt cx="744" cy="407"/>
              </a:xfrm>
            </p:grpSpPr>
            <p:sp>
              <p:nvSpPr>
                <p:cNvPr id="21528" name="Text Box 26"/>
                <p:cNvSpPr txBox="1">
                  <a:spLocks noChangeArrowheads="1"/>
                </p:cNvSpPr>
                <p:nvPr/>
              </p:nvSpPr>
              <p:spPr bwMode="auto">
                <a:xfrm>
                  <a:off x="3336" y="3665"/>
                  <a:ext cx="7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sp>
              <p:nvSpPr>
                <p:cNvPr id="21529" name="Line 27"/>
                <p:cNvSpPr>
                  <a:spLocks noChangeShapeType="1"/>
                </p:cNvSpPr>
                <p:nvPr/>
              </p:nvSpPr>
              <p:spPr bwMode="auto">
                <a:xfrm flipV="1">
                  <a:off x="3702"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grpSp>
      <p:grpSp>
        <p:nvGrpSpPr>
          <p:cNvPr id="10" name="Group 28"/>
          <p:cNvGrpSpPr>
            <a:grpSpLocks/>
          </p:cNvGrpSpPr>
          <p:nvPr/>
        </p:nvGrpSpPr>
        <p:grpSpPr bwMode="auto">
          <a:xfrm>
            <a:off x="2843213" y="3830638"/>
            <a:ext cx="3327400" cy="1884362"/>
            <a:chOff x="831" y="2413"/>
            <a:chExt cx="2096" cy="1187"/>
          </a:xfrm>
        </p:grpSpPr>
        <p:sp>
          <p:nvSpPr>
            <p:cNvPr id="21515" name="Line 29"/>
            <p:cNvSpPr>
              <a:spLocks noChangeShapeType="1"/>
            </p:cNvSpPr>
            <p:nvPr/>
          </p:nvSpPr>
          <p:spPr bwMode="auto">
            <a:xfrm>
              <a:off x="876" y="2453"/>
              <a:ext cx="2030" cy="1105"/>
            </a:xfrm>
            <a:prstGeom prst="line">
              <a:avLst/>
            </a:prstGeom>
            <a:noFill/>
            <a:ln w="50800">
              <a:solidFill>
                <a:srgbClr val="00B050"/>
              </a:solidFill>
              <a:round/>
              <a:headEnd/>
              <a:tailEnd/>
            </a:ln>
          </p:spPr>
          <p:txBody>
            <a:bodyPr/>
            <a:lstStyle/>
            <a:p>
              <a:endParaRPr lang="en-US">
                <a:latin typeface="Arial"/>
                <a:cs typeface="Arial"/>
              </a:endParaRPr>
            </a:p>
          </p:txBody>
        </p:sp>
        <p:sp>
          <p:nvSpPr>
            <p:cNvPr id="21516" name="Oval 30"/>
            <p:cNvSpPr>
              <a:spLocks noChangeArrowheads="1"/>
            </p:cNvSpPr>
            <p:nvPr/>
          </p:nvSpPr>
          <p:spPr bwMode="auto">
            <a:xfrm>
              <a:off x="831" y="2413"/>
              <a:ext cx="89" cy="87"/>
            </a:xfrm>
            <a:prstGeom prst="ellipse">
              <a:avLst/>
            </a:prstGeom>
            <a:solidFill>
              <a:srgbClr val="333399"/>
            </a:solidFill>
            <a:ln w="9525">
              <a:solidFill>
                <a:srgbClr val="00B050"/>
              </a:solidFill>
              <a:round/>
              <a:headEnd/>
              <a:tailEnd/>
            </a:ln>
          </p:spPr>
          <p:txBody>
            <a:bodyPr wrap="none" anchor="ctr"/>
            <a:lstStyle/>
            <a:p>
              <a:endParaRPr lang="en-US">
                <a:latin typeface="Arial"/>
                <a:cs typeface="Arial"/>
              </a:endParaRPr>
            </a:p>
          </p:txBody>
        </p:sp>
        <p:sp>
          <p:nvSpPr>
            <p:cNvPr id="21517" name="Oval 31"/>
            <p:cNvSpPr>
              <a:spLocks noChangeArrowheads="1"/>
            </p:cNvSpPr>
            <p:nvPr/>
          </p:nvSpPr>
          <p:spPr bwMode="auto">
            <a:xfrm>
              <a:off x="2838" y="3513"/>
              <a:ext cx="89" cy="87"/>
            </a:xfrm>
            <a:prstGeom prst="ellipse">
              <a:avLst/>
            </a:prstGeom>
            <a:solidFill>
              <a:srgbClr val="333399"/>
            </a:solidFill>
            <a:ln w="9525">
              <a:solidFill>
                <a:srgbClr val="00B050"/>
              </a:solidFill>
              <a:round/>
              <a:headEnd/>
              <a:tailEnd/>
            </a:ln>
          </p:spPr>
          <p:txBody>
            <a:bodyPr wrap="none" anchor="ctr"/>
            <a:lstStyle/>
            <a:p>
              <a:endParaRPr lang="en-US">
                <a:latin typeface="Arial"/>
                <a:cs typeface="Arial"/>
              </a:endParaRPr>
            </a:p>
          </p:txBody>
        </p:sp>
      </p:grpSp>
      <p:sp>
        <p:nvSpPr>
          <p:cNvPr id="85024" name="Oval 32"/>
          <p:cNvSpPr>
            <a:spLocks noChangeArrowheads="1"/>
          </p:cNvSpPr>
          <p:nvPr/>
        </p:nvSpPr>
        <p:spPr bwMode="auto">
          <a:xfrm>
            <a:off x="6030914" y="5576888"/>
            <a:ext cx="141287" cy="138112"/>
          </a:xfrm>
          <a:prstGeom prst="ellipse">
            <a:avLst/>
          </a:prstGeom>
          <a:solidFill>
            <a:srgbClr val="FF0000"/>
          </a:solidFill>
          <a:ln w="9525">
            <a:noFill/>
            <a:round/>
            <a:headEnd/>
            <a:tailEnd/>
          </a:ln>
        </p:spPr>
        <p:txBody>
          <a:bodyPr wrap="none" anchor="ctr"/>
          <a:lstStyle/>
          <a:p>
            <a:endParaRPr lang="en-US">
              <a:latin typeface="Arial"/>
              <a:cs typeface="Arial"/>
            </a:endParaRPr>
          </a:p>
        </p:txBody>
      </p:sp>
      <p:sp>
        <p:nvSpPr>
          <p:cNvPr id="85025" name="Text Box 33"/>
          <p:cNvSpPr txBox="1">
            <a:spLocks noChangeArrowheads="1"/>
          </p:cNvSpPr>
          <p:nvPr/>
        </p:nvSpPr>
        <p:spPr bwMode="auto">
          <a:xfrm>
            <a:off x="5340350" y="2908300"/>
            <a:ext cx="4578350" cy="927100"/>
          </a:xfrm>
          <a:prstGeom prst="rect">
            <a:avLst/>
          </a:prstGeom>
          <a:noFill/>
          <a:ln w="9525">
            <a:noFill/>
            <a:miter lim="800000"/>
            <a:headEnd/>
            <a:tailEnd/>
          </a:ln>
        </p:spPr>
        <p:txBody>
          <a:bodyPr>
            <a:spAutoFit/>
          </a:bodyPr>
          <a:lstStyle/>
          <a:p>
            <a:pPr>
              <a:lnSpc>
                <a:spcPct val="105000"/>
              </a:lnSpc>
              <a:spcBef>
                <a:spcPct val="50000"/>
              </a:spcBef>
            </a:pPr>
            <a:r>
              <a:rPr lang="en-US" sz="2600">
                <a:latin typeface="Arial"/>
                <a:cs typeface="Arial"/>
              </a:rPr>
              <a:t>So, Japan would produce </a:t>
            </a:r>
            <a:br>
              <a:rPr lang="en-US" sz="2600">
                <a:latin typeface="Arial"/>
                <a:cs typeface="Arial"/>
              </a:rPr>
            </a:br>
            <a:r>
              <a:rPr lang="en-US" sz="2600">
                <a:latin typeface="Arial"/>
                <a:cs typeface="Arial"/>
              </a:rPr>
              <a:t>0 tons of wheat.  </a:t>
            </a:r>
          </a:p>
        </p:txBody>
      </p:sp>
      <p:pic>
        <p:nvPicPr>
          <p:cNvPr id="3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44881" y="29774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008521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wipe(left)">
                                      <p:cBhvr>
                                        <p:cTn id="7" dur="500"/>
                                        <p:tgtEl>
                                          <p:spTgt spid="849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5025"/>
                                        </p:tgtEl>
                                        <p:attrNameLst>
                                          <p:attrName>style.visibility</p:attrName>
                                        </p:attrNameLst>
                                      </p:cBhvr>
                                      <p:to>
                                        <p:strVal val="visible"/>
                                      </p:to>
                                    </p:set>
                                    <p:animEffect transition="in" filter="wipe(left)">
                                      <p:cBhvr>
                                        <p:cTn id="12" dur="500"/>
                                        <p:tgtEl>
                                          <p:spTgt spid="85025"/>
                                        </p:tgtEl>
                                      </p:cBhvr>
                                    </p:animEffect>
                                  </p:childTnLst>
                                </p:cTn>
                              </p:par>
                            </p:childTnLst>
                          </p:cTn>
                        </p:par>
                        <p:par>
                          <p:cTn id="13" fill="hold">
                            <p:stCondLst>
                              <p:cond delay="500"/>
                            </p:stCondLst>
                            <p:childTnLst>
                              <p:par>
                                <p:cTn id="14" presetID="23" presetClass="entr" presetSubtype="32" fill="hold" grpId="0" nodeType="afterEffect">
                                  <p:stCondLst>
                                    <p:cond delay="0"/>
                                  </p:stCondLst>
                                  <p:childTnLst>
                                    <p:set>
                                      <p:cBhvr>
                                        <p:cTn id="15" dur="1" fill="hold">
                                          <p:stCondLst>
                                            <p:cond delay="0"/>
                                          </p:stCondLst>
                                        </p:cTn>
                                        <p:tgtEl>
                                          <p:spTgt spid="85024"/>
                                        </p:tgtEl>
                                        <p:attrNameLst>
                                          <p:attrName>style.visibility</p:attrName>
                                        </p:attrNameLst>
                                      </p:cBhvr>
                                      <p:to>
                                        <p:strVal val="visible"/>
                                      </p:to>
                                    </p:set>
                                    <p:anim calcmode="lin" valueType="num">
                                      <p:cBhvr>
                                        <p:cTn id="16" dur="500" fill="hold"/>
                                        <p:tgtEl>
                                          <p:spTgt spid="85024"/>
                                        </p:tgtEl>
                                        <p:attrNameLst>
                                          <p:attrName>ppt_w</p:attrName>
                                        </p:attrNameLst>
                                      </p:cBhvr>
                                      <p:tavLst>
                                        <p:tav tm="0">
                                          <p:val>
                                            <p:strVal val="4*#ppt_w"/>
                                          </p:val>
                                        </p:tav>
                                        <p:tav tm="100000">
                                          <p:val>
                                            <p:strVal val="#ppt_w"/>
                                          </p:val>
                                        </p:tav>
                                      </p:tavLst>
                                    </p:anim>
                                    <p:anim calcmode="lin" valueType="num">
                                      <p:cBhvr>
                                        <p:cTn id="17" dur="500" fill="hold"/>
                                        <p:tgtEl>
                                          <p:spTgt spid="8502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p:bldP spid="85024" grpId="0" animBg="1"/>
      <p:bldP spid="850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Production Possibilities Frontier</a:t>
            </a:r>
            <a:endParaRPr lang="en-IE" dirty="0"/>
          </a:p>
        </p:txBody>
      </p:sp>
      <p:sp>
        <p:nvSpPr>
          <p:cNvPr id="3" name="Content Placeholder 2"/>
          <p:cNvSpPr>
            <a:spLocks noGrp="1"/>
          </p:cNvSpPr>
          <p:nvPr>
            <p:ph idx="1"/>
          </p:nvPr>
        </p:nvSpPr>
        <p:spPr/>
        <p:txBody>
          <a:bodyPr/>
          <a:lstStyle/>
          <a:p>
            <a:r>
              <a:rPr lang="en-IE" sz="2800" dirty="0" smtClean="0"/>
              <a:t>The Production Possibilities Frontier is a </a:t>
            </a:r>
            <a:r>
              <a:rPr lang="en-IE" sz="2800" dirty="0" smtClean="0">
                <a:solidFill>
                  <a:srgbClr val="FF0000"/>
                </a:solidFill>
              </a:rPr>
              <a:t>model</a:t>
            </a:r>
            <a:r>
              <a:rPr lang="en-IE" sz="2800" dirty="0" smtClean="0"/>
              <a:t> that helps us identify &amp; think about certain aspects of the economy</a:t>
            </a:r>
          </a:p>
          <a:p>
            <a:r>
              <a:rPr lang="en-IE" sz="2800" dirty="0" smtClean="0"/>
              <a:t>We assume that there are only </a:t>
            </a:r>
            <a:r>
              <a:rPr lang="en-IE" sz="2800" dirty="0" smtClean="0">
                <a:solidFill>
                  <a:srgbClr val="00B050"/>
                </a:solidFill>
              </a:rPr>
              <a:t>two goods</a:t>
            </a:r>
            <a:r>
              <a:rPr lang="en-IE" sz="2800" dirty="0" smtClean="0"/>
              <a:t> produced in the economy &amp; </a:t>
            </a:r>
            <a:r>
              <a:rPr lang="en-IE" sz="2800" dirty="0" smtClean="0">
                <a:solidFill>
                  <a:srgbClr val="00B050"/>
                </a:solidFill>
              </a:rPr>
              <a:t>one factor of production</a:t>
            </a:r>
          </a:p>
          <a:p>
            <a:r>
              <a:rPr lang="en-IE" sz="2800" dirty="0" smtClean="0"/>
              <a:t>Goods: computers &amp; wheat</a:t>
            </a:r>
          </a:p>
          <a:p>
            <a:r>
              <a:rPr lang="en-IE" sz="2800" dirty="0" smtClean="0"/>
              <a:t>Factor: labour (measured in hours)</a:t>
            </a:r>
          </a:p>
          <a:p>
            <a:r>
              <a:rPr lang="en-IE" sz="2800" dirty="0" smtClean="0"/>
              <a:t>Economy has 50,000 labour hours per month available for production</a:t>
            </a:r>
          </a:p>
          <a:p>
            <a:endParaRPr lang="en-IE"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8271"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546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46264" y="1797047"/>
            <a:ext cx="5514975" cy="4529138"/>
            <a:chOff x="212" y="1350"/>
            <a:chExt cx="3474" cy="2853"/>
          </a:xfrm>
        </p:grpSpPr>
        <p:grpSp>
          <p:nvGrpSpPr>
            <p:cNvPr id="3" name="Group 3"/>
            <p:cNvGrpSpPr>
              <a:grpSpLocks/>
            </p:cNvGrpSpPr>
            <p:nvPr/>
          </p:nvGrpSpPr>
          <p:grpSpPr bwMode="auto">
            <a:xfrm>
              <a:off x="868" y="1350"/>
              <a:ext cx="2818" cy="2480"/>
              <a:chOff x="2416" y="1770"/>
              <a:chExt cx="610" cy="548"/>
            </a:xfrm>
          </p:grpSpPr>
          <p:sp>
            <p:nvSpPr>
              <p:cNvPr id="24671" name="Line 4"/>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24672" name="Line 5"/>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4" name="Group 6"/>
            <p:cNvGrpSpPr>
              <a:grpSpLocks/>
            </p:cNvGrpSpPr>
            <p:nvPr/>
          </p:nvGrpSpPr>
          <p:grpSpPr bwMode="auto">
            <a:xfrm>
              <a:off x="214" y="1834"/>
              <a:ext cx="654" cy="288"/>
              <a:chOff x="212" y="1834"/>
              <a:chExt cx="654" cy="288"/>
            </a:xfrm>
          </p:grpSpPr>
          <p:sp>
            <p:nvSpPr>
              <p:cNvPr id="24669" name="Line 7"/>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4670" name="Text Box 8"/>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4,000</a:t>
                </a:r>
              </a:p>
            </p:txBody>
          </p:sp>
        </p:grpSp>
        <p:grpSp>
          <p:nvGrpSpPr>
            <p:cNvPr id="5" name="Group 9"/>
            <p:cNvGrpSpPr>
              <a:grpSpLocks/>
            </p:cNvGrpSpPr>
            <p:nvPr/>
          </p:nvGrpSpPr>
          <p:grpSpPr bwMode="auto">
            <a:xfrm>
              <a:off x="1144" y="3828"/>
              <a:ext cx="464" cy="374"/>
              <a:chOff x="1142" y="3830"/>
              <a:chExt cx="464" cy="374"/>
            </a:xfrm>
          </p:grpSpPr>
          <p:sp>
            <p:nvSpPr>
              <p:cNvPr id="24667" name="Line 10"/>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4668" name="Text Box 11"/>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grpSp>
        <p:grpSp>
          <p:nvGrpSpPr>
            <p:cNvPr id="6" name="Group 12"/>
            <p:cNvGrpSpPr>
              <a:grpSpLocks/>
            </p:cNvGrpSpPr>
            <p:nvPr/>
          </p:nvGrpSpPr>
          <p:grpSpPr bwMode="auto">
            <a:xfrm>
              <a:off x="212" y="1374"/>
              <a:ext cx="654" cy="288"/>
              <a:chOff x="212" y="1834"/>
              <a:chExt cx="654" cy="288"/>
            </a:xfrm>
          </p:grpSpPr>
          <p:sp>
            <p:nvSpPr>
              <p:cNvPr id="24665" name="Line 13"/>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4666" name="Text Box 14"/>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5,000</a:t>
                </a:r>
              </a:p>
            </p:txBody>
          </p:sp>
        </p:grpSp>
        <p:grpSp>
          <p:nvGrpSpPr>
            <p:cNvPr id="7" name="Group 15"/>
            <p:cNvGrpSpPr>
              <a:grpSpLocks/>
            </p:cNvGrpSpPr>
            <p:nvPr/>
          </p:nvGrpSpPr>
          <p:grpSpPr bwMode="auto">
            <a:xfrm>
              <a:off x="214" y="2756"/>
              <a:ext cx="654" cy="288"/>
              <a:chOff x="212" y="1834"/>
              <a:chExt cx="654" cy="288"/>
            </a:xfrm>
          </p:grpSpPr>
          <p:sp>
            <p:nvSpPr>
              <p:cNvPr id="24663" name="Line 16"/>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4664" name="Text Box 17"/>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8" name="Group 18"/>
            <p:cNvGrpSpPr>
              <a:grpSpLocks/>
            </p:cNvGrpSpPr>
            <p:nvPr/>
          </p:nvGrpSpPr>
          <p:grpSpPr bwMode="auto">
            <a:xfrm>
              <a:off x="214" y="3216"/>
              <a:ext cx="654" cy="288"/>
              <a:chOff x="212" y="1834"/>
              <a:chExt cx="654" cy="288"/>
            </a:xfrm>
          </p:grpSpPr>
          <p:sp>
            <p:nvSpPr>
              <p:cNvPr id="24661" name="Line 19"/>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4662" name="Text Box 20"/>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9" name="Group 21"/>
            <p:cNvGrpSpPr>
              <a:grpSpLocks/>
            </p:cNvGrpSpPr>
            <p:nvPr/>
          </p:nvGrpSpPr>
          <p:grpSpPr bwMode="auto">
            <a:xfrm>
              <a:off x="212" y="2292"/>
              <a:ext cx="654" cy="288"/>
              <a:chOff x="212" y="1834"/>
              <a:chExt cx="654" cy="288"/>
            </a:xfrm>
          </p:grpSpPr>
          <p:sp>
            <p:nvSpPr>
              <p:cNvPr id="24659" name="Line 22"/>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4660" name="Text Box 23"/>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3,000</a:t>
                </a:r>
              </a:p>
            </p:txBody>
          </p:sp>
        </p:grpSp>
        <p:grpSp>
          <p:nvGrpSpPr>
            <p:cNvPr id="10" name="Group 24"/>
            <p:cNvGrpSpPr>
              <a:grpSpLocks/>
            </p:cNvGrpSpPr>
            <p:nvPr/>
          </p:nvGrpSpPr>
          <p:grpSpPr bwMode="auto">
            <a:xfrm>
              <a:off x="3188" y="3828"/>
              <a:ext cx="464" cy="374"/>
              <a:chOff x="1142" y="3830"/>
              <a:chExt cx="464" cy="374"/>
            </a:xfrm>
          </p:grpSpPr>
          <p:sp>
            <p:nvSpPr>
              <p:cNvPr id="24657" name="Line 25"/>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4658" name="Text Box 26"/>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500</a:t>
                </a:r>
              </a:p>
            </p:txBody>
          </p:sp>
        </p:grpSp>
        <p:grpSp>
          <p:nvGrpSpPr>
            <p:cNvPr id="11" name="Group 27"/>
            <p:cNvGrpSpPr>
              <a:grpSpLocks/>
            </p:cNvGrpSpPr>
            <p:nvPr/>
          </p:nvGrpSpPr>
          <p:grpSpPr bwMode="auto">
            <a:xfrm>
              <a:off x="1659" y="3828"/>
              <a:ext cx="464" cy="374"/>
              <a:chOff x="1142" y="3830"/>
              <a:chExt cx="464" cy="374"/>
            </a:xfrm>
          </p:grpSpPr>
          <p:sp>
            <p:nvSpPr>
              <p:cNvPr id="24655" name="Line 28"/>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4656" name="Text Box 29"/>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grpSp>
          <p:nvGrpSpPr>
            <p:cNvPr id="12" name="Group 30"/>
            <p:cNvGrpSpPr>
              <a:grpSpLocks/>
            </p:cNvGrpSpPr>
            <p:nvPr/>
          </p:nvGrpSpPr>
          <p:grpSpPr bwMode="auto">
            <a:xfrm>
              <a:off x="2164" y="3829"/>
              <a:ext cx="464" cy="374"/>
              <a:chOff x="1142" y="3830"/>
              <a:chExt cx="464" cy="374"/>
            </a:xfrm>
          </p:grpSpPr>
          <p:sp>
            <p:nvSpPr>
              <p:cNvPr id="24653" name="Line 31"/>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4654" name="Text Box 32"/>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grpSp>
        <p:grpSp>
          <p:nvGrpSpPr>
            <p:cNvPr id="13" name="Group 33"/>
            <p:cNvGrpSpPr>
              <a:grpSpLocks/>
            </p:cNvGrpSpPr>
            <p:nvPr/>
          </p:nvGrpSpPr>
          <p:grpSpPr bwMode="auto">
            <a:xfrm>
              <a:off x="2673" y="3829"/>
              <a:ext cx="464" cy="374"/>
              <a:chOff x="1142" y="3830"/>
              <a:chExt cx="464" cy="374"/>
            </a:xfrm>
          </p:grpSpPr>
          <p:sp>
            <p:nvSpPr>
              <p:cNvPr id="24651" name="Line 34"/>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4652" name="Text Box 35"/>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400</a:t>
                </a:r>
              </a:p>
            </p:txBody>
          </p:sp>
        </p:grpSp>
        <p:sp>
          <p:nvSpPr>
            <p:cNvPr id="24650" name="Text Box 36"/>
            <p:cNvSpPr txBox="1">
              <a:spLocks noChangeArrowheads="1"/>
            </p:cNvSpPr>
            <p:nvPr/>
          </p:nvSpPr>
          <p:spPr bwMode="auto">
            <a:xfrm>
              <a:off x="621" y="3798"/>
              <a:ext cx="266"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grpSp>
        <p:nvGrpSpPr>
          <p:cNvPr id="14" name="Group 37"/>
          <p:cNvGrpSpPr>
            <a:grpSpLocks/>
          </p:cNvGrpSpPr>
          <p:nvPr/>
        </p:nvGrpSpPr>
        <p:grpSpPr bwMode="auto">
          <a:xfrm>
            <a:off x="2008189" y="996948"/>
            <a:ext cx="7153275" cy="4970463"/>
            <a:chOff x="305" y="468"/>
            <a:chExt cx="4506" cy="3131"/>
          </a:xfrm>
        </p:grpSpPr>
        <p:sp>
          <p:nvSpPr>
            <p:cNvPr id="24637" name="Text Box 38"/>
            <p:cNvSpPr txBox="1">
              <a:spLocks noChangeArrowheads="1"/>
            </p:cNvSpPr>
            <p:nvPr/>
          </p:nvSpPr>
          <p:spPr bwMode="auto">
            <a:xfrm>
              <a:off x="3604" y="3311"/>
              <a:ext cx="1207" cy="288"/>
            </a:xfrm>
            <a:prstGeom prst="rect">
              <a:avLst/>
            </a:prstGeom>
            <a:noFill/>
            <a:ln w="9525">
              <a:noFill/>
              <a:miter lim="800000"/>
              <a:headEnd/>
              <a:tailEnd/>
            </a:ln>
          </p:spPr>
          <p:txBody>
            <a:bodyPr>
              <a:spAutoFit/>
            </a:bodyPr>
            <a:lstStyle/>
            <a:p>
              <a:pPr>
                <a:spcBef>
                  <a:spcPct val="50000"/>
                </a:spcBef>
              </a:pPr>
              <a:r>
                <a:rPr lang="en-US" sz="2400" b="1">
                  <a:latin typeface="Arial"/>
                  <a:cs typeface="Arial"/>
                </a:rPr>
                <a:t>Computers</a:t>
              </a:r>
            </a:p>
          </p:txBody>
        </p:sp>
        <p:sp>
          <p:nvSpPr>
            <p:cNvPr id="24638" name="Text Box 39"/>
            <p:cNvSpPr txBox="1">
              <a:spLocks noChangeArrowheads="1"/>
            </p:cNvSpPr>
            <p:nvPr/>
          </p:nvSpPr>
          <p:spPr bwMode="auto">
            <a:xfrm>
              <a:off x="305" y="468"/>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sp>
        <p:nvSpPr>
          <p:cNvPr id="24582" name="Rectangle 40"/>
          <p:cNvSpPr>
            <a:spLocks noGrp="1" noChangeArrowheads="1"/>
          </p:cNvSpPr>
          <p:nvPr>
            <p:ph type="title" idx="4294967295"/>
          </p:nvPr>
        </p:nvSpPr>
        <p:spPr>
          <a:xfrm>
            <a:off x="1524000" y="204789"/>
            <a:ext cx="9144000" cy="649287"/>
          </a:xfrm>
        </p:spPr>
        <p:txBody>
          <a:bodyPr>
            <a:normAutofit fontScale="90000"/>
          </a:bodyPr>
          <a:lstStyle/>
          <a:p>
            <a:pPr algn="ctr" eaLnBrk="1" hangingPunct="1"/>
            <a:r>
              <a:rPr lang="en-US" dirty="0" smtClean="0"/>
              <a:t>U.S. Consumption With Trade</a:t>
            </a:r>
          </a:p>
        </p:txBody>
      </p:sp>
      <p:sp>
        <p:nvSpPr>
          <p:cNvPr id="24583" name="Line 41"/>
          <p:cNvSpPr>
            <a:spLocks noChangeShapeType="1"/>
          </p:cNvSpPr>
          <p:nvPr/>
        </p:nvSpPr>
        <p:spPr bwMode="auto">
          <a:xfrm>
            <a:off x="2879726" y="2082798"/>
            <a:ext cx="4056063" cy="3649663"/>
          </a:xfrm>
          <a:prstGeom prst="line">
            <a:avLst/>
          </a:prstGeom>
          <a:noFill/>
          <a:ln w="50800">
            <a:solidFill>
              <a:srgbClr val="00B050"/>
            </a:solidFill>
            <a:round/>
            <a:headEnd/>
            <a:tailEnd/>
          </a:ln>
        </p:spPr>
        <p:txBody>
          <a:bodyPr/>
          <a:lstStyle/>
          <a:p>
            <a:endParaRPr lang="en-US">
              <a:latin typeface="Arial"/>
              <a:cs typeface="Arial"/>
            </a:endParaRPr>
          </a:p>
        </p:txBody>
      </p:sp>
      <p:sp>
        <p:nvSpPr>
          <p:cNvPr id="24584" name="Oval 42"/>
          <p:cNvSpPr>
            <a:spLocks noChangeArrowheads="1"/>
          </p:cNvSpPr>
          <p:nvPr/>
        </p:nvSpPr>
        <p:spPr bwMode="auto">
          <a:xfrm>
            <a:off x="6862764" y="5665785"/>
            <a:ext cx="141287" cy="138112"/>
          </a:xfrm>
          <a:prstGeom prst="ellipse">
            <a:avLst/>
          </a:prstGeom>
          <a:solidFill>
            <a:srgbClr val="333399"/>
          </a:solidFill>
          <a:ln w="9525">
            <a:noFill/>
            <a:round/>
            <a:headEnd/>
            <a:tailEnd/>
          </a:ln>
        </p:spPr>
        <p:txBody>
          <a:bodyPr wrap="none" anchor="ctr"/>
          <a:lstStyle/>
          <a:p>
            <a:endParaRPr lang="en-US">
              <a:latin typeface="Arial"/>
              <a:cs typeface="Arial"/>
            </a:endParaRPr>
          </a:p>
        </p:txBody>
      </p:sp>
      <p:sp>
        <p:nvSpPr>
          <p:cNvPr id="24585" name="Oval 43"/>
          <p:cNvSpPr>
            <a:spLocks noChangeArrowheads="1"/>
          </p:cNvSpPr>
          <p:nvPr/>
        </p:nvSpPr>
        <p:spPr bwMode="auto">
          <a:xfrm>
            <a:off x="2816225" y="2019298"/>
            <a:ext cx="141288" cy="138113"/>
          </a:xfrm>
          <a:prstGeom prst="ellipse">
            <a:avLst/>
          </a:prstGeom>
          <a:solidFill>
            <a:srgbClr val="333399"/>
          </a:solidFill>
          <a:ln w="9525">
            <a:noFill/>
            <a:round/>
            <a:headEnd/>
            <a:tailEnd/>
          </a:ln>
        </p:spPr>
        <p:txBody>
          <a:bodyPr wrap="none" anchor="ctr"/>
          <a:lstStyle/>
          <a:p>
            <a:endParaRPr lang="en-US">
              <a:latin typeface="Arial"/>
              <a:cs typeface="Arial"/>
            </a:endParaRPr>
          </a:p>
        </p:txBody>
      </p:sp>
      <p:sp>
        <p:nvSpPr>
          <p:cNvPr id="24586"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15" name="Group 45"/>
          <p:cNvGrpSpPr>
            <a:grpSpLocks/>
          </p:cNvGrpSpPr>
          <p:nvPr/>
        </p:nvGrpSpPr>
        <p:grpSpPr bwMode="auto">
          <a:xfrm>
            <a:off x="2889250" y="3643310"/>
            <a:ext cx="2306638" cy="2087562"/>
            <a:chOff x="860" y="2135"/>
            <a:chExt cx="1453" cy="1315"/>
          </a:xfrm>
        </p:grpSpPr>
        <p:grpSp>
          <p:nvGrpSpPr>
            <p:cNvPr id="16" name="Group 46"/>
            <p:cNvGrpSpPr>
              <a:grpSpLocks/>
            </p:cNvGrpSpPr>
            <p:nvPr/>
          </p:nvGrpSpPr>
          <p:grpSpPr bwMode="auto">
            <a:xfrm>
              <a:off x="860" y="2182"/>
              <a:ext cx="1411" cy="1268"/>
              <a:chOff x="357" y="2450"/>
              <a:chExt cx="795" cy="646"/>
            </a:xfrm>
          </p:grpSpPr>
          <p:sp>
            <p:nvSpPr>
              <p:cNvPr id="24635" name="Line 47"/>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24636" name="Line 48"/>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24634" name="Oval 49"/>
            <p:cNvSpPr>
              <a:spLocks noChangeArrowheads="1"/>
            </p:cNvSpPr>
            <p:nvPr/>
          </p:nvSpPr>
          <p:spPr bwMode="auto">
            <a:xfrm>
              <a:off x="2224" y="2135"/>
              <a:ext cx="89" cy="87"/>
            </a:xfrm>
            <a:prstGeom prst="ellipse">
              <a:avLst/>
            </a:prstGeom>
            <a:solidFill>
              <a:srgbClr val="3366FF"/>
            </a:solidFill>
            <a:ln w="9525">
              <a:noFill/>
              <a:round/>
              <a:headEnd/>
              <a:tailEnd/>
            </a:ln>
          </p:spPr>
          <p:txBody>
            <a:bodyPr wrap="none" anchor="ctr"/>
            <a:lstStyle/>
            <a:p>
              <a:endParaRPr lang="en-US">
                <a:latin typeface="Arial"/>
                <a:cs typeface="Arial"/>
              </a:endParaRPr>
            </a:p>
          </p:txBody>
        </p:sp>
      </p:grpSp>
      <p:grpSp>
        <p:nvGrpSpPr>
          <p:cNvPr id="17" name="Group 90"/>
          <p:cNvGrpSpPr>
            <a:grpSpLocks/>
          </p:cNvGrpSpPr>
          <p:nvPr/>
        </p:nvGrpSpPr>
        <p:grpSpPr bwMode="auto">
          <a:xfrm>
            <a:off x="5741988" y="3092447"/>
            <a:ext cx="4513262" cy="820738"/>
            <a:chOff x="2657" y="1788"/>
            <a:chExt cx="2843" cy="517"/>
          </a:xfrm>
        </p:grpSpPr>
        <p:sp>
          <p:nvSpPr>
            <p:cNvPr id="24630" name="Rectangle 54"/>
            <p:cNvSpPr>
              <a:spLocks noChangeArrowheads="1"/>
            </p:cNvSpPr>
            <p:nvPr/>
          </p:nvSpPr>
          <p:spPr bwMode="auto">
            <a:xfrm>
              <a:off x="4726" y="1788"/>
              <a:ext cx="774" cy="51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2700</a:t>
              </a:r>
            </a:p>
          </p:txBody>
        </p:sp>
        <p:sp>
          <p:nvSpPr>
            <p:cNvPr id="24631" name="Rectangle 55"/>
            <p:cNvSpPr>
              <a:spLocks noChangeArrowheads="1"/>
            </p:cNvSpPr>
            <p:nvPr/>
          </p:nvSpPr>
          <p:spPr bwMode="auto">
            <a:xfrm>
              <a:off x="3703" y="1788"/>
              <a:ext cx="1023" cy="51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270</a:t>
              </a:r>
            </a:p>
          </p:txBody>
        </p:sp>
        <p:sp>
          <p:nvSpPr>
            <p:cNvPr id="24632" name="Rectangle 56"/>
            <p:cNvSpPr>
              <a:spLocks noChangeArrowheads="1"/>
            </p:cNvSpPr>
            <p:nvPr/>
          </p:nvSpPr>
          <p:spPr bwMode="auto">
            <a:xfrm>
              <a:off x="2657" y="1788"/>
              <a:ext cx="1046" cy="517"/>
            </a:xfrm>
            <a:prstGeom prst="rect">
              <a:avLst/>
            </a:prstGeom>
            <a:solidFill>
              <a:schemeClr val="bg1"/>
            </a:solid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a:latin typeface="Arial"/>
                  <a:cs typeface="Arial"/>
                </a:rPr>
                <a:t>= amount consumed</a:t>
              </a:r>
            </a:p>
          </p:txBody>
        </p:sp>
      </p:grpSp>
      <p:grpSp>
        <p:nvGrpSpPr>
          <p:cNvPr id="18" name="Group 91"/>
          <p:cNvGrpSpPr>
            <a:grpSpLocks/>
          </p:cNvGrpSpPr>
          <p:nvPr/>
        </p:nvGrpSpPr>
        <p:grpSpPr bwMode="auto">
          <a:xfrm>
            <a:off x="5741988" y="2158998"/>
            <a:ext cx="4513262" cy="455613"/>
            <a:chOff x="2657" y="1200"/>
            <a:chExt cx="2843" cy="287"/>
          </a:xfrm>
        </p:grpSpPr>
        <p:sp>
          <p:nvSpPr>
            <p:cNvPr id="24627" name="Rectangle 51"/>
            <p:cNvSpPr>
              <a:spLocks noChangeArrowheads="1"/>
            </p:cNvSpPr>
            <p:nvPr/>
          </p:nvSpPr>
          <p:spPr bwMode="auto">
            <a:xfrm>
              <a:off x="4726" y="1200"/>
              <a:ext cx="774"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24628" name="Rectangle 52"/>
            <p:cNvSpPr>
              <a:spLocks noChangeArrowheads="1"/>
            </p:cNvSpPr>
            <p:nvPr/>
          </p:nvSpPr>
          <p:spPr bwMode="auto">
            <a:xfrm>
              <a:off x="3703" y="1200"/>
              <a:ext cx="1023"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110</a:t>
              </a:r>
            </a:p>
          </p:txBody>
        </p:sp>
        <p:sp>
          <p:nvSpPr>
            <p:cNvPr id="24629" name="Rectangle 53"/>
            <p:cNvSpPr>
              <a:spLocks noChangeArrowheads="1"/>
            </p:cNvSpPr>
            <p:nvPr/>
          </p:nvSpPr>
          <p:spPr bwMode="auto">
            <a:xfrm>
              <a:off x="2657" y="1200"/>
              <a:ext cx="1046" cy="287"/>
            </a:xfrm>
            <a:prstGeom prst="rect">
              <a:avLst/>
            </a:prstGeom>
            <a:solidFill>
              <a:schemeClr val="bg1"/>
            </a:solid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 imported</a:t>
              </a:r>
            </a:p>
          </p:txBody>
        </p:sp>
      </p:grpSp>
      <p:grpSp>
        <p:nvGrpSpPr>
          <p:cNvPr id="19" name="Group 92"/>
          <p:cNvGrpSpPr>
            <a:grpSpLocks/>
          </p:cNvGrpSpPr>
          <p:nvPr/>
        </p:nvGrpSpPr>
        <p:grpSpPr bwMode="auto">
          <a:xfrm>
            <a:off x="5741988" y="2614611"/>
            <a:ext cx="4513262" cy="477837"/>
            <a:chOff x="2657" y="1487"/>
            <a:chExt cx="2843" cy="301"/>
          </a:xfrm>
        </p:grpSpPr>
        <p:sp>
          <p:nvSpPr>
            <p:cNvPr id="24624" name="Rectangle 57"/>
            <p:cNvSpPr>
              <a:spLocks noChangeArrowheads="1"/>
            </p:cNvSpPr>
            <p:nvPr/>
          </p:nvSpPr>
          <p:spPr bwMode="auto">
            <a:xfrm>
              <a:off x="4726" y="1487"/>
              <a:ext cx="774" cy="301"/>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700</a:t>
              </a:r>
            </a:p>
          </p:txBody>
        </p:sp>
        <p:sp>
          <p:nvSpPr>
            <p:cNvPr id="24625" name="Rectangle 58"/>
            <p:cNvSpPr>
              <a:spLocks noChangeArrowheads="1"/>
            </p:cNvSpPr>
            <p:nvPr/>
          </p:nvSpPr>
          <p:spPr bwMode="auto">
            <a:xfrm>
              <a:off x="3703" y="1487"/>
              <a:ext cx="1023" cy="301"/>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24626" name="Rectangle 59"/>
            <p:cNvSpPr>
              <a:spLocks noChangeArrowheads="1"/>
            </p:cNvSpPr>
            <p:nvPr/>
          </p:nvSpPr>
          <p:spPr bwMode="auto">
            <a:xfrm>
              <a:off x="2657" y="1487"/>
              <a:ext cx="1046" cy="301"/>
            </a:xfrm>
            <a:prstGeom prst="rect">
              <a:avLst/>
            </a:prstGeom>
            <a:solidFill>
              <a:schemeClr val="bg1"/>
            </a:solid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a:latin typeface="Arial"/>
                  <a:cs typeface="Arial"/>
                </a:rPr>
                <a:t>– exported</a:t>
              </a:r>
            </a:p>
          </p:txBody>
        </p:sp>
      </p:grpSp>
      <p:grpSp>
        <p:nvGrpSpPr>
          <p:cNvPr id="20" name="Group 88"/>
          <p:cNvGrpSpPr>
            <a:grpSpLocks/>
          </p:cNvGrpSpPr>
          <p:nvPr/>
        </p:nvGrpSpPr>
        <p:grpSpPr bwMode="auto">
          <a:xfrm>
            <a:off x="5741988" y="1703385"/>
            <a:ext cx="4513262" cy="455612"/>
            <a:chOff x="2657" y="913"/>
            <a:chExt cx="2843" cy="287"/>
          </a:xfrm>
        </p:grpSpPr>
        <p:sp>
          <p:nvSpPr>
            <p:cNvPr id="24621" name="Rectangle 60"/>
            <p:cNvSpPr>
              <a:spLocks noChangeArrowheads="1"/>
            </p:cNvSpPr>
            <p:nvPr/>
          </p:nvSpPr>
          <p:spPr bwMode="auto">
            <a:xfrm>
              <a:off x="4726" y="913"/>
              <a:ext cx="774"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3400</a:t>
              </a:r>
            </a:p>
          </p:txBody>
        </p:sp>
        <p:sp>
          <p:nvSpPr>
            <p:cNvPr id="24622" name="Rectangle 61"/>
            <p:cNvSpPr>
              <a:spLocks noChangeArrowheads="1"/>
            </p:cNvSpPr>
            <p:nvPr/>
          </p:nvSpPr>
          <p:spPr bwMode="auto">
            <a:xfrm>
              <a:off x="3703" y="913"/>
              <a:ext cx="1023"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160</a:t>
              </a:r>
            </a:p>
          </p:txBody>
        </p:sp>
        <p:sp>
          <p:nvSpPr>
            <p:cNvPr id="24623" name="Rectangle 62"/>
            <p:cNvSpPr>
              <a:spLocks noChangeArrowheads="1"/>
            </p:cNvSpPr>
            <p:nvPr/>
          </p:nvSpPr>
          <p:spPr bwMode="auto">
            <a:xfrm>
              <a:off x="2657" y="913"/>
              <a:ext cx="1046" cy="287"/>
            </a:xfrm>
            <a:prstGeom prst="rect">
              <a:avLst/>
            </a:prstGeom>
            <a:solidFill>
              <a:schemeClr val="bg1"/>
            </a:solid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a:latin typeface="Arial"/>
                  <a:cs typeface="Arial"/>
                </a:rPr>
                <a:t>produced</a:t>
              </a:r>
            </a:p>
          </p:txBody>
        </p:sp>
      </p:grpSp>
      <p:sp>
        <p:nvSpPr>
          <p:cNvPr id="24592" name="Rectangle 65"/>
          <p:cNvSpPr>
            <a:spLocks noChangeArrowheads="1"/>
          </p:cNvSpPr>
          <p:nvPr/>
        </p:nvSpPr>
        <p:spPr bwMode="auto">
          <a:xfrm>
            <a:off x="5741989" y="1247773"/>
            <a:ext cx="1660525" cy="455613"/>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endParaRPr lang="en-US" sz="2400">
              <a:latin typeface="Arial"/>
              <a:cs typeface="Arial"/>
            </a:endParaRPr>
          </a:p>
        </p:txBody>
      </p:sp>
      <p:sp>
        <p:nvSpPr>
          <p:cNvPr id="24593" name="Line 66"/>
          <p:cNvSpPr>
            <a:spLocks noChangeShapeType="1"/>
          </p:cNvSpPr>
          <p:nvPr/>
        </p:nvSpPr>
        <p:spPr bwMode="auto">
          <a:xfrm>
            <a:off x="5741989" y="1247772"/>
            <a:ext cx="1660525" cy="0"/>
          </a:xfrm>
          <a:prstGeom prst="line">
            <a:avLst/>
          </a:prstGeom>
          <a:noFill/>
          <a:ln w="28575" cap="sq">
            <a:noFill/>
            <a:round/>
            <a:headEnd/>
            <a:tailEnd/>
          </a:ln>
        </p:spPr>
        <p:txBody>
          <a:bodyPr/>
          <a:lstStyle/>
          <a:p>
            <a:endParaRPr lang="en-US">
              <a:latin typeface="Arial"/>
              <a:cs typeface="Arial"/>
            </a:endParaRPr>
          </a:p>
        </p:txBody>
      </p:sp>
      <p:sp>
        <p:nvSpPr>
          <p:cNvPr id="89156" name="Line 68"/>
          <p:cNvSpPr>
            <a:spLocks noChangeShapeType="1"/>
          </p:cNvSpPr>
          <p:nvPr/>
        </p:nvSpPr>
        <p:spPr bwMode="auto">
          <a:xfrm>
            <a:off x="5741988" y="3092447"/>
            <a:ext cx="4513262" cy="0"/>
          </a:xfrm>
          <a:prstGeom prst="line">
            <a:avLst/>
          </a:prstGeom>
          <a:noFill/>
          <a:ln w="12700">
            <a:solidFill>
              <a:schemeClr val="tx1"/>
            </a:solidFill>
            <a:round/>
            <a:headEnd/>
            <a:tailEnd/>
          </a:ln>
        </p:spPr>
        <p:txBody>
          <a:bodyPr/>
          <a:lstStyle/>
          <a:p>
            <a:endParaRPr lang="en-US">
              <a:latin typeface="Arial"/>
              <a:cs typeface="Arial"/>
            </a:endParaRPr>
          </a:p>
        </p:txBody>
      </p:sp>
      <p:sp>
        <p:nvSpPr>
          <p:cNvPr id="24595" name="Line 69"/>
          <p:cNvSpPr>
            <a:spLocks noChangeShapeType="1"/>
          </p:cNvSpPr>
          <p:nvPr/>
        </p:nvSpPr>
        <p:spPr bwMode="auto">
          <a:xfrm>
            <a:off x="5741989" y="3913185"/>
            <a:ext cx="1660525" cy="0"/>
          </a:xfrm>
          <a:prstGeom prst="line">
            <a:avLst/>
          </a:prstGeom>
          <a:noFill/>
          <a:ln w="28575" cap="sq">
            <a:noFill/>
            <a:round/>
            <a:headEnd/>
            <a:tailEnd/>
          </a:ln>
        </p:spPr>
        <p:txBody>
          <a:bodyPr/>
          <a:lstStyle/>
          <a:p>
            <a:endParaRPr lang="en-US">
              <a:latin typeface="Arial"/>
              <a:cs typeface="Arial"/>
            </a:endParaRPr>
          </a:p>
        </p:txBody>
      </p:sp>
      <p:sp>
        <p:nvSpPr>
          <p:cNvPr id="24596" name="Line 70"/>
          <p:cNvSpPr>
            <a:spLocks noChangeShapeType="1"/>
          </p:cNvSpPr>
          <p:nvPr/>
        </p:nvSpPr>
        <p:spPr bwMode="auto">
          <a:xfrm>
            <a:off x="5741988" y="1247773"/>
            <a:ext cx="0" cy="455613"/>
          </a:xfrm>
          <a:prstGeom prst="line">
            <a:avLst/>
          </a:prstGeom>
          <a:noFill/>
          <a:ln w="28575" cap="sq">
            <a:noFill/>
            <a:round/>
            <a:headEnd/>
            <a:tailEnd/>
          </a:ln>
        </p:spPr>
        <p:txBody>
          <a:bodyPr/>
          <a:lstStyle/>
          <a:p>
            <a:endParaRPr lang="en-US">
              <a:latin typeface="Arial"/>
              <a:cs typeface="Arial"/>
            </a:endParaRPr>
          </a:p>
        </p:txBody>
      </p:sp>
      <p:grpSp>
        <p:nvGrpSpPr>
          <p:cNvPr id="21" name="Group 87"/>
          <p:cNvGrpSpPr>
            <a:grpSpLocks/>
          </p:cNvGrpSpPr>
          <p:nvPr/>
        </p:nvGrpSpPr>
        <p:grpSpPr bwMode="auto">
          <a:xfrm>
            <a:off x="5741988" y="1247773"/>
            <a:ext cx="4513262" cy="2665413"/>
            <a:chOff x="2657" y="626"/>
            <a:chExt cx="2843" cy="1679"/>
          </a:xfrm>
        </p:grpSpPr>
        <p:sp>
          <p:nvSpPr>
            <p:cNvPr id="24616" name="Rectangle 63"/>
            <p:cNvSpPr>
              <a:spLocks noChangeArrowheads="1"/>
            </p:cNvSpPr>
            <p:nvPr/>
          </p:nvSpPr>
          <p:spPr bwMode="auto">
            <a:xfrm>
              <a:off x="4726" y="626"/>
              <a:ext cx="774"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wheat</a:t>
              </a:r>
            </a:p>
          </p:txBody>
        </p:sp>
        <p:sp>
          <p:nvSpPr>
            <p:cNvPr id="24617" name="Rectangle 64"/>
            <p:cNvSpPr>
              <a:spLocks noChangeArrowheads="1"/>
            </p:cNvSpPr>
            <p:nvPr/>
          </p:nvSpPr>
          <p:spPr bwMode="auto">
            <a:xfrm>
              <a:off x="3703" y="626"/>
              <a:ext cx="1023"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dirty="0">
                  <a:latin typeface="Arial"/>
                  <a:cs typeface="Arial"/>
                </a:rPr>
                <a:t>computers</a:t>
              </a:r>
            </a:p>
          </p:txBody>
        </p:sp>
        <p:sp>
          <p:nvSpPr>
            <p:cNvPr id="24618" name="Line 67"/>
            <p:cNvSpPr>
              <a:spLocks noChangeShapeType="1"/>
            </p:cNvSpPr>
            <p:nvPr/>
          </p:nvSpPr>
          <p:spPr bwMode="auto">
            <a:xfrm>
              <a:off x="2657" y="913"/>
              <a:ext cx="2843" cy="0"/>
            </a:xfrm>
            <a:prstGeom prst="line">
              <a:avLst/>
            </a:prstGeom>
            <a:noFill/>
            <a:ln w="12700">
              <a:solidFill>
                <a:schemeClr val="tx1"/>
              </a:solidFill>
              <a:round/>
              <a:headEnd/>
              <a:tailEnd/>
            </a:ln>
          </p:spPr>
          <p:txBody>
            <a:bodyPr/>
            <a:lstStyle/>
            <a:p>
              <a:endParaRPr lang="en-US">
                <a:latin typeface="Arial"/>
                <a:cs typeface="Arial"/>
              </a:endParaRPr>
            </a:p>
          </p:txBody>
        </p:sp>
        <p:sp>
          <p:nvSpPr>
            <p:cNvPr id="24619" name="Line 71"/>
            <p:cNvSpPr>
              <a:spLocks noChangeShapeType="1"/>
            </p:cNvSpPr>
            <p:nvPr/>
          </p:nvSpPr>
          <p:spPr bwMode="auto">
            <a:xfrm>
              <a:off x="3703" y="626"/>
              <a:ext cx="0" cy="1679"/>
            </a:xfrm>
            <a:prstGeom prst="line">
              <a:avLst/>
            </a:prstGeom>
            <a:noFill/>
            <a:ln w="12700">
              <a:solidFill>
                <a:schemeClr val="tx1"/>
              </a:solidFill>
              <a:round/>
              <a:headEnd/>
              <a:tailEnd/>
            </a:ln>
          </p:spPr>
          <p:txBody>
            <a:bodyPr/>
            <a:lstStyle/>
            <a:p>
              <a:endParaRPr lang="en-US">
                <a:latin typeface="Arial"/>
                <a:cs typeface="Arial"/>
              </a:endParaRPr>
            </a:p>
          </p:txBody>
        </p:sp>
        <p:sp>
          <p:nvSpPr>
            <p:cNvPr id="24620" name="Line 72"/>
            <p:cNvSpPr>
              <a:spLocks noChangeShapeType="1"/>
            </p:cNvSpPr>
            <p:nvPr/>
          </p:nvSpPr>
          <p:spPr bwMode="auto">
            <a:xfrm>
              <a:off x="4726" y="626"/>
              <a:ext cx="0" cy="1679"/>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24598" name="Line 73"/>
          <p:cNvSpPr>
            <a:spLocks noChangeShapeType="1"/>
          </p:cNvSpPr>
          <p:nvPr/>
        </p:nvSpPr>
        <p:spPr bwMode="auto">
          <a:xfrm>
            <a:off x="10255250" y="1247773"/>
            <a:ext cx="0" cy="455613"/>
          </a:xfrm>
          <a:prstGeom prst="line">
            <a:avLst/>
          </a:prstGeom>
          <a:noFill/>
          <a:ln w="28575" cap="sq">
            <a:noFill/>
            <a:round/>
            <a:headEnd/>
            <a:tailEnd/>
          </a:ln>
        </p:spPr>
        <p:txBody>
          <a:bodyPr/>
          <a:lstStyle/>
          <a:p>
            <a:endParaRPr lang="en-US">
              <a:latin typeface="Arial"/>
              <a:cs typeface="Arial"/>
            </a:endParaRPr>
          </a:p>
        </p:txBody>
      </p:sp>
      <p:sp>
        <p:nvSpPr>
          <p:cNvPr id="24599" name="Line 74"/>
          <p:cNvSpPr>
            <a:spLocks noChangeShapeType="1"/>
          </p:cNvSpPr>
          <p:nvPr/>
        </p:nvSpPr>
        <p:spPr bwMode="auto">
          <a:xfrm>
            <a:off x="7402513" y="1247772"/>
            <a:ext cx="1624012" cy="0"/>
          </a:xfrm>
          <a:prstGeom prst="line">
            <a:avLst/>
          </a:prstGeom>
          <a:noFill/>
          <a:ln w="28575" cap="sq">
            <a:noFill/>
            <a:round/>
            <a:headEnd/>
            <a:tailEnd/>
          </a:ln>
        </p:spPr>
        <p:txBody>
          <a:bodyPr/>
          <a:lstStyle/>
          <a:p>
            <a:endParaRPr lang="en-US">
              <a:latin typeface="Arial"/>
              <a:cs typeface="Arial"/>
            </a:endParaRPr>
          </a:p>
        </p:txBody>
      </p:sp>
      <p:sp>
        <p:nvSpPr>
          <p:cNvPr id="24600" name="Line 75"/>
          <p:cNvSpPr>
            <a:spLocks noChangeShapeType="1"/>
          </p:cNvSpPr>
          <p:nvPr/>
        </p:nvSpPr>
        <p:spPr bwMode="auto">
          <a:xfrm>
            <a:off x="5741988" y="1703385"/>
            <a:ext cx="0" cy="455612"/>
          </a:xfrm>
          <a:prstGeom prst="line">
            <a:avLst/>
          </a:prstGeom>
          <a:noFill/>
          <a:ln w="28575" cap="sq">
            <a:noFill/>
            <a:round/>
            <a:headEnd/>
            <a:tailEnd/>
          </a:ln>
        </p:spPr>
        <p:txBody>
          <a:bodyPr/>
          <a:lstStyle/>
          <a:p>
            <a:endParaRPr lang="en-US">
              <a:latin typeface="Arial"/>
              <a:cs typeface="Arial"/>
            </a:endParaRPr>
          </a:p>
        </p:txBody>
      </p:sp>
      <p:sp>
        <p:nvSpPr>
          <p:cNvPr id="24601" name="Line 76"/>
          <p:cNvSpPr>
            <a:spLocks noChangeShapeType="1"/>
          </p:cNvSpPr>
          <p:nvPr/>
        </p:nvSpPr>
        <p:spPr bwMode="auto">
          <a:xfrm>
            <a:off x="9026526" y="1247772"/>
            <a:ext cx="1228725" cy="0"/>
          </a:xfrm>
          <a:prstGeom prst="line">
            <a:avLst/>
          </a:prstGeom>
          <a:noFill/>
          <a:ln w="28575" cap="sq">
            <a:noFill/>
            <a:round/>
            <a:headEnd/>
            <a:tailEnd/>
          </a:ln>
        </p:spPr>
        <p:txBody>
          <a:bodyPr/>
          <a:lstStyle/>
          <a:p>
            <a:endParaRPr lang="en-US">
              <a:latin typeface="Arial"/>
              <a:cs typeface="Arial"/>
            </a:endParaRPr>
          </a:p>
        </p:txBody>
      </p:sp>
      <p:sp>
        <p:nvSpPr>
          <p:cNvPr id="24602" name="Line 77"/>
          <p:cNvSpPr>
            <a:spLocks noChangeShapeType="1"/>
          </p:cNvSpPr>
          <p:nvPr/>
        </p:nvSpPr>
        <p:spPr bwMode="auto">
          <a:xfrm>
            <a:off x="10255250" y="1703385"/>
            <a:ext cx="0" cy="455612"/>
          </a:xfrm>
          <a:prstGeom prst="line">
            <a:avLst/>
          </a:prstGeom>
          <a:noFill/>
          <a:ln w="28575" cap="sq">
            <a:noFill/>
            <a:round/>
            <a:headEnd/>
            <a:tailEnd/>
          </a:ln>
        </p:spPr>
        <p:txBody>
          <a:bodyPr/>
          <a:lstStyle/>
          <a:p>
            <a:endParaRPr lang="en-US">
              <a:latin typeface="Arial"/>
              <a:cs typeface="Arial"/>
            </a:endParaRPr>
          </a:p>
        </p:txBody>
      </p:sp>
      <p:sp>
        <p:nvSpPr>
          <p:cNvPr id="24603" name="Line 78"/>
          <p:cNvSpPr>
            <a:spLocks noChangeShapeType="1"/>
          </p:cNvSpPr>
          <p:nvPr/>
        </p:nvSpPr>
        <p:spPr bwMode="auto">
          <a:xfrm>
            <a:off x="5741988" y="2158998"/>
            <a:ext cx="0" cy="455613"/>
          </a:xfrm>
          <a:prstGeom prst="line">
            <a:avLst/>
          </a:prstGeom>
          <a:noFill/>
          <a:ln w="28575" cap="sq">
            <a:noFill/>
            <a:round/>
            <a:headEnd/>
            <a:tailEnd/>
          </a:ln>
        </p:spPr>
        <p:txBody>
          <a:bodyPr/>
          <a:lstStyle/>
          <a:p>
            <a:endParaRPr lang="en-US">
              <a:latin typeface="Arial"/>
              <a:cs typeface="Arial"/>
            </a:endParaRPr>
          </a:p>
        </p:txBody>
      </p:sp>
      <p:sp>
        <p:nvSpPr>
          <p:cNvPr id="24604" name="Line 79"/>
          <p:cNvSpPr>
            <a:spLocks noChangeShapeType="1"/>
          </p:cNvSpPr>
          <p:nvPr/>
        </p:nvSpPr>
        <p:spPr bwMode="auto">
          <a:xfrm>
            <a:off x="10255250" y="2158998"/>
            <a:ext cx="0" cy="455613"/>
          </a:xfrm>
          <a:prstGeom prst="line">
            <a:avLst/>
          </a:prstGeom>
          <a:noFill/>
          <a:ln w="28575" cap="sq">
            <a:noFill/>
            <a:round/>
            <a:headEnd/>
            <a:tailEnd/>
          </a:ln>
        </p:spPr>
        <p:txBody>
          <a:bodyPr/>
          <a:lstStyle/>
          <a:p>
            <a:endParaRPr lang="en-US">
              <a:latin typeface="Arial"/>
              <a:cs typeface="Arial"/>
            </a:endParaRPr>
          </a:p>
        </p:txBody>
      </p:sp>
      <p:sp>
        <p:nvSpPr>
          <p:cNvPr id="24605" name="Line 80"/>
          <p:cNvSpPr>
            <a:spLocks noChangeShapeType="1"/>
          </p:cNvSpPr>
          <p:nvPr/>
        </p:nvSpPr>
        <p:spPr bwMode="auto">
          <a:xfrm>
            <a:off x="5741988" y="2614611"/>
            <a:ext cx="0" cy="477837"/>
          </a:xfrm>
          <a:prstGeom prst="line">
            <a:avLst/>
          </a:prstGeom>
          <a:noFill/>
          <a:ln w="28575" cap="sq">
            <a:noFill/>
            <a:round/>
            <a:headEnd/>
            <a:tailEnd/>
          </a:ln>
        </p:spPr>
        <p:txBody>
          <a:bodyPr/>
          <a:lstStyle/>
          <a:p>
            <a:endParaRPr lang="en-US">
              <a:latin typeface="Arial"/>
              <a:cs typeface="Arial"/>
            </a:endParaRPr>
          </a:p>
        </p:txBody>
      </p:sp>
      <p:sp>
        <p:nvSpPr>
          <p:cNvPr id="24606" name="Line 81"/>
          <p:cNvSpPr>
            <a:spLocks noChangeShapeType="1"/>
          </p:cNvSpPr>
          <p:nvPr/>
        </p:nvSpPr>
        <p:spPr bwMode="auto">
          <a:xfrm>
            <a:off x="10255250" y="2614611"/>
            <a:ext cx="0" cy="477837"/>
          </a:xfrm>
          <a:prstGeom prst="line">
            <a:avLst/>
          </a:prstGeom>
          <a:noFill/>
          <a:ln w="28575" cap="sq">
            <a:noFill/>
            <a:round/>
            <a:headEnd/>
            <a:tailEnd/>
          </a:ln>
        </p:spPr>
        <p:txBody>
          <a:bodyPr/>
          <a:lstStyle/>
          <a:p>
            <a:endParaRPr lang="en-US">
              <a:latin typeface="Arial"/>
              <a:cs typeface="Arial"/>
            </a:endParaRPr>
          </a:p>
        </p:txBody>
      </p:sp>
      <p:sp>
        <p:nvSpPr>
          <p:cNvPr id="24607" name="Line 82"/>
          <p:cNvSpPr>
            <a:spLocks noChangeShapeType="1"/>
          </p:cNvSpPr>
          <p:nvPr/>
        </p:nvSpPr>
        <p:spPr bwMode="auto">
          <a:xfrm>
            <a:off x="5741988" y="3092447"/>
            <a:ext cx="0" cy="820738"/>
          </a:xfrm>
          <a:prstGeom prst="line">
            <a:avLst/>
          </a:prstGeom>
          <a:noFill/>
          <a:ln w="28575" cap="sq">
            <a:noFill/>
            <a:round/>
            <a:headEnd/>
            <a:tailEnd/>
          </a:ln>
        </p:spPr>
        <p:txBody>
          <a:bodyPr/>
          <a:lstStyle/>
          <a:p>
            <a:endParaRPr lang="en-US">
              <a:latin typeface="Arial"/>
              <a:cs typeface="Arial"/>
            </a:endParaRPr>
          </a:p>
        </p:txBody>
      </p:sp>
      <p:sp>
        <p:nvSpPr>
          <p:cNvPr id="24608" name="Line 83"/>
          <p:cNvSpPr>
            <a:spLocks noChangeShapeType="1"/>
          </p:cNvSpPr>
          <p:nvPr/>
        </p:nvSpPr>
        <p:spPr bwMode="auto">
          <a:xfrm>
            <a:off x="10255250" y="3092447"/>
            <a:ext cx="0" cy="820738"/>
          </a:xfrm>
          <a:prstGeom prst="line">
            <a:avLst/>
          </a:prstGeom>
          <a:noFill/>
          <a:ln w="28575" cap="sq">
            <a:noFill/>
            <a:round/>
            <a:headEnd/>
            <a:tailEnd/>
          </a:ln>
        </p:spPr>
        <p:txBody>
          <a:bodyPr/>
          <a:lstStyle/>
          <a:p>
            <a:endParaRPr lang="en-US">
              <a:latin typeface="Arial"/>
              <a:cs typeface="Arial"/>
            </a:endParaRPr>
          </a:p>
        </p:txBody>
      </p:sp>
      <p:sp>
        <p:nvSpPr>
          <p:cNvPr id="24609" name="Line 84"/>
          <p:cNvSpPr>
            <a:spLocks noChangeShapeType="1"/>
          </p:cNvSpPr>
          <p:nvPr/>
        </p:nvSpPr>
        <p:spPr bwMode="auto">
          <a:xfrm>
            <a:off x="7402513" y="3913185"/>
            <a:ext cx="1624012" cy="0"/>
          </a:xfrm>
          <a:prstGeom prst="line">
            <a:avLst/>
          </a:prstGeom>
          <a:noFill/>
          <a:ln w="28575" cap="sq">
            <a:noFill/>
            <a:round/>
            <a:headEnd/>
            <a:tailEnd/>
          </a:ln>
        </p:spPr>
        <p:txBody>
          <a:bodyPr/>
          <a:lstStyle/>
          <a:p>
            <a:endParaRPr lang="en-US">
              <a:latin typeface="Arial"/>
              <a:cs typeface="Arial"/>
            </a:endParaRPr>
          </a:p>
        </p:txBody>
      </p:sp>
      <p:sp>
        <p:nvSpPr>
          <p:cNvPr id="24610" name="Line 85"/>
          <p:cNvSpPr>
            <a:spLocks noChangeShapeType="1"/>
          </p:cNvSpPr>
          <p:nvPr/>
        </p:nvSpPr>
        <p:spPr bwMode="auto">
          <a:xfrm>
            <a:off x="9026526" y="3913185"/>
            <a:ext cx="1228725" cy="0"/>
          </a:xfrm>
          <a:prstGeom prst="line">
            <a:avLst/>
          </a:prstGeom>
          <a:noFill/>
          <a:ln w="28575" cap="sq">
            <a:noFill/>
            <a:round/>
            <a:headEnd/>
            <a:tailEnd/>
          </a:ln>
        </p:spPr>
        <p:txBody>
          <a:bodyPr/>
          <a:lstStyle/>
          <a:p>
            <a:endParaRPr lang="en-US">
              <a:latin typeface="Arial"/>
              <a:cs typeface="Arial"/>
            </a:endParaRPr>
          </a:p>
        </p:txBody>
      </p:sp>
      <p:grpSp>
        <p:nvGrpSpPr>
          <p:cNvPr id="22" name="Group 98"/>
          <p:cNvGrpSpPr>
            <a:grpSpLocks/>
          </p:cNvGrpSpPr>
          <p:nvPr/>
        </p:nvGrpSpPr>
        <p:grpSpPr bwMode="auto">
          <a:xfrm>
            <a:off x="2889251" y="3151186"/>
            <a:ext cx="1323975" cy="2586037"/>
            <a:chOff x="860" y="1825"/>
            <a:chExt cx="834" cy="1629"/>
          </a:xfrm>
        </p:grpSpPr>
        <p:grpSp>
          <p:nvGrpSpPr>
            <p:cNvPr id="23" name="Group 94"/>
            <p:cNvGrpSpPr>
              <a:grpSpLocks/>
            </p:cNvGrpSpPr>
            <p:nvPr/>
          </p:nvGrpSpPr>
          <p:grpSpPr bwMode="auto">
            <a:xfrm>
              <a:off x="860" y="1870"/>
              <a:ext cx="793" cy="1584"/>
              <a:chOff x="357" y="2450"/>
              <a:chExt cx="795" cy="646"/>
            </a:xfrm>
          </p:grpSpPr>
          <p:sp>
            <p:nvSpPr>
              <p:cNvPr id="24614" name="Line 95"/>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24615" name="Line 96"/>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24613" name="Oval 97"/>
            <p:cNvSpPr>
              <a:spLocks noChangeArrowheads="1"/>
            </p:cNvSpPr>
            <p:nvPr/>
          </p:nvSpPr>
          <p:spPr bwMode="auto">
            <a:xfrm>
              <a:off x="1605" y="1825"/>
              <a:ext cx="89" cy="87"/>
            </a:xfrm>
            <a:prstGeom prst="ellipse">
              <a:avLst/>
            </a:prstGeom>
            <a:solidFill>
              <a:srgbClr val="FF0000"/>
            </a:solidFill>
            <a:ln w="9525">
              <a:noFill/>
              <a:round/>
              <a:headEnd/>
              <a:tailEnd/>
            </a:ln>
          </p:spPr>
          <p:txBody>
            <a:bodyPr wrap="none" anchor="ctr"/>
            <a:lstStyle/>
            <a:p>
              <a:endParaRPr lang="en-US">
                <a:latin typeface="Arial"/>
                <a:cs typeface="Arial"/>
              </a:endParaRPr>
            </a:p>
          </p:txBody>
        </p:sp>
      </p:grpSp>
      <p:pic>
        <p:nvPicPr>
          <p:cNvPr id="9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55249" y="19367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652902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8" presetClass="entr" presetSubtype="3"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strips(upRight)">
                                      <p:cBhvr>
                                        <p:cTn id="10" dur="10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9156"/>
                                        </p:tgtEl>
                                        <p:attrNameLst>
                                          <p:attrName>style.visibility</p:attrName>
                                        </p:attrNameLst>
                                      </p:cBhvr>
                                      <p:to>
                                        <p:strVal val="visible"/>
                                      </p:to>
                                    </p:set>
                                    <p:animEffect transition="in" filter="wipe(left)">
                                      <p:cBhvr>
                                        <p:cTn id="25" dur="500"/>
                                        <p:tgtEl>
                                          <p:spTgt spid="8915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18" presetClass="entr" presetSubtype="3"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upRight)">
                                      <p:cBhvr>
                                        <p:cTn id="3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a:xfrm>
            <a:off x="1524000" y="236539"/>
            <a:ext cx="9144000" cy="649287"/>
          </a:xfrm>
        </p:spPr>
        <p:txBody>
          <a:bodyPr>
            <a:normAutofit fontScale="90000"/>
          </a:bodyPr>
          <a:lstStyle/>
          <a:p>
            <a:pPr algn="ctr" eaLnBrk="1" hangingPunct="1"/>
            <a:r>
              <a:rPr lang="en-US" dirty="0" smtClean="0"/>
              <a:t>Japan’s Consumption With Trade</a:t>
            </a:r>
          </a:p>
        </p:txBody>
      </p:sp>
      <p:sp>
        <p:nvSpPr>
          <p:cNvPr id="25605"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2" name="Group 4"/>
          <p:cNvGrpSpPr>
            <a:grpSpLocks/>
          </p:cNvGrpSpPr>
          <p:nvPr/>
        </p:nvGrpSpPr>
        <p:grpSpPr bwMode="auto">
          <a:xfrm>
            <a:off x="1812925" y="1531939"/>
            <a:ext cx="7348538" cy="4759325"/>
            <a:chOff x="559" y="955"/>
            <a:chExt cx="4629" cy="2998"/>
          </a:xfrm>
        </p:grpSpPr>
        <p:sp>
          <p:nvSpPr>
            <p:cNvPr id="25657" name="Text Box 5"/>
            <p:cNvSpPr txBox="1">
              <a:spLocks noChangeArrowheads="1"/>
            </p:cNvSpPr>
            <p:nvPr/>
          </p:nvSpPr>
          <p:spPr bwMode="auto">
            <a:xfrm>
              <a:off x="3981" y="3420"/>
              <a:ext cx="1207" cy="288"/>
            </a:xfrm>
            <a:prstGeom prst="rect">
              <a:avLst/>
            </a:prstGeom>
            <a:noFill/>
            <a:ln w="9525">
              <a:noFill/>
              <a:miter lim="800000"/>
              <a:headEnd/>
              <a:tailEnd/>
            </a:ln>
          </p:spPr>
          <p:txBody>
            <a:bodyPr>
              <a:spAutoFit/>
            </a:bodyPr>
            <a:lstStyle/>
            <a:p>
              <a:pPr>
                <a:spcBef>
                  <a:spcPct val="50000"/>
                </a:spcBef>
              </a:pPr>
              <a:r>
                <a:rPr lang="en-US" sz="2400" b="1">
                  <a:latin typeface="Arial"/>
                  <a:cs typeface="Arial"/>
                </a:rPr>
                <a:t>Computers</a:t>
              </a:r>
            </a:p>
          </p:txBody>
        </p:sp>
        <p:sp>
          <p:nvSpPr>
            <p:cNvPr id="25658" name="Text Box 6"/>
            <p:cNvSpPr txBox="1">
              <a:spLocks noChangeArrowheads="1"/>
            </p:cNvSpPr>
            <p:nvPr/>
          </p:nvSpPr>
          <p:spPr bwMode="auto">
            <a:xfrm>
              <a:off x="633" y="955"/>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nvGrpSpPr>
            <p:cNvPr id="3" name="Group 7"/>
            <p:cNvGrpSpPr>
              <a:grpSpLocks/>
            </p:cNvGrpSpPr>
            <p:nvPr/>
          </p:nvGrpSpPr>
          <p:grpSpPr bwMode="auto">
            <a:xfrm>
              <a:off x="559" y="1379"/>
              <a:ext cx="3521" cy="2574"/>
              <a:chOff x="559" y="1379"/>
              <a:chExt cx="3521" cy="2574"/>
            </a:xfrm>
          </p:grpSpPr>
          <p:grpSp>
            <p:nvGrpSpPr>
              <p:cNvPr id="4" name="Group 8"/>
              <p:cNvGrpSpPr>
                <a:grpSpLocks/>
              </p:cNvGrpSpPr>
              <p:nvPr/>
            </p:nvGrpSpPr>
            <p:grpSpPr bwMode="auto">
              <a:xfrm>
                <a:off x="1259" y="1379"/>
                <a:ext cx="2780" cy="2170"/>
                <a:chOff x="2416" y="1770"/>
                <a:chExt cx="610" cy="548"/>
              </a:xfrm>
            </p:grpSpPr>
            <p:sp>
              <p:nvSpPr>
                <p:cNvPr id="25677" name="Line 9"/>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25678" name="Line 10"/>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5" name="Group 11"/>
              <p:cNvGrpSpPr>
                <a:grpSpLocks/>
              </p:cNvGrpSpPr>
              <p:nvPr/>
            </p:nvGrpSpPr>
            <p:grpSpPr bwMode="auto">
              <a:xfrm>
                <a:off x="559" y="1659"/>
                <a:ext cx="700" cy="288"/>
                <a:chOff x="559" y="1659"/>
                <a:chExt cx="700" cy="288"/>
              </a:xfrm>
            </p:grpSpPr>
            <p:sp>
              <p:nvSpPr>
                <p:cNvPr id="25675" name="Line 12"/>
                <p:cNvSpPr>
                  <a:spLocks noChangeShapeType="1"/>
                </p:cNvSpPr>
                <p:nvPr/>
              </p:nvSpPr>
              <p:spPr bwMode="auto">
                <a:xfrm flipH="1">
                  <a:off x="1153" y="1819"/>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5676" name="Text Box 13"/>
                <p:cNvSpPr txBox="1">
                  <a:spLocks noChangeArrowheads="1"/>
                </p:cNvSpPr>
                <p:nvPr/>
              </p:nvSpPr>
              <p:spPr bwMode="auto">
                <a:xfrm>
                  <a:off x="559" y="1659"/>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6" name="Group 14"/>
              <p:cNvGrpSpPr>
                <a:grpSpLocks/>
              </p:cNvGrpSpPr>
              <p:nvPr/>
            </p:nvGrpSpPr>
            <p:grpSpPr bwMode="auto">
              <a:xfrm>
                <a:off x="559" y="2528"/>
                <a:ext cx="700" cy="288"/>
                <a:chOff x="559" y="2528"/>
                <a:chExt cx="700" cy="288"/>
              </a:xfrm>
            </p:grpSpPr>
            <p:sp>
              <p:nvSpPr>
                <p:cNvPr id="25673" name="Line 15"/>
                <p:cNvSpPr>
                  <a:spLocks noChangeShapeType="1"/>
                </p:cNvSpPr>
                <p:nvPr/>
              </p:nvSpPr>
              <p:spPr bwMode="auto">
                <a:xfrm flipH="1">
                  <a:off x="1153" y="2688"/>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5674" name="Text Box 16"/>
                <p:cNvSpPr txBox="1">
                  <a:spLocks noChangeArrowheads="1"/>
                </p:cNvSpPr>
                <p:nvPr/>
              </p:nvSpPr>
              <p:spPr bwMode="auto">
                <a:xfrm>
                  <a:off x="559" y="2528"/>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7" name="Group 17"/>
              <p:cNvGrpSpPr>
                <a:grpSpLocks/>
              </p:cNvGrpSpPr>
              <p:nvPr/>
            </p:nvGrpSpPr>
            <p:grpSpPr bwMode="auto">
              <a:xfrm>
                <a:off x="2527" y="3549"/>
                <a:ext cx="743" cy="402"/>
                <a:chOff x="2527" y="3549"/>
                <a:chExt cx="743" cy="402"/>
              </a:xfrm>
            </p:grpSpPr>
            <p:sp>
              <p:nvSpPr>
                <p:cNvPr id="25671" name="Line 18"/>
                <p:cNvSpPr>
                  <a:spLocks noChangeShapeType="1"/>
                </p:cNvSpPr>
                <p:nvPr/>
              </p:nvSpPr>
              <p:spPr bwMode="auto">
                <a:xfrm flipV="1">
                  <a:off x="2892" y="3549"/>
                  <a:ext cx="0" cy="102"/>
                </a:xfrm>
                <a:prstGeom prst="line">
                  <a:avLst/>
                </a:prstGeom>
                <a:noFill/>
                <a:ln w="3175">
                  <a:solidFill>
                    <a:schemeClr val="tx1"/>
                  </a:solidFill>
                  <a:round/>
                  <a:headEnd/>
                  <a:tailEnd/>
                </a:ln>
              </p:spPr>
              <p:txBody>
                <a:bodyPr/>
                <a:lstStyle/>
                <a:p>
                  <a:endParaRPr lang="en-US">
                    <a:latin typeface="Arial"/>
                    <a:cs typeface="Arial"/>
                  </a:endParaRPr>
                </a:p>
              </p:txBody>
            </p:sp>
            <p:sp>
              <p:nvSpPr>
                <p:cNvPr id="25672" name="Text Box 19"/>
                <p:cNvSpPr txBox="1">
                  <a:spLocks noChangeArrowheads="1"/>
                </p:cNvSpPr>
                <p:nvPr/>
              </p:nvSpPr>
              <p:spPr bwMode="auto">
                <a:xfrm>
                  <a:off x="2527"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sp>
            <p:nvSpPr>
              <p:cNvPr id="25664" name="Text Box 20"/>
              <p:cNvSpPr txBox="1">
                <a:spLocks noChangeArrowheads="1"/>
              </p:cNvSpPr>
              <p:nvPr/>
            </p:nvSpPr>
            <p:spPr bwMode="auto">
              <a:xfrm>
                <a:off x="863" y="3489"/>
                <a:ext cx="427" cy="291"/>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nvGrpSpPr>
              <p:cNvPr id="8" name="Group 21"/>
              <p:cNvGrpSpPr>
                <a:grpSpLocks/>
              </p:cNvGrpSpPr>
              <p:nvPr/>
            </p:nvGrpSpPr>
            <p:grpSpPr bwMode="auto">
              <a:xfrm>
                <a:off x="1702" y="3546"/>
                <a:ext cx="743" cy="405"/>
                <a:chOff x="1702" y="3546"/>
                <a:chExt cx="743" cy="405"/>
              </a:xfrm>
            </p:grpSpPr>
            <p:sp>
              <p:nvSpPr>
                <p:cNvPr id="25669" name="Text Box 22"/>
                <p:cNvSpPr txBox="1">
                  <a:spLocks noChangeArrowheads="1"/>
                </p:cNvSpPr>
                <p:nvPr/>
              </p:nvSpPr>
              <p:spPr bwMode="auto">
                <a:xfrm>
                  <a:off x="1702"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sp>
              <p:nvSpPr>
                <p:cNvPr id="25670" name="Line 23"/>
                <p:cNvSpPr>
                  <a:spLocks noChangeShapeType="1"/>
                </p:cNvSpPr>
                <p:nvPr/>
              </p:nvSpPr>
              <p:spPr bwMode="auto">
                <a:xfrm flipV="1">
                  <a:off x="2067"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nvGrpSpPr>
              <p:cNvPr id="9" name="Group 24"/>
              <p:cNvGrpSpPr>
                <a:grpSpLocks/>
              </p:cNvGrpSpPr>
              <p:nvPr/>
            </p:nvGrpSpPr>
            <p:grpSpPr bwMode="auto">
              <a:xfrm>
                <a:off x="3336" y="3546"/>
                <a:ext cx="744" cy="407"/>
                <a:chOff x="3336" y="3546"/>
                <a:chExt cx="744" cy="407"/>
              </a:xfrm>
            </p:grpSpPr>
            <p:sp>
              <p:nvSpPr>
                <p:cNvPr id="25667" name="Text Box 25"/>
                <p:cNvSpPr txBox="1">
                  <a:spLocks noChangeArrowheads="1"/>
                </p:cNvSpPr>
                <p:nvPr/>
              </p:nvSpPr>
              <p:spPr bwMode="auto">
                <a:xfrm>
                  <a:off x="3336" y="3665"/>
                  <a:ext cx="7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sp>
              <p:nvSpPr>
                <p:cNvPr id="25668" name="Line 26"/>
                <p:cNvSpPr>
                  <a:spLocks noChangeShapeType="1"/>
                </p:cNvSpPr>
                <p:nvPr/>
              </p:nvSpPr>
              <p:spPr bwMode="auto">
                <a:xfrm flipV="1">
                  <a:off x="3702"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grpSp>
      <p:grpSp>
        <p:nvGrpSpPr>
          <p:cNvPr id="10" name="Group 27"/>
          <p:cNvGrpSpPr>
            <a:grpSpLocks/>
          </p:cNvGrpSpPr>
          <p:nvPr/>
        </p:nvGrpSpPr>
        <p:grpSpPr bwMode="auto">
          <a:xfrm>
            <a:off x="2843213" y="3830638"/>
            <a:ext cx="3327400" cy="1884362"/>
            <a:chOff x="831" y="2413"/>
            <a:chExt cx="2096" cy="1187"/>
          </a:xfrm>
        </p:grpSpPr>
        <p:sp>
          <p:nvSpPr>
            <p:cNvPr id="25654" name="Line 28"/>
            <p:cNvSpPr>
              <a:spLocks noChangeShapeType="1"/>
            </p:cNvSpPr>
            <p:nvPr/>
          </p:nvSpPr>
          <p:spPr bwMode="auto">
            <a:xfrm>
              <a:off x="876" y="2453"/>
              <a:ext cx="2030" cy="1105"/>
            </a:xfrm>
            <a:prstGeom prst="line">
              <a:avLst/>
            </a:prstGeom>
            <a:noFill/>
            <a:ln w="50800">
              <a:solidFill>
                <a:srgbClr val="00B050"/>
              </a:solidFill>
              <a:round/>
              <a:headEnd/>
              <a:tailEnd/>
            </a:ln>
          </p:spPr>
          <p:txBody>
            <a:bodyPr/>
            <a:lstStyle/>
            <a:p>
              <a:endParaRPr lang="en-US">
                <a:latin typeface="Arial"/>
                <a:cs typeface="Arial"/>
              </a:endParaRPr>
            </a:p>
          </p:txBody>
        </p:sp>
        <p:sp>
          <p:nvSpPr>
            <p:cNvPr id="25655" name="Oval 29"/>
            <p:cNvSpPr>
              <a:spLocks noChangeArrowheads="1"/>
            </p:cNvSpPr>
            <p:nvPr/>
          </p:nvSpPr>
          <p:spPr bwMode="auto">
            <a:xfrm>
              <a:off x="831" y="2413"/>
              <a:ext cx="89" cy="87"/>
            </a:xfrm>
            <a:prstGeom prst="ellipse">
              <a:avLst/>
            </a:prstGeom>
            <a:solidFill>
              <a:srgbClr val="333399"/>
            </a:solidFill>
            <a:ln w="9525">
              <a:solidFill>
                <a:srgbClr val="00B050"/>
              </a:solidFill>
              <a:round/>
              <a:headEnd/>
              <a:tailEnd/>
            </a:ln>
          </p:spPr>
          <p:txBody>
            <a:bodyPr wrap="none" anchor="ctr"/>
            <a:lstStyle/>
            <a:p>
              <a:endParaRPr lang="en-US">
                <a:latin typeface="Arial"/>
                <a:cs typeface="Arial"/>
              </a:endParaRPr>
            </a:p>
          </p:txBody>
        </p:sp>
        <p:sp>
          <p:nvSpPr>
            <p:cNvPr id="25656" name="Oval 30"/>
            <p:cNvSpPr>
              <a:spLocks noChangeArrowheads="1"/>
            </p:cNvSpPr>
            <p:nvPr/>
          </p:nvSpPr>
          <p:spPr bwMode="auto">
            <a:xfrm>
              <a:off x="2838" y="3513"/>
              <a:ext cx="89" cy="87"/>
            </a:xfrm>
            <a:prstGeom prst="ellipse">
              <a:avLst/>
            </a:prstGeom>
            <a:solidFill>
              <a:srgbClr val="333399"/>
            </a:solidFill>
            <a:ln w="9525">
              <a:solidFill>
                <a:srgbClr val="00B050"/>
              </a:solidFill>
              <a:round/>
              <a:headEnd/>
              <a:tailEnd/>
            </a:ln>
          </p:spPr>
          <p:txBody>
            <a:bodyPr wrap="none" anchor="ctr"/>
            <a:lstStyle/>
            <a:p>
              <a:endParaRPr lang="en-US">
                <a:latin typeface="Arial"/>
                <a:cs typeface="Arial"/>
              </a:endParaRPr>
            </a:p>
          </p:txBody>
        </p:sp>
      </p:grpSp>
      <p:grpSp>
        <p:nvGrpSpPr>
          <p:cNvPr id="11" name="Group 31"/>
          <p:cNvGrpSpPr>
            <a:grpSpLocks/>
          </p:cNvGrpSpPr>
          <p:nvPr/>
        </p:nvGrpSpPr>
        <p:grpSpPr bwMode="auto">
          <a:xfrm>
            <a:off x="2916239" y="4540251"/>
            <a:ext cx="1889125" cy="1109663"/>
            <a:chOff x="877" y="2860"/>
            <a:chExt cx="1190" cy="699"/>
          </a:xfrm>
        </p:grpSpPr>
        <p:grpSp>
          <p:nvGrpSpPr>
            <p:cNvPr id="12" name="Group 32"/>
            <p:cNvGrpSpPr>
              <a:grpSpLocks/>
            </p:cNvGrpSpPr>
            <p:nvPr/>
          </p:nvGrpSpPr>
          <p:grpSpPr bwMode="auto">
            <a:xfrm>
              <a:off x="877" y="2903"/>
              <a:ext cx="1147" cy="656"/>
              <a:chOff x="357" y="2450"/>
              <a:chExt cx="795" cy="646"/>
            </a:xfrm>
          </p:grpSpPr>
          <p:sp>
            <p:nvSpPr>
              <p:cNvPr id="25652" name="Line 33"/>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25653" name="Line 34"/>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25651" name="Oval 35"/>
            <p:cNvSpPr>
              <a:spLocks noChangeArrowheads="1"/>
            </p:cNvSpPr>
            <p:nvPr/>
          </p:nvSpPr>
          <p:spPr bwMode="auto">
            <a:xfrm>
              <a:off x="1978" y="2860"/>
              <a:ext cx="89" cy="87"/>
            </a:xfrm>
            <a:prstGeom prst="ellipse">
              <a:avLst/>
            </a:prstGeom>
            <a:solidFill>
              <a:srgbClr val="3366FF"/>
            </a:solidFill>
            <a:ln w="9525">
              <a:noFill/>
              <a:round/>
              <a:headEnd/>
              <a:tailEnd/>
            </a:ln>
          </p:spPr>
          <p:txBody>
            <a:bodyPr wrap="none" anchor="ctr"/>
            <a:lstStyle/>
            <a:p>
              <a:endParaRPr lang="en-US">
                <a:latin typeface="Arial"/>
                <a:cs typeface="Arial"/>
              </a:endParaRPr>
            </a:p>
          </p:txBody>
        </p:sp>
      </p:grpSp>
      <p:grpSp>
        <p:nvGrpSpPr>
          <p:cNvPr id="13" name="Group 75"/>
          <p:cNvGrpSpPr>
            <a:grpSpLocks/>
          </p:cNvGrpSpPr>
          <p:nvPr/>
        </p:nvGrpSpPr>
        <p:grpSpPr bwMode="auto">
          <a:xfrm>
            <a:off x="5335588" y="3048000"/>
            <a:ext cx="4672012" cy="820738"/>
            <a:chOff x="2401" y="1920"/>
            <a:chExt cx="2943" cy="517"/>
          </a:xfrm>
        </p:grpSpPr>
        <p:sp>
          <p:nvSpPr>
            <p:cNvPr id="25647" name="Rectangle 40"/>
            <p:cNvSpPr>
              <a:spLocks noChangeArrowheads="1"/>
            </p:cNvSpPr>
            <p:nvPr/>
          </p:nvSpPr>
          <p:spPr bwMode="auto">
            <a:xfrm>
              <a:off x="4543" y="1920"/>
              <a:ext cx="801" cy="51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700</a:t>
              </a:r>
            </a:p>
          </p:txBody>
        </p:sp>
        <p:sp>
          <p:nvSpPr>
            <p:cNvPr id="25648" name="Rectangle 41"/>
            <p:cNvSpPr>
              <a:spLocks noChangeArrowheads="1"/>
            </p:cNvSpPr>
            <p:nvPr/>
          </p:nvSpPr>
          <p:spPr bwMode="auto">
            <a:xfrm>
              <a:off x="3484" y="1920"/>
              <a:ext cx="1059" cy="51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130</a:t>
              </a:r>
            </a:p>
          </p:txBody>
        </p:sp>
        <p:sp>
          <p:nvSpPr>
            <p:cNvPr id="25649" name="Rectangle 42"/>
            <p:cNvSpPr>
              <a:spLocks noChangeArrowheads="1"/>
            </p:cNvSpPr>
            <p:nvPr/>
          </p:nvSpPr>
          <p:spPr bwMode="auto">
            <a:xfrm>
              <a:off x="2401" y="1920"/>
              <a:ext cx="1083" cy="517"/>
            </a:xfrm>
            <a:prstGeom prst="rect">
              <a:avLst/>
            </a:prstGeom>
            <a:solidFill>
              <a:schemeClr val="bg1"/>
            </a:solid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a:latin typeface="Arial"/>
                  <a:cs typeface="Arial"/>
                </a:rPr>
                <a:t>= amount consumed</a:t>
              </a:r>
            </a:p>
          </p:txBody>
        </p:sp>
      </p:grpSp>
      <p:grpSp>
        <p:nvGrpSpPr>
          <p:cNvPr id="14" name="Group 76"/>
          <p:cNvGrpSpPr>
            <a:grpSpLocks/>
          </p:cNvGrpSpPr>
          <p:nvPr/>
        </p:nvGrpSpPr>
        <p:grpSpPr bwMode="auto">
          <a:xfrm>
            <a:off x="5335588" y="2136776"/>
            <a:ext cx="4672012" cy="455613"/>
            <a:chOff x="2401" y="1346"/>
            <a:chExt cx="2943" cy="287"/>
          </a:xfrm>
        </p:grpSpPr>
        <p:sp>
          <p:nvSpPr>
            <p:cNvPr id="25644" name="Rectangle 37"/>
            <p:cNvSpPr>
              <a:spLocks noChangeArrowheads="1"/>
            </p:cNvSpPr>
            <p:nvPr/>
          </p:nvSpPr>
          <p:spPr bwMode="auto">
            <a:xfrm>
              <a:off x="4543" y="1346"/>
              <a:ext cx="801"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700</a:t>
              </a:r>
            </a:p>
          </p:txBody>
        </p:sp>
        <p:sp>
          <p:nvSpPr>
            <p:cNvPr id="25645" name="Rectangle 38"/>
            <p:cNvSpPr>
              <a:spLocks noChangeArrowheads="1"/>
            </p:cNvSpPr>
            <p:nvPr/>
          </p:nvSpPr>
          <p:spPr bwMode="auto">
            <a:xfrm>
              <a:off x="3484" y="1346"/>
              <a:ext cx="1059"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25646" name="Rectangle 39"/>
            <p:cNvSpPr>
              <a:spLocks noChangeArrowheads="1"/>
            </p:cNvSpPr>
            <p:nvPr/>
          </p:nvSpPr>
          <p:spPr bwMode="auto">
            <a:xfrm>
              <a:off x="2401" y="1346"/>
              <a:ext cx="1083" cy="287"/>
            </a:xfrm>
            <a:prstGeom prst="rect">
              <a:avLst/>
            </a:prstGeom>
            <a:solidFill>
              <a:schemeClr val="bg1"/>
            </a:solid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 imported</a:t>
              </a:r>
            </a:p>
          </p:txBody>
        </p:sp>
      </p:grpSp>
      <p:grpSp>
        <p:nvGrpSpPr>
          <p:cNvPr id="15" name="Group 77"/>
          <p:cNvGrpSpPr>
            <a:grpSpLocks/>
          </p:cNvGrpSpPr>
          <p:nvPr/>
        </p:nvGrpSpPr>
        <p:grpSpPr bwMode="auto">
          <a:xfrm>
            <a:off x="5335588" y="2592388"/>
            <a:ext cx="4672012" cy="455612"/>
            <a:chOff x="2401" y="1633"/>
            <a:chExt cx="2943" cy="287"/>
          </a:xfrm>
        </p:grpSpPr>
        <p:sp>
          <p:nvSpPr>
            <p:cNvPr id="25641" name="Rectangle 43"/>
            <p:cNvSpPr>
              <a:spLocks noChangeArrowheads="1"/>
            </p:cNvSpPr>
            <p:nvPr/>
          </p:nvSpPr>
          <p:spPr bwMode="auto">
            <a:xfrm>
              <a:off x="4543" y="1633"/>
              <a:ext cx="801"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25642" name="Rectangle 44"/>
            <p:cNvSpPr>
              <a:spLocks noChangeArrowheads="1"/>
            </p:cNvSpPr>
            <p:nvPr/>
          </p:nvSpPr>
          <p:spPr bwMode="auto">
            <a:xfrm>
              <a:off x="3484" y="1633"/>
              <a:ext cx="1059"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110</a:t>
              </a:r>
            </a:p>
          </p:txBody>
        </p:sp>
        <p:sp>
          <p:nvSpPr>
            <p:cNvPr id="25643" name="Rectangle 45"/>
            <p:cNvSpPr>
              <a:spLocks noChangeArrowheads="1"/>
            </p:cNvSpPr>
            <p:nvPr/>
          </p:nvSpPr>
          <p:spPr bwMode="auto">
            <a:xfrm>
              <a:off x="2401" y="1633"/>
              <a:ext cx="1083" cy="287"/>
            </a:xfrm>
            <a:prstGeom prst="rect">
              <a:avLst/>
            </a:prstGeom>
            <a:solidFill>
              <a:schemeClr val="bg1"/>
            </a:solid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 exported</a:t>
              </a:r>
            </a:p>
          </p:txBody>
        </p:sp>
      </p:grpSp>
      <p:grpSp>
        <p:nvGrpSpPr>
          <p:cNvPr id="16" name="Group 73"/>
          <p:cNvGrpSpPr>
            <a:grpSpLocks/>
          </p:cNvGrpSpPr>
          <p:nvPr/>
        </p:nvGrpSpPr>
        <p:grpSpPr bwMode="auto">
          <a:xfrm>
            <a:off x="5335588" y="1681163"/>
            <a:ext cx="4672012" cy="455612"/>
            <a:chOff x="2401" y="1059"/>
            <a:chExt cx="2943" cy="287"/>
          </a:xfrm>
        </p:grpSpPr>
        <p:sp>
          <p:nvSpPr>
            <p:cNvPr id="25638" name="Rectangle 46"/>
            <p:cNvSpPr>
              <a:spLocks noChangeArrowheads="1"/>
            </p:cNvSpPr>
            <p:nvPr/>
          </p:nvSpPr>
          <p:spPr bwMode="auto">
            <a:xfrm>
              <a:off x="4543" y="1059"/>
              <a:ext cx="801"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25639" name="Rectangle 47"/>
            <p:cNvSpPr>
              <a:spLocks noChangeArrowheads="1"/>
            </p:cNvSpPr>
            <p:nvPr/>
          </p:nvSpPr>
          <p:spPr bwMode="auto">
            <a:xfrm>
              <a:off x="3484" y="1059"/>
              <a:ext cx="1059"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240</a:t>
              </a:r>
            </a:p>
          </p:txBody>
        </p:sp>
        <p:sp>
          <p:nvSpPr>
            <p:cNvPr id="25640" name="Rectangle 48"/>
            <p:cNvSpPr>
              <a:spLocks noChangeArrowheads="1"/>
            </p:cNvSpPr>
            <p:nvPr/>
          </p:nvSpPr>
          <p:spPr bwMode="auto">
            <a:xfrm>
              <a:off x="2401" y="1059"/>
              <a:ext cx="1083" cy="287"/>
            </a:xfrm>
            <a:prstGeom prst="rect">
              <a:avLst/>
            </a:prstGeom>
            <a:solidFill>
              <a:schemeClr val="bg1"/>
            </a:solid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produced</a:t>
              </a:r>
            </a:p>
          </p:txBody>
        </p:sp>
      </p:grpSp>
      <p:sp>
        <p:nvSpPr>
          <p:cNvPr id="25613" name="Rectangle 51"/>
          <p:cNvSpPr>
            <a:spLocks noChangeArrowheads="1"/>
          </p:cNvSpPr>
          <p:nvPr/>
        </p:nvSpPr>
        <p:spPr bwMode="auto">
          <a:xfrm>
            <a:off x="5335588" y="1225551"/>
            <a:ext cx="1719262" cy="455613"/>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endParaRPr lang="en-US" sz="2400">
              <a:latin typeface="Arial"/>
              <a:cs typeface="Arial"/>
            </a:endParaRPr>
          </a:p>
        </p:txBody>
      </p:sp>
      <p:sp>
        <p:nvSpPr>
          <p:cNvPr id="25614" name="Line 52"/>
          <p:cNvSpPr>
            <a:spLocks noChangeShapeType="1"/>
          </p:cNvSpPr>
          <p:nvPr/>
        </p:nvSpPr>
        <p:spPr bwMode="auto">
          <a:xfrm>
            <a:off x="5335588" y="1225550"/>
            <a:ext cx="1719262" cy="0"/>
          </a:xfrm>
          <a:prstGeom prst="line">
            <a:avLst/>
          </a:prstGeom>
          <a:noFill/>
          <a:ln w="28575" cap="sq">
            <a:noFill/>
            <a:round/>
            <a:headEnd/>
            <a:tailEnd/>
          </a:ln>
        </p:spPr>
        <p:txBody>
          <a:bodyPr/>
          <a:lstStyle/>
          <a:p>
            <a:endParaRPr lang="en-US">
              <a:latin typeface="Arial"/>
              <a:cs typeface="Arial"/>
            </a:endParaRPr>
          </a:p>
        </p:txBody>
      </p:sp>
      <p:sp>
        <p:nvSpPr>
          <p:cNvPr id="91190" name="Line 54"/>
          <p:cNvSpPr>
            <a:spLocks noChangeShapeType="1"/>
          </p:cNvSpPr>
          <p:nvPr/>
        </p:nvSpPr>
        <p:spPr bwMode="auto">
          <a:xfrm>
            <a:off x="5335588" y="3048000"/>
            <a:ext cx="46720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25616" name="Line 55"/>
          <p:cNvSpPr>
            <a:spLocks noChangeShapeType="1"/>
          </p:cNvSpPr>
          <p:nvPr/>
        </p:nvSpPr>
        <p:spPr bwMode="auto">
          <a:xfrm>
            <a:off x="5335588" y="3868738"/>
            <a:ext cx="1719262" cy="0"/>
          </a:xfrm>
          <a:prstGeom prst="line">
            <a:avLst/>
          </a:prstGeom>
          <a:noFill/>
          <a:ln w="28575" cap="sq">
            <a:noFill/>
            <a:round/>
            <a:headEnd/>
            <a:tailEnd/>
          </a:ln>
        </p:spPr>
        <p:txBody>
          <a:bodyPr/>
          <a:lstStyle/>
          <a:p>
            <a:endParaRPr lang="en-US">
              <a:latin typeface="Arial"/>
              <a:cs typeface="Arial"/>
            </a:endParaRPr>
          </a:p>
        </p:txBody>
      </p:sp>
      <p:sp>
        <p:nvSpPr>
          <p:cNvPr id="25617" name="Line 56"/>
          <p:cNvSpPr>
            <a:spLocks noChangeShapeType="1"/>
          </p:cNvSpPr>
          <p:nvPr/>
        </p:nvSpPr>
        <p:spPr bwMode="auto">
          <a:xfrm>
            <a:off x="5335588" y="1225551"/>
            <a:ext cx="0" cy="455613"/>
          </a:xfrm>
          <a:prstGeom prst="line">
            <a:avLst/>
          </a:prstGeom>
          <a:noFill/>
          <a:ln w="28575" cap="sq">
            <a:noFill/>
            <a:round/>
            <a:headEnd/>
            <a:tailEnd/>
          </a:ln>
        </p:spPr>
        <p:txBody>
          <a:bodyPr/>
          <a:lstStyle/>
          <a:p>
            <a:endParaRPr lang="en-US">
              <a:latin typeface="Arial"/>
              <a:cs typeface="Arial"/>
            </a:endParaRPr>
          </a:p>
        </p:txBody>
      </p:sp>
      <p:grpSp>
        <p:nvGrpSpPr>
          <p:cNvPr id="17" name="Group 72"/>
          <p:cNvGrpSpPr>
            <a:grpSpLocks/>
          </p:cNvGrpSpPr>
          <p:nvPr/>
        </p:nvGrpSpPr>
        <p:grpSpPr bwMode="auto">
          <a:xfrm>
            <a:off x="5335588" y="1225550"/>
            <a:ext cx="4672012" cy="2643188"/>
            <a:chOff x="2401" y="772"/>
            <a:chExt cx="2943" cy="1665"/>
          </a:xfrm>
        </p:grpSpPr>
        <p:sp>
          <p:nvSpPr>
            <p:cNvPr id="25633" name="Rectangle 49"/>
            <p:cNvSpPr>
              <a:spLocks noChangeArrowheads="1"/>
            </p:cNvSpPr>
            <p:nvPr/>
          </p:nvSpPr>
          <p:spPr bwMode="auto">
            <a:xfrm>
              <a:off x="4543" y="772"/>
              <a:ext cx="801"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wheat</a:t>
              </a:r>
            </a:p>
          </p:txBody>
        </p:sp>
        <p:sp>
          <p:nvSpPr>
            <p:cNvPr id="25634" name="Rectangle 50"/>
            <p:cNvSpPr>
              <a:spLocks noChangeArrowheads="1"/>
            </p:cNvSpPr>
            <p:nvPr/>
          </p:nvSpPr>
          <p:spPr bwMode="auto">
            <a:xfrm>
              <a:off x="3484" y="772"/>
              <a:ext cx="1059" cy="287"/>
            </a:xfrm>
            <a:prstGeom prst="rect">
              <a:avLst/>
            </a:prstGeom>
            <a:solidFill>
              <a:schemeClr val="bg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dirty="0">
                  <a:latin typeface="Arial"/>
                  <a:cs typeface="Arial"/>
                </a:rPr>
                <a:t>computers</a:t>
              </a:r>
            </a:p>
          </p:txBody>
        </p:sp>
        <p:sp>
          <p:nvSpPr>
            <p:cNvPr id="25635" name="Line 53"/>
            <p:cNvSpPr>
              <a:spLocks noChangeShapeType="1"/>
            </p:cNvSpPr>
            <p:nvPr/>
          </p:nvSpPr>
          <p:spPr bwMode="auto">
            <a:xfrm>
              <a:off x="2401" y="1059"/>
              <a:ext cx="2943" cy="0"/>
            </a:xfrm>
            <a:prstGeom prst="line">
              <a:avLst/>
            </a:prstGeom>
            <a:noFill/>
            <a:ln w="12700">
              <a:solidFill>
                <a:schemeClr val="tx1"/>
              </a:solidFill>
              <a:round/>
              <a:headEnd/>
              <a:tailEnd/>
            </a:ln>
          </p:spPr>
          <p:txBody>
            <a:bodyPr/>
            <a:lstStyle/>
            <a:p>
              <a:endParaRPr lang="en-US">
                <a:latin typeface="Arial"/>
                <a:cs typeface="Arial"/>
              </a:endParaRPr>
            </a:p>
          </p:txBody>
        </p:sp>
        <p:sp>
          <p:nvSpPr>
            <p:cNvPr id="25636" name="Line 57"/>
            <p:cNvSpPr>
              <a:spLocks noChangeShapeType="1"/>
            </p:cNvSpPr>
            <p:nvPr/>
          </p:nvSpPr>
          <p:spPr bwMode="auto">
            <a:xfrm>
              <a:off x="3484" y="772"/>
              <a:ext cx="0" cy="1665"/>
            </a:xfrm>
            <a:prstGeom prst="line">
              <a:avLst/>
            </a:prstGeom>
            <a:noFill/>
            <a:ln w="12700">
              <a:solidFill>
                <a:schemeClr val="tx1"/>
              </a:solidFill>
              <a:round/>
              <a:headEnd/>
              <a:tailEnd/>
            </a:ln>
          </p:spPr>
          <p:txBody>
            <a:bodyPr/>
            <a:lstStyle/>
            <a:p>
              <a:endParaRPr lang="en-US">
                <a:latin typeface="Arial"/>
                <a:cs typeface="Arial"/>
              </a:endParaRPr>
            </a:p>
          </p:txBody>
        </p:sp>
        <p:sp>
          <p:nvSpPr>
            <p:cNvPr id="25637" name="Line 58"/>
            <p:cNvSpPr>
              <a:spLocks noChangeShapeType="1"/>
            </p:cNvSpPr>
            <p:nvPr/>
          </p:nvSpPr>
          <p:spPr bwMode="auto">
            <a:xfrm>
              <a:off x="4543" y="772"/>
              <a:ext cx="0" cy="1665"/>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25619" name="Line 59"/>
          <p:cNvSpPr>
            <a:spLocks noChangeShapeType="1"/>
          </p:cNvSpPr>
          <p:nvPr/>
        </p:nvSpPr>
        <p:spPr bwMode="auto">
          <a:xfrm>
            <a:off x="10007600" y="1225551"/>
            <a:ext cx="0" cy="455613"/>
          </a:xfrm>
          <a:prstGeom prst="line">
            <a:avLst/>
          </a:prstGeom>
          <a:noFill/>
          <a:ln w="28575" cap="sq">
            <a:noFill/>
            <a:round/>
            <a:headEnd/>
            <a:tailEnd/>
          </a:ln>
        </p:spPr>
        <p:txBody>
          <a:bodyPr/>
          <a:lstStyle/>
          <a:p>
            <a:endParaRPr lang="en-US">
              <a:latin typeface="Arial"/>
              <a:cs typeface="Arial"/>
            </a:endParaRPr>
          </a:p>
        </p:txBody>
      </p:sp>
      <p:sp>
        <p:nvSpPr>
          <p:cNvPr id="25620" name="Line 60"/>
          <p:cNvSpPr>
            <a:spLocks noChangeShapeType="1"/>
          </p:cNvSpPr>
          <p:nvPr/>
        </p:nvSpPr>
        <p:spPr bwMode="auto">
          <a:xfrm>
            <a:off x="7054851" y="1225550"/>
            <a:ext cx="1681163" cy="0"/>
          </a:xfrm>
          <a:prstGeom prst="line">
            <a:avLst/>
          </a:prstGeom>
          <a:noFill/>
          <a:ln w="28575" cap="sq">
            <a:noFill/>
            <a:round/>
            <a:headEnd/>
            <a:tailEnd/>
          </a:ln>
        </p:spPr>
        <p:txBody>
          <a:bodyPr/>
          <a:lstStyle/>
          <a:p>
            <a:endParaRPr lang="en-US">
              <a:latin typeface="Arial"/>
              <a:cs typeface="Arial"/>
            </a:endParaRPr>
          </a:p>
        </p:txBody>
      </p:sp>
      <p:sp>
        <p:nvSpPr>
          <p:cNvPr id="25621" name="Line 61"/>
          <p:cNvSpPr>
            <a:spLocks noChangeShapeType="1"/>
          </p:cNvSpPr>
          <p:nvPr/>
        </p:nvSpPr>
        <p:spPr bwMode="auto">
          <a:xfrm>
            <a:off x="5335588" y="1681163"/>
            <a:ext cx="0" cy="455612"/>
          </a:xfrm>
          <a:prstGeom prst="line">
            <a:avLst/>
          </a:prstGeom>
          <a:noFill/>
          <a:ln w="28575" cap="sq">
            <a:noFill/>
            <a:round/>
            <a:headEnd/>
            <a:tailEnd/>
          </a:ln>
        </p:spPr>
        <p:txBody>
          <a:bodyPr/>
          <a:lstStyle/>
          <a:p>
            <a:endParaRPr lang="en-US">
              <a:latin typeface="Arial"/>
              <a:cs typeface="Arial"/>
            </a:endParaRPr>
          </a:p>
        </p:txBody>
      </p:sp>
      <p:sp>
        <p:nvSpPr>
          <p:cNvPr id="25622" name="Line 62"/>
          <p:cNvSpPr>
            <a:spLocks noChangeShapeType="1"/>
          </p:cNvSpPr>
          <p:nvPr/>
        </p:nvSpPr>
        <p:spPr bwMode="auto">
          <a:xfrm>
            <a:off x="8736014" y="1225550"/>
            <a:ext cx="1271587" cy="0"/>
          </a:xfrm>
          <a:prstGeom prst="line">
            <a:avLst/>
          </a:prstGeom>
          <a:noFill/>
          <a:ln w="28575" cap="sq">
            <a:noFill/>
            <a:round/>
            <a:headEnd/>
            <a:tailEnd/>
          </a:ln>
        </p:spPr>
        <p:txBody>
          <a:bodyPr/>
          <a:lstStyle/>
          <a:p>
            <a:endParaRPr lang="en-US">
              <a:latin typeface="Arial"/>
              <a:cs typeface="Arial"/>
            </a:endParaRPr>
          </a:p>
        </p:txBody>
      </p:sp>
      <p:sp>
        <p:nvSpPr>
          <p:cNvPr id="25623" name="Line 63"/>
          <p:cNvSpPr>
            <a:spLocks noChangeShapeType="1"/>
          </p:cNvSpPr>
          <p:nvPr/>
        </p:nvSpPr>
        <p:spPr bwMode="auto">
          <a:xfrm>
            <a:off x="10007600" y="1681163"/>
            <a:ext cx="0" cy="455612"/>
          </a:xfrm>
          <a:prstGeom prst="line">
            <a:avLst/>
          </a:prstGeom>
          <a:noFill/>
          <a:ln w="28575" cap="sq">
            <a:noFill/>
            <a:round/>
            <a:headEnd/>
            <a:tailEnd/>
          </a:ln>
        </p:spPr>
        <p:txBody>
          <a:bodyPr/>
          <a:lstStyle/>
          <a:p>
            <a:endParaRPr lang="en-US">
              <a:latin typeface="Arial"/>
              <a:cs typeface="Arial"/>
            </a:endParaRPr>
          </a:p>
        </p:txBody>
      </p:sp>
      <p:sp>
        <p:nvSpPr>
          <p:cNvPr id="25624" name="Line 64"/>
          <p:cNvSpPr>
            <a:spLocks noChangeShapeType="1"/>
          </p:cNvSpPr>
          <p:nvPr/>
        </p:nvSpPr>
        <p:spPr bwMode="auto">
          <a:xfrm>
            <a:off x="5335588" y="2136776"/>
            <a:ext cx="0" cy="455613"/>
          </a:xfrm>
          <a:prstGeom prst="line">
            <a:avLst/>
          </a:prstGeom>
          <a:noFill/>
          <a:ln w="28575" cap="sq">
            <a:noFill/>
            <a:round/>
            <a:headEnd/>
            <a:tailEnd/>
          </a:ln>
        </p:spPr>
        <p:txBody>
          <a:bodyPr/>
          <a:lstStyle/>
          <a:p>
            <a:endParaRPr lang="en-US">
              <a:latin typeface="Arial"/>
              <a:cs typeface="Arial"/>
            </a:endParaRPr>
          </a:p>
        </p:txBody>
      </p:sp>
      <p:sp>
        <p:nvSpPr>
          <p:cNvPr id="25625" name="Line 65"/>
          <p:cNvSpPr>
            <a:spLocks noChangeShapeType="1"/>
          </p:cNvSpPr>
          <p:nvPr/>
        </p:nvSpPr>
        <p:spPr bwMode="auto">
          <a:xfrm>
            <a:off x="10007600" y="2136776"/>
            <a:ext cx="0" cy="455613"/>
          </a:xfrm>
          <a:prstGeom prst="line">
            <a:avLst/>
          </a:prstGeom>
          <a:noFill/>
          <a:ln w="28575" cap="sq">
            <a:noFill/>
            <a:round/>
            <a:headEnd/>
            <a:tailEnd/>
          </a:ln>
        </p:spPr>
        <p:txBody>
          <a:bodyPr/>
          <a:lstStyle/>
          <a:p>
            <a:endParaRPr lang="en-US">
              <a:latin typeface="Arial"/>
              <a:cs typeface="Arial"/>
            </a:endParaRPr>
          </a:p>
        </p:txBody>
      </p:sp>
      <p:sp>
        <p:nvSpPr>
          <p:cNvPr id="25626" name="Line 66"/>
          <p:cNvSpPr>
            <a:spLocks noChangeShapeType="1"/>
          </p:cNvSpPr>
          <p:nvPr/>
        </p:nvSpPr>
        <p:spPr bwMode="auto">
          <a:xfrm>
            <a:off x="5335588" y="2592388"/>
            <a:ext cx="0" cy="455612"/>
          </a:xfrm>
          <a:prstGeom prst="line">
            <a:avLst/>
          </a:prstGeom>
          <a:noFill/>
          <a:ln w="28575" cap="sq">
            <a:noFill/>
            <a:round/>
            <a:headEnd/>
            <a:tailEnd/>
          </a:ln>
        </p:spPr>
        <p:txBody>
          <a:bodyPr/>
          <a:lstStyle/>
          <a:p>
            <a:endParaRPr lang="en-US">
              <a:latin typeface="Arial"/>
              <a:cs typeface="Arial"/>
            </a:endParaRPr>
          </a:p>
        </p:txBody>
      </p:sp>
      <p:sp>
        <p:nvSpPr>
          <p:cNvPr id="25627" name="Line 67"/>
          <p:cNvSpPr>
            <a:spLocks noChangeShapeType="1"/>
          </p:cNvSpPr>
          <p:nvPr/>
        </p:nvSpPr>
        <p:spPr bwMode="auto">
          <a:xfrm>
            <a:off x="10007600" y="2592388"/>
            <a:ext cx="0" cy="455612"/>
          </a:xfrm>
          <a:prstGeom prst="line">
            <a:avLst/>
          </a:prstGeom>
          <a:noFill/>
          <a:ln w="28575" cap="sq">
            <a:noFill/>
            <a:round/>
            <a:headEnd/>
            <a:tailEnd/>
          </a:ln>
        </p:spPr>
        <p:txBody>
          <a:bodyPr/>
          <a:lstStyle/>
          <a:p>
            <a:endParaRPr lang="en-US">
              <a:latin typeface="Arial"/>
              <a:cs typeface="Arial"/>
            </a:endParaRPr>
          </a:p>
        </p:txBody>
      </p:sp>
      <p:sp>
        <p:nvSpPr>
          <p:cNvPr id="25628" name="Line 68"/>
          <p:cNvSpPr>
            <a:spLocks noChangeShapeType="1"/>
          </p:cNvSpPr>
          <p:nvPr/>
        </p:nvSpPr>
        <p:spPr bwMode="auto">
          <a:xfrm>
            <a:off x="5335588" y="3048000"/>
            <a:ext cx="0" cy="820738"/>
          </a:xfrm>
          <a:prstGeom prst="line">
            <a:avLst/>
          </a:prstGeom>
          <a:noFill/>
          <a:ln w="28575" cap="sq">
            <a:noFill/>
            <a:round/>
            <a:headEnd/>
            <a:tailEnd/>
          </a:ln>
        </p:spPr>
        <p:txBody>
          <a:bodyPr/>
          <a:lstStyle/>
          <a:p>
            <a:endParaRPr lang="en-US">
              <a:latin typeface="Arial"/>
              <a:cs typeface="Arial"/>
            </a:endParaRPr>
          </a:p>
        </p:txBody>
      </p:sp>
      <p:sp>
        <p:nvSpPr>
          <p:cNvPr id="25629" name="Line 69"/>
          <p:cNvSpPr>
            <a:spLocks noChangeShapeType="1"/>
          </p:cNvSpPr>
          <p:nvPr/>
        </p:nvSpPr>
        <p:spPr bwMode="auto">
          <a:xfrm>
            <a:off x="10007600" y="3048000"/>
            <a:ext cx="0" cy="820738"/>
          </a:xfrm>
          <a:prstGeom prst="line">
            <a:avLst/>
          </a:prstGeom>
          <a:noFill/>
          <a:ln w="28575" cap="sq">
            <a:noFill/>
            <a:round/>
            <a:headEnd/>
            <a:tailEnd/>
          </a:ln>
        </p:spPr>
        <p:txBody>
          <a:bodyPr/>
          <a:lstStyle/>
          <a:p>
            <a:endParaRPr lang="en-US">
              <a:latin typeface="Arial"/>
              <a:cs typeface="Arial"/>
            </a:endParaRPr>
          </a:p>
        </p:txBody>
      </p:sp>
      <p:sp>
        <p:nvSpPr>
          <p:cNvPr id="25630" name="Line 70"/>
          <p:cNvSpPr>
            <a:spLocks noChangeShapeType="1"/>
          </p:cNvSpPr>
          <p:nvPr/>
        </p:nvSpPr>
        <p:spPr bwMode="auto">
          <a:xfrm>
            <a:off x="7054851" y="3868738"/>
            <a:ext cx="1681163" cy="0"/>
          </a:xfrm>
          <a:prstGeom prst="line">
            <a:avLst/>
          </a:prstGeom>
          <a:noFill/>
          <a:ln w="28575" cap="sq">
            <a:noFill/>
            <a:round/>
            <a:headEnd/>
            <a:tailEnd/>
          </a:ln>
        </p:spPr>
        <p:txBody>
          <a:bodyPr/>
          <a:lstStyle/>
          <a:p>
            <a:endParaRPr lang="en-US">
              <a:latin typeface="Arial"/>
              <a:cs typeface="Arial"/>
            </a:endParaRPr>
          </a:p>
        </p:txBody>
      </p:sp>
      <p:sp>
        <p:nvSpPr>
          <p:cNvPr id="25631" name="Line 71"/>
          <p:cNvSpPr>
            <a:spLocks noChangeShapeType="1"/>
          </p:cNvSpPr>
          <p:nvPr/>
        </p:nvSpPr>
        <p:spPr bwMode="auto">
          <a:xfrm>
            <a:off x="8736014" y="3868738"/>
            <a:ext cx="1271587" cy="0"/>
          </a:xfrm>
          <a:prstGeom prst="line">
            <a:avLst/>
          </a:prstGeom>
          <a:noFill/>
          <a:ln w="28575" cap="sq">
            <a:noFill/>
            <a:round/>
            <a:headEnd/>
            <a:tailEnd/>
          </a:ln>
        </p:spPr>
        <p:txBody>
          <a:bodyPr/>
          <a:lstStyle/>
          <a:p>
            <a:endParaRPr lang="en-US">
              <a:latin typeface="Arial"/>
              <a:cs typeface="Arial"/>
            </a:endParaRPr>
          </a:p>
        </p:txBody>
      </p:sp>
      <p:sp>
        <p:nvSpPr>
          <p:cNvPr id="91218" name="Oval 82"/>
          <p:cNvSpPr>
            <a:spLocks noChangeArrowheads="1"/>
          </p:cNvSpPr>
          <p:nvPr/>
        </p:nvSpPr>
        <p:spPr bwMode="auto">
          <a:xfrm>
            <a:off x="6029325" y="5578476"/>
            <a:ext cx="141288" cy="138113"/>
          </a:xfrm>
          <a:prstGeom prst="ellipse">
            <a:avLst/>
          </a:prstGeom>
          <a:solidFill>
            <a:srgbClr val="FF0000"/>
          </a:solidFill>
          <a:ln w="9525">
            <a:noFill/>
            <a:round/>
            <a:headEnd/>
            <a:tailEnd/>
          </a:ln>
        </p:spPr>
        <p:txBody>
          <a:bodyPr wrap="none" anchor="ctr"/>
          <a:lstStyle/>
          <a:p>
            <a:endParaRPr lang="en-US">
              <a:latin typeface="Arial"/>
              <a:cs typeface="Arial"/>
            </a:endParaRPr>
          </a:p>
        </p:txBody>
      </p:sp>
      <p:sp>
        <p:nvSpPr>
          <p:cNvPr id="79" name="TextBox 78"/>
          <p:cNvSpPr txBox="1"/>
          <p:nvPr/>
        </p:nvSpPr>
        <p:spPr>
          <a:xfrm>
            <a:off x="9067800" y="6324601"/>
            <a:ext cx="1143000" cy="353943"/>
          </a:xfrm>
          <a:prstGeom prst="rect">
            <a:avLst/>
          </a:prstGeom>
          <a:noFill/>
        </p:spPr>
        <p:txBody>
          <a:bodyPr wrap="square" rtlCol="0">
            <a:spAutoFit/>
          </a:bodyPr>
          <a:lstStyle/>
          <a:p>
            <a:pPr algn="r"/>
            <a:fld id="{756EF793-6576-47D7-8D74-034072F16359}" type="slidenum">
              <a:rPr lang="en-US" sz="1700">
                <a:solidFill>
                  <a:srgbClr val="B2B2B2"/>
                </a:solidFill>
                <a:latin typeface="Times New Roman" pitchFamily="18" charset="0"/>
                <a:ea typeface="Verdana" pitchFamily="34" charset="0"/>
                <a:cs typeface="Times New Roman" pitchFamily="18" charset="0"/>
              </a:rPr>
              <a:pPr algn="r"/>
              <a:t>31</a:t>
            </a:fld>
            <a:endParaRPr lang="en-US" sz="1700" dirty="0">
              <a:solidFill>
                <a:srgbClr val="B2B2B2"/>
              </a:solidFill>
              <a:latin typeface="Times New Roman" pitchFamily="18" charset="0"/>
              <a:ea typeface="Verdana" pitchFamily="34" charset="0"/>
              <a:cs typeface="Times New Roman" pitchFamily="18" charset="0"/>
            </a:endParaRPr>
          </a:p>
        </p:txBody>
      </p:sp>
      <p:pic>
        <p:nvPicPr>
          <p:cNvPr id="7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10800" y="255588"/>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90586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3" presetClass="entr" presetSubtype="32" fill="hold" grpId="0" nodeType="withEffect">
                                  <p:stCondLst>
                                    <p:cond delay="0"/>
                                  </p:stCondLst>
                                  <p:childTnLst>
                                    <p:set>
                                      <p:cBhvr>
                                        <p:cTn id="9" dur="1" fill="hold">
                                          <p:stCondLst>
                                            <p:cond delay="0"/>
                                          </p:stCondLst>
                                        </p:cTn>
                                        <p:tgtEl>
                                          <p:spTgt spid="91218"/>
                                        </p:tgtEl>
                                        <p:attrNameLst>
                                          <p:attrName>style.visibility</p:attrName>
                                        </p:attrNameLst>
                                      </p:cBhvr>
                                      <p:to>
                                        <p:strVal val="visible"/>
                                      </p:to>
                                    </p:set>
                                    <p:anim calcmode="lin" valueType="num">
                                      <p:cBhvr>
                                        <p:cTn id="10" dur="1000" fill="hold"/>
                                        <p:tgtEl>
                                          <p:spTgt spid="91218"/>
                                        </p:tgtEl>
                                        <p:attrNameLst>
                                          <p:attrName>ppt_w</p:attrName>
                                        </p:attrNameLst>
                                      </p:cBhvr>
                                      <p:tavLst>
                                        <p:tav tm="0">
                                          <p:val>
                                            <p:strVal val="4*#ppt_w"/>
                                          </p:val>
                                        </p:tav>
                                        <p:tav tm="100000">
                                          <p:val>
                                            <p:strVal val="#ppt_w"/>
                                          </p:val>
                                        </p:tav>
                                      </p:tavLst>
                                    </p:anim>
                                    <p:anim calcmode="lin" valueType="num">
                                      <p:cBhvr>
                                        <p:cTn id="11" dur="1000" fill="hold"/>
                                        <p:tgtEl>
                                          <p:spTgt spid="91218"/>
                                        </p:tgtEl>
                                        <p:attrNameLst>
                                          <p:attrName>ppt_h</p:attrName>
                                        </p:attrNameLst>
                                      </p:cBhvr>
                                      <p:tavLst>
                                        <p:tav tm="0">
                                          <p:val>
                                            <p:strVal val="4*#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1190"/>
                                        </p:tgtEl>
                                        <p:attrNameLst>
                                          <p:attrName>style.visibility</p:attrName>
                                        </p:attrNameLst>
                                      </p:cBhvr>
                                      <p:to>
                                        <p:strVal val="visible"/>
                                      </p:to>
                                    </p:set>
                                    <p:animEffect transition="in" filter="wipe(left)">
                                      <p:cBhvr>
                                        <p:cTn id="26" dur="500"/>
                                        <p:tgtEl>
                                          <p:spTgt spid="91190"/>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18" presetClass="entr" presetSubtype="3"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strips(upRight)">
                                      <p:cBhvr>
                                        <p:cTn id="3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90" grpId="0" animBg="1"/>
      <p:bldP spid="912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71" name="Rectangle 59"/>
          <p:cNvSpPr>
            <a:spLocks noChangeArrowheads="1"/>
          </p:cNvSpPr>
          <p:nvPr/>
        </p:nvSpPr>
        <p:spPr bwMode="auto">
          <a:xfrm>
            <a:off x="2139951" y="3706813"/>
            <a:ext cx="7904163" cy="2570162"/>
          </a:xfrm>
          <a:prstGeom prst="rect">
            <a:avLst/>
          </a:prstGeom>
          <a:solidFill>
            <a:srgbClr val="CCFFCC"/>
          </a:solidFill>
          <a:ln w="9525">
            <a:noFill/>
            <a:miter lim="800000"/>
            <a:headEnd/>
            <a:tailEnd/>
          </a:ln>
        </p:spPr>
        <p:txBody>
          <a:bodyPr wrap="none" anchor="ctr"/>
          <a:lstStyle/>
          <a:p>
            <a:endParaRPr lang="en-US">
              <a:latin typeface="Arial"/>
              <a:cs typeface="Arial"/>
            </a:endParaRPr>
          </a:p>
        </p:txBody>
      </p:sp>
      <p:sp>
        <p:nvSpPr>
          <p:cNvPr id="26629" name="Rectangle 58"/>
          <p:cNvSpPr>
            <a:spLocks noChangeArrowheads="1"/>
          </p:cNvSpPr>
          <p:nvPr/>
        </p:nvSpPr>
        <p:spPr bwMode="auto">
          <a:xfrm>
            <a:off x="2117725" y="1094582"/>
            <a:ext cx="7904162" cy="2617788"/>
          </a:xfrm>
          <a:prstGeom prst="rect">
            <a:avLst/>
          </a:prstGeom>
          <a:solidFill>
            <a:srgbClr val="FFFF99"/>
          </a:solidFill>
          <a:ln w="9525">
            <a:noFill/>
            <a:miter lim="800000"/>
            <a:headEnd/>
            <a:tailEnd/>
          </a:ln>
        </p:spPr>
        <p:txBody>
          <a:bodyPr wrap="none" anchor="ctr"/>
          <a:lstStyle/>
          <a:p>
            <a:endParaRPr lang="en-US">
              <a:latin typeface="Arial"/>
              <a:cs typeface="Arial"/>
            </a:endParaRPr>
          </a:p>
        </p:txBody>
      </p:sp>
      <p:sp>
        <p:nvSpPr>
          <p:cNvPr id="26630" name="Rectangle 2"/>
          <p:cNvSpPr>
            <a:spLocks noGrp="1" noChangeArrowheads="1"/>
          </p:cNvSpPr>
          <p:nvPr>
            <p:ph type="title" idx="4294967295"/>
          </p:nvPr>
        </p:nvSpPr>
        <p:spPr>
          <a:xfrm>
            <a:off x="2185988" y="268289"/>
            <a:ext cx="8482012" cy="649287"/>
          </a:xfrm>
        </p:spPr>
        <p:txBody>
          <a:bodyPr>
            <a:normAutofit/>
          </a:bodyPr>
          <a:lstStyle/>
          <a:p>
            <a:pPr eaLnBrk="1" hangingPunct="1"/>
            <a:r>
              <a:rPr lang="en-US" sz="3600"/>
              <a:t>Trade Makes Both Countries Better Off</a:t>
            </a:r>
          </a:p>
        </p:txBody>
      </p:sp>
      <p:grpSp>
        <p:nvGrpSpPr>
          <p:cNvPr id="2" name="Group 52"/>
          <p:cNvGrpSpPr>
            <a:grpSpLocks/>
          </p:cNvGrpSpPr>
          <p:nvPr/>
        </p:nvGrpSpPr>
        <p:grpSpPr bwMode="auto">
          <a:xfrm>
            <a:off x="2124075" y="3152775"/>
            <a:ext cx="7913688" cy="552450"/>
            <a:chOff x="378" y="1986"/>
            <a:chExt cx="4985" cy="348"/>
          </a:xfrm>
        </p:grpSpPr>
        <p:sp>
          <p:nvSpPr>
            <p:cNvPr id="26680" name="Rectangle 4"/>
            <p:cNvSpPr>
              <a:spLocks noChangeArrowheads="1"/>
            </p:cNvSpPr>
            <p:nvPr/>
          </p:nvSpPr>
          <p:spPr bwMode="auto">
            <a:xfrm>
              <a:off x="4231" y="1986"/>
              <a:ext cx="1132"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b="1">
                  <a:solidFill>
                    <a:srgbClr val="0000FF"/>
                  </a:solidFill>
                  <a:latin typeface="Arial"/>
                  <a:cs typeface="Arial"/>
                </a:rPr>
                <a:t>200</a:t>
              </a:r>
            </a:p>
          </p:txBody>
        </p:sp>
        <p:sp>
          <p:nvSpPr>
            <p:cNvPr id="26681" name="Rectangle 5"/>
            <p:cNvSpPr>
              <a:spLocks noChangeArrowheads="1"/>
            </p:cNvSpPr>
            <p:nvPr/>
          </p:nvSpPr>
          <p:spPr bwMode="auto">
            <a:xfrm>
              <a:off x="2910" y="1986"/>
              <a:ext cx="1321"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2700</a:t>
              </a:r>
            </a:p>
          </p:txBody>
        </p:sp>
        <p:sp>
          <p:nvSpPr>
            <p:cNvPr id="26682" name="Rectangle 6"/>
            <p:cNvSpPr>
              <a:spLocks noChangeArrowheads="1"/>
            </p:cNvSpPr>
            <p:nvPr/>
          </p:nvSpPr>
          <p:spPr bwMode="auto">
            <a:xfrm>
              <a:off x="1534" y="1986"/>
              <a:ext cx="1376"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2500</a:t>
              </a:r>
            </a:p>
          </p:txBody>
        </p:sp>
        <p:sp>
          <p:nvSpPr>
            <p:cNvPr id="26683" name="Rectangle 7"/>
            <p:cNvSpPr>
              <a:spLocks noChangeArrowheads="1"/>
            </p:cNvSpPr>
            <p:nvPr/>
          </p:nvSpPr>
          <p:spPr bwMode="auto">
            <a:xfrm>
              <a:off x="378" y="1986"/>
              <a:ext cx="1156"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wheat</a:t>
              </a:r>
            </a:p>
          </p:txBody>
        </p:sp>
      </p:grpSp>
      <p:grpSp>
        <p:nvGrpSpPr>
          <p:cNvPr id="3" name="Group 53"/>
          <p:cNvGrpSpPr>
            <a:grpSpLocks/>
          </p:cNvGrpSpPr>
          <p:nvPr/>
        </p:nvGrpSpPr>
        <p:grpSpPr bwMode="auto">
          <a:xfrm>
            <a:off x="2124075" y="2592389"/>
            <a:ext cx="7913688" cy="560387"/>
            <a:chOff x="378" y="1633"/>
            <a:chExt cx="4985" cy="353"/>
          </a:xfrm>
        </p:grpSpPr>
        <p:sp>
          <p:nvSpPr>
            <p:cNvPr id="26676" name="Rectangle 8"/>
            <p:cNvSpPr>
              <a:spLocks noChangeArrowheads="1"/>
            </p:cNvSpPr>
            <p:nvPr/>
          </p:nvSpPr>
          <p:spPr bwMode="auto">
            <a:xfrm>
              <a:off x="4231" y="1633"/>
              <a:ext cx="1132"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b="1">
                  <a:solidFill>
                    <a:srgbClr val="0000FF"/>
                  </a:solidFill>
                  <a:latin typeface="Arial"/>
                  <a:cs typeface="Arial"/>
                </a:rPr>
                <a:t>20</a:t>
              </a:r>
            </a:p>
          </p:txBody>
        </p:sp>
        <p:sp>
          <p:nvSpPr>
            <p:cNvPr id="26677" name="Rectangle 9"/>
            <p:cNvSpPr>
              <a:spLocks noChangeArrowheads="1"/>
            </p:cNvSpPr>
            <p:nvPr/>
          </p:nvSpPr>
          <p:spPr bwMode="auto">
            <a:xfrm>
              <a:off x="2910" y="1633"/>
              <a:ext cx="1321"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270</a:t>
              </a:r>
            </a:p>
          </p:txBody>
        </p:sp>
        <p:sp>
          <p:nvSpPr>
            <p:cNvPr id="26678" name="Rectangle 10"/>
            <p:cNvSpPr>
              <a:spLocks noChangeArrowheads="1"/>
            </p:cNvSpPr>
            <p:nvPr/>
          </p:nvSpPr>
          <p:spPr bwMode="auto">
            <a:xfrm>
              <a:off x="1534" y="1633"/>
              <a:ext cx="1376"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250</a:t>
              </a:r>
            </a:p>
          </p:txBody>
        </p:sp>
        <p:sp>
          <p:nvSpPr>
            <p:cNvPr id="26679" name="Rectangle 11"/>
            <p:cNvSpPr>
              <a:spLocks noChangeArrowheads="1"/>
            </p:cNvSpPr>
            <p:nvPr/>
          </p:nvSpPr>
          <p:spPr bwMode="auto">
            <a:xfrm>
              <a:off x="378" y="1633"/>
              <a:ext cx="1156"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computers</a:t>
              </a:r>
            </a:p>
          </p:txBody>
        </p:sp>
      </p:grpSp>
      <p:sp>
        <p:nvSpPr>
          <p:cNvPr id="26633" name="Rectangle 12"/>
          <p:cNvSpPr>
            <a:spLocks noChangeArrowheads="1"/>
          </p:cNvSpPr>
          <p:nvPr/>
        </p:nvSpPr>
        <p:spPr bwMode="auto">
          <a:xfrm>
            <a:off x="8240713" y="1701800"/>
            <a:ext cx="1797050" cy="89058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gains from trade</a:t>
            </a:r>
          </a:p>
        </p:txBody>
      </p:sp>
      <p:sp>
        <p:nvSpPr>
          <p:cNvPr id="26634" name="Rectangle 13"/>
          <p:cNvSpPr>
            <a:spLocks noChangeArrowheads="1"/>
          </p:cNvSpPr>
          <p:nvPr/>
        </p:nvSpPr>
        <p:spPr bwMode="auto">
          <a:xfrm>
            <a:off x="6143625" y="1701800"/>
            <a:ext cx="2097088" cy="89058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consumption with trade</a:t>
            </a:r>
          </a:p>
        </p:txBody>
      </p:sp>
      <p:sp>
        <p:nvSpPr>
          <p:cNvPr id="26635" name="Rectangle 14"/>
          <p:cNvSpPr>
            <a:spLocks noChangeArrowheads="1"/>
          </p:cNvSpPr>
          <p:nvPr/>
        </p:nvSpPr>
        <p:spPr bwMode="auto">
          <a:xfrm>
            <a:off x="3959225" y="1701800"/>
            <a:ext cx="2184400" cy="89058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consumption without trade</a:t>
            </a:r>
          </a:p>
        </p:txBody>
      </p:sp>
      <p:sp>
        <p:nvSpPr>
          <p:cNvPr id="26636" name="Rectangle 15"/>
          <p:cNvSpPr>
            <a:spLocks noChangeArrowheads="1"/>
          </p:cNvSpPr>
          <p:nvPr/>
        </p:nvSpPr>
        <p:spPr bwMode="auto">
          <a:xfrm>
            <a:off x="2124075" y="1701800"/>
            <a:ext cx="1835150" cy="890588"/>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endParaRPr lang="en-US" sz="2500">
              <a:latin typeface="Arial"/>
              <a:cs typeface="Arial"/>
            </a:endParaRPr>
          </a:p>
        </p:txBody>
      </p:sp>
      <p:sp>
        <p:nvSpPr>
          <p:cNvPr id="26637" name="Rectangle 16"/>
          <p:cNvSpPr>
            <a:spLocks noChangeArrowheads="1"/>
          </p:cNvSpPr>
          <p:nvPr/>
        </p:nvSpPr>
        <p:spPr bwMode="auto">
          <a:xfrm>
            <a:off x="2124075" y="1087438"/>
            <a:ext cx="7913688" cy="614362"/>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800" b="1" dirty="0">
                <a:solidFill>
                  <a:srgbClr val="FF0000"/>
                </a:solidFill>
                <a:latin typeface="Arial"/>
                <a:cs typeface="Arial"/>
              </a:rPr>
              <a:t>U.S.</a:t>
            </a:r>
          </a:p>
        </p:txBody>
      </p:sp>
      <p:sp>
        <p:nvSpPr>
          <p:cNvPr id="26638" name="Line 17"/>
          <p:cNvSpPr>
            <a:spLocks noChangeShapeType="1"/>
          </p:cNvSpPr>
          <p:nvPr/>
        </p:nvSpPr>
        <p:spPr bwMode="auto">
          <a:xfrm>
            <a:off x="2124075" y="1087438"/>
            <a:ext cx="7913688" cy="0"/>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26639" name="Line 18"/>
          <p:cNvSpPr>
            <a:spLocks noChangeShapeType="1"/>
          </p:cNvSpPr>
          <p:nvPr/>
        </p:nvSpPr>
        <p:spPr bwMode="auto">
          <a:xfrm>
            <a:off x="2124075" y="1701800"/>
            <a:ext cx="7913688" cy="0"/>
          </a:xfrm>
          <a:prstGeom prst="line">
            <a:avLst/>
          </a:prstGeom>
          <a:noFill/>
          <a:ln w="12700">
            <a:solidFill>
              <a:schemeClr val="tx1"/>
            </a:solidFill>
            <a:round/>
            <a:headEnd/>
            <a:tailEnd/>
          </a:ln>
        </p:spPr>
        <p:txBody>
          <a:bodyPr/>
          <a:lstStyle/>
          <a:p>
            <a:endParaRPr lang="en-US">
              <a:latin typeface="Arial"/>
              <a:cs typeface="Arial"/>
            </a:endParaRPr>
          </a:p>
        </p:txBody>
      </p:sp>
      <p:sp>
        <p:nvSpPr>
          <p:cNvPr id="26640" name="Line 19"/>
          <p:cNvSpPr>
            <a:spLocks noChangeShapeType="1"/>
          </p:cNvSpPr>
          <p:nvPr/>
        </p:nvSpPr>
        <p:spPr bwMode="auto">
          <a:xfrm>
            <a:off x="2124075" y="2592388"/>
            <a:ext cx="7913688" cy="0"/>
          </a:xfrm>
          <a:prstGeom prst="line">
            <a:avLst/>
          </a:prstGeom>
          <a:noFill/>
          <a:ln w="12700">
            <a:solidFill>
              <a:schemeClr val="tx1"/>
            </a:solidFill>
            <a:round/>
            <a:headEnd/>
            <a:tailEnd/>
          </a:ln>
        </p:spPr>
        <p:txBody>
          <a:bodyPr/>
          <a:lstStyle/>
          <a:p>
            <a:endParaRPr lang="en-US">
              <a:latin typeface="Arial"/>
              <a:cs typeface="Arial"/>
            </a:endParaRPr>
          </a:p>
        </p:txBody>
      </p:sp>
      <p:sp>
        <p:nvSpPr>
          <p:cNvPr id="26641" name="Line 20"/>
          <p:cNvSpPr>
            <a:spLocks noChangeShapeType="1"/>
          </p:cNvSpPr>
          <p:nvPr/>
        </p:nvSpPr>
        <p:spPr bwMode="auto">
          <a:xfrm>
            <a:off x="2124075" y="3152775"/>
            <a:ext cx="7913688" cy="0"/>
          </a:xfrm>
          <a:prstGeom prst="line">
            <a:avLst/>
          </a:prstGeom>
          <a:noFill/>
          <a:ln w="12700">
            <a:solidFill>
              <a:schemeClr val="tx1"/>
            </a:solidFill>
            <a:round/>
            <a:headEnd/>
            <a:tailEnd/>
          </a:ln>
        </p:spPr>
        <p:txBody>
          <a:bodyPr/>
          <a:lstStyle/>
          <a:p>
            <a:endParaRPr lang="en-US">
              <a:latin typeface="Arial"/>
              <a:cs typeface="Arial"/>
            </a:endParaRPr>
          </a:p>
        </p:txBody>
      </p:sp>
      <p:sp>
        <p:nvSpPr>
          <p:cNvPr id="26642" name="Line 21"/>
          <p:cNvSpPr>
            <a:spLocks noChangeShapeType="1"/>
          </p:cNvSpPr>
          <p:nvPr/>
        </p:nvSpPr>
        <p:spPr bwMode="auto">
          <a:xfrm>
            <a:off x="2124075" y="3705225"/>
            <a:ext cx="7913688" cy="0"/>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26643" name="Line 22"/>
          <p:cNvSpPr>
            <a:spLocks noChangeShapeType="1"/>
          </p:cNvSpPr>
          <p:nvPr/>
        </p:nvSpPr>
        <p:spPr bwMode="auto">
          <a:xfrm>
            <a:off x="2124075" y="1087439"/>
            <a:ext cx="0" cy="2617787"/>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26644" name="Line 23"/>
          <p:cNvSpPr>
            <a:spLocks noChangeShapeType="1"/>
          </p:cNvSpPr>
          <p:nvPr/>
        </p:nvSpPr>
        <p:spPr bwMode="auto">
          <a:xfrm>
            <a:off x="10037763" y="1087439"/>
            <a:ext cx="0" cy="2617787"/>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26645" name="Line 24"/>
          <p:cNvSpPr>
            <a:spLocks noChangeShapeType="1"/>
          </p:cNvSpPr>
          <p:nvPr/>
        </p:nvSpPr>
        <p:spPr bwMode="auto">
          <a:xfrm>
            <a:off x="3959225" y="1701801"/>
            <a:ext cx="0" cy="2003425"/>
          </a:xfrm>
          <a:prstGeom prst="line">
            <a:avLst/>
          </a:prstGeom>
          <a:noFill/>
          <a:ln w="12700">
            <a:solidFill>
              <a:schemeClr val="tx1"/>
            </a:solidFill>
            <a:round/>
            <a:headEnd/>
            <a:tailEnd/>
          </a:ln>
        </p:spPr>
        <p:txBody>
          <a:bodyPr/>
          <a:lstStyle/>
          <a:p>
            <a:endParaRPr lang="en-US">
              <a:latin typeface="Arial"/>
              <a:cs typeface="Arial"/>
            </a:endParaRPr>
          </a:p>
        </p:txBody>
      </p:sp>
      <p:sp>
        <p:nvSpPr>
          <p:cNvPr id="26646" name="Line 25"/>
          <p:cNvSpPr>
            <a:spLocks noChangeShapeType="1"/>
          </p:cNvSpPr>
          <p:nvPr/>
        </p:nvSpPr>
        <p:spPr bwMode="auto">
          <a:xfrm>
            <a:off x="6143625" y="1701801"/>
            <a:ext cx="0" cy="2003425"/>
          </a:xfrm>
          <a:prstGeom prst="line">
            <a:avLst/>
          </a:prstGeom>
          <a:noFill/>
          <a:ln w="12700">
            <a:solidFill>
              <a:schemeClr val="tx1"/>
            </a:solidFill>
            <a:round/>
            <a:headEnd/>
            <a:tailEnd/>
          </a:ln>
        </p:spPr>
        <p:txBody>
          <a:bodyPr/>
          <a:lstStyle/>
          <a:p>
            <a:endParaRPr lang="en-US">
              <a:latin typeface="Arial"/>
              <a:cs typeface="Arial"/>
            </a:endParaRPr>
          </a:p>
        </p:txBody>
      </p:sp>
      <p:sp>
        <p:nvSpPr>
          <p:cNvPr id="26647" name="Line 26"/>
          <p:cNvSpPr>
            <a:spLocks noChangeShapeType="1"/>
          </p:cNvSpPr>
          <p:nvPr/>
        </p:nvSpPr>
        <p:spPr bwMode="auto">
          <a:xfrm>
            <a:off x="8240713" y="1701801"/>
            <a:ext cx="0" cy="2003425"/>
          </a:xfrm>
          <a:prstGeom prst="line">
            <a:avLst/>
          </a:prstGeom>
          <a:noFill/>
          <a:ln w="12700">
            <a:solidFill>
              <a:schemeClr val="tx1"/>
            </a:solidFill>
            <a:round/>
            <a:headEnd/>
            <a:tailEnd/>
          </a:ln>
        </p:spPr>
        <p:txBody>
          <a:bodyPr/>
          <a:lstStyle/>
          <a:p>
            <a:endParaRPr lang="en-US">
              <a:latin typeface="Arial"/>
              <a:cs typeface="Arial"/>
            </a:endParaRPr>
          </a:p>
        </p:txBody>
      </p:sp>
      <p:grpSp>
        <p:nvGrpSpPr>
          <p:cNvPr id="4" name="Group 57"/>
          <p:cNvGrpSpPr>
            <a:grpSpLocks/>
          </p:cNvGrpSpPr>
          <p:nvPr/>
        </p:nvGrpSpPr>
        <p:grpSpPr bwMode="auto">
          <a:xfrm>
            <a:off x="2128839" y="5738813"/>
            <a:ext cx="7913687" cy="552450"/>
            <a:chOff x="381" y="3615"/>
            <a:chExt cx="4985" cy="348"/>
          </a:xfrm>
        </p:grpSpPr>
        <p:sp>
          <p:nvSpPr>
            <p:cNvPr id="26672" name="Rectangle 28"/>
            <p:cNvSpPr>
              <a:spLocks noChangeArrowheads="1"/>
            </p:cNvSpPr>
            <p:nvPr/>
          </p:nvSpPr>
          <p:spPr bwMode="auto">
            <a:xfrm>
              <a:off x="4234" y="3615"/>
              <a:ext cx="1132"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b="1">
                  <a:solidFill>
                    <a:srgbClr val="0000FF"/>
                  </a:solidFill>
                  <a:latin typeface="Arial"/>
                  <a:cs typeface="Arial"/>
                </a:rPr>
                <a:t>100</a:t>
              </a:r>
            </a:p>
          </p:txBody>
        </p:sp>
        <p:sp>
          <p:nvSpPr>
            <p:cNvPr id="26673" name="Rectangle 29"/>
            <p:cNvSpPr>
              <a:spLocks noChangeArrowheads="1"/>
            </p:cNvSpPr>
            <p:nvPr/>
          </p:nvSpPr>
          <p:spPr bwMode="auto">
            <a:xfrm>
              <a:off x="2913" y="3615"/>
              <a:ext cx="1321"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700</a:t>
              </a:r>
            </a:p>
          </p:txBody>
        </p:sp>
        <p:sp>
          <p:nvSpPr>
            <p:cNvPr id="26674" name="Rectangle 30"/>
            <p:cNvSpPr>
              <a:spLocks noChangeArrowheads="1"/>
            </p:cNvSpPr>
            <p:nvPr/>
          </p:nvSpPr>
          <p:spPr bwMode="auto">
            <a:xfrm>
              <a:off x="1537" y="3615"/>
              <a:ext cx="1376"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600</a:t>
              </a:r>
            </a:p>
          </p:txBody>
        </p:sp>
        <p:sp>
          <p:nvSpPr>
            <p:cNvPr id="26675" name="Rectangle 31"/>
            <p:cNvSpPr>
              <a:spLocks noChangeArrowheads="1"/>
            </p:cNvSpPr>
            <p:nvPr/>
          </p:nvSpPr>
          <p:spPr bwMode="auto">
            <a:xfrm>
              <a:off x="381" y="3615"/>
              <a:ext cx="1156" cy="348"/>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wheat</a:t>
              </a:r>
            </a:p>
          </p:txBody>
        </p:sp>
      </p:grpSp>
      <p:grpSp>
        <p:nvGrpSpPr>
          <p:cNvPr id="5" name="Group 56"/>
          <p:cNvGrpSpPr>
            <a:grpSpLocks/>
          </p:cNvGrpSpPr>
          <p:nvPr/>
        </p:nvGrpSpPr>
        <p:grpSpPr bwMode="auto">
          <a:xfrm>
            <a:off x="2128839" y="5178425"/>
            <a:ext cx="7913687" cy="560388"/>
            <a:chOff x="381" y="3262"/>
            <a:chExt cx="4985" cy="353"/>
          </a:xfrm>
        </p:grpSpPr>
        <p:sp>
          <p:nvSpPr>
            <p:cNvPr id="26668" name="Rectangle 32"/>
            <p:cNvSpPr>
              <a:spLocks noChangeArrowheads="1"/>
            </p:cNvSpPr>
            <p:nvPr/>
          </p:nvSpPr>
          <p:spPr bwMode="auto">
            <a:xfrm>
              <a:off x="4234" y="3262"/>
              <a:ext cx="1132"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b="1">
                  <a:solidFill>
                    <a:srgbClr val="0000FF"/>
                  </a:solidFill>
                  <a:latin typeface="Arial"/>
                  <a:cs typeface="Arial"/>
                </a:rPr>
                <a:t>10</a:t>
              </a:r>
            </a:p>
          </p:txBody>
        </p:sp>
        <p:sp>
          <p:nvSpPr>
            <p:cNvPr id="26669" name="Rectangle 33"/>
            <p:cNvSpPr>
              <a:spLocks noChangeArrowheads="1"/>
            </p:cNvSpPr>
            <p:nvPr/>
          </p:nvSpPr>
          <p:spPr bwMode="auto">
            <a:xfrm>
              <a:off x="2913" y="3262"/>
              <a:ext cx="1321"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130</a:t>
              </a:r>
            </a:p>
          </p:txBody>
        </p:sp>
        <p:sp>
          <p:nvSpPr>
            <p:cNvPr id="26670" name="Rectangle 34"/>
            <p:cNvSpPr>
              <a:spLocks noChangeArrowheads="1"/>
            </p:cNvSpPr>
            <p:nvPr/>
          </p:nvSpPr>
          <p:spPr bwMode="auto">
            <a:xfrm>
              <a:off x="1537" y="3262"/>
              <a:ext cx="1376"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120</a:t>
              </a:r>
            </a:p>
          </p:txBody>
        </p:sp>
        <p:sp>
          <p:nvSpPr>
            <p:cNvPr id="26671" name="Rectangle 35"/>
            <p:cNvSpPr>
              <a:spLocks noChangeArrowheads="1"/>
            </p:cNvSpPr>
            <p:nvPr/>
          </p:nvSpPr>
          <p:spPr bwMode="auto">
            <a:xfrm>
              <a:off x="381" y="3262"/>
              <a:ext cx="1156" cy="353"/>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computers</a:t>
              </a:r>
            </a:p>
          </p:txBody>
        </p:sp>
      </p:grpSp>
      <p:sp>
        <p:nvSpPr>
          <p:cNvPr id="26650" name="Rectangle 39"/>
          <p:cNvSpPr>
            <a:spLocks noChangeArrowheads="1"/>
          </p:cNvSpPr>
          <p:nvPr/>
        </p:nvSpPr>
        <p:spPr bwMode="auto">
          <a:xfrm>
            <a:off x="2128838" y="4287839"/>
            <a:ext cx="1835150" cy="89058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endParaRPr lang="en-US" sz="2500">
              <a:latin typeface="Arial"/>
              <a:cs typeface="Arial"/>
            </a:endParaRPr>
          </a:p>
        </p:txBody>
      </p:sp>
      <p:sp>
        <p:nvSpPr>
          <p:cNvPr id="26651" name="Line 41"/>
          <p:cNvSpPr>
            <a:spLocks noChangeShapeType="1"/>
          </p:cNvSpPr>
          <p:nvPr/>
        </p:nvSpPr>
        <p:spPr bwMode="auto">
          <a:xfrm>
            <a:off x="2128839" y="3703638"/>
            <a:ext cx="7913687" cy="0"/>
          </a:xfrm>
          <a:prstGeom prst="line">
            <a:avLst/>
          </a:prstGeom>
          <a:noFill/>
          <a:ln w="28575" cap="sq">
            <a:solidFill>
              <a:schemeClr val="tx1"/>
            </a:solidFill>
            <a:round/>
            <a:headEnd/>
            <a:tailEnd/>
          </a:ln>
        </p:spPr>
        <p:txBody>
          <a:bodyPr/>
          <a:lstStyle/>
          <a:p>
            <a:endParaRPr lang="en-US">
              <a:latin typeface="Arial"/>
              <a:cs typeface="Arial"/>
            </a:endParaRPr>
          </a:p>
        </p:txBody>
      </p:sp>
      <p:grpSp>
        <p:nvGrpSpPr>
          <p:cNvPr id="6" name="Group 55"/>
          <p:cNvGrpSpPr>
            <a:grpSpLocks/>
          </p:cNvGrpSpPr>
          <p:nvPr/>
        </p:nvGrpSpPr>
        <p:grpSpPr bwMode="auto">
          <a:xfrm>
            <a:off x="2128839" y="3703639"/>
            <a:ext cx="7913687" cy="2587625"/>
            <a:chOff x="381" y="2333"/>
            <a:chExt cx="4985" cy="1630"/>
          </a:xfrm>
        </p:grpSpPr>
        <p:sp>
          <p:nvSpPr>
            <p:cNvPr id="26654" name="Line 45"/>
            <p:cNvSpPr>
              <a:spLocks noChangeShapeType="1"/>
            </p:cNvSpPr>
            <p:nvPr/>
          </p:nvSpPr>
          <p:spPr bwMode="auto">
            <a:xfrm>
              <a:off x="381" y="3963"/>
              <a:ext cx="4985" cy="0"/>
            </a:xfrm>
            <a:prstGeom prst="line">
              <a:avLst/>
            </a:prstGeom>
            <a:noFill/>
            <a:ln w="28575" cap="sq">
              <a:solidFill>
                <a:schemeClr val="tx1"/>
              </a:solidFill>
              <a:round/>
              <a:headEnd/>
              <a:tailEnd/>
            </a:ln>
          </p:spPr>
          <p:txBody>
            <a:bodyPr/>
            <a:lstStyle/>
            <a:p>
              <a:endParaRPr lang="en-US">
                <a:latin typeface="Arial"/>
                <a:cs typeface="Arial"/>
              </a:endParaRPr>
            </a:p>
          </p:txBody>
        </p:sp>
        <p:grpSp>
          <p:nvGrpSpPr>
            <p:cNvPr id="7" name="Group 54"/>
            <p:cNvGrpSpPr>
              <a:grpSpLocks/>
            </p:cNvGrpSpPr>
            <p:nvPr/>
          </p:nvGrpSpPr>
          <p:grpSpPr bwMode="auto">
            <a:xfrm>
              <a:off x="381" y="2333"/>
              <a:ext cx="4985" cy="1630"/>
              <a:chOff x="381" y="2333"/>
              <a:chExt cx="4985" cy="1630"/>
            </a:xfrm>
          </p:grpSpPr>
          <p:sp>
            <p:nvSpPr>
              <p:cNvPr id="26656" name="Rectangle 36"/>
              <p:cNvSpPr>
                <a:spLocks noChangeArrowheads="1"/>
              </p:cNvSpPr>
              <p:nvPr/>
            </p:nvSpPr>
            <p:spPr bwMode="auto">
              <a:xfrm>
                <a:off x="4234" y="2701"/>
                <a:ext cx="1132" cy="561"/>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gains from trade</a:t>
                </a:r>
              </a:p>
            </p:txBody>
          </p:sp>
          <p:sp>
            <p:nvSpPr>
              <p:cNvPr id="26657" name="Rectangle 37"/>
              <p:cNvSpPr>
                <a:spLocks noChangeArrowheads="1"/>
              </p:cNvSpPr>
              <p:nvPr/>
            </p:nvSpPr>
            <p:spPr bwMode="auto">
              <a:xfrm>
                <a:off x="2913" y="2701"/>
                <a:ext cx="1321" cy="561"/>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consumption with trade</a:t>
                </a:r>
              </a:p>
            </p:txBody>
          </p:sp>
          <p:sp>
            <p:nvSpPr>
              <p:cNvPr id="26658" name="Rectangle 38"/>
              <p:cNvSpPr>
                <a:spLocks noChangeArrowheads="1"/>
              </p:cNvSpPr>
              <p:nvPr/>
            </p:nvSpPr>
            <p:spPr bwMode="auto">
              <a:xfrm>
                <a:off x="1537" y="2701"/>
                <a:ext cx="1376" cy="561"/>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solidFill>
                      <a:srgbClr val="FF0000"/>
                    </a:solidFill>
                    <a:latin typeface="Arial"/>
                    <a:cs typeface="Arial"/>
                  </a:rPr>
                  <a:t>consumption without trade</a:t>
                </a:r>
              </a:p>
            </p:txBody>
          </p:sp>
          <p:sp>
            <p:nvSpPr>
              <p:cNvPr id="26659" name="Rectangle 40"/>
              <p:cNvSpPr>
                <a:spLocks noChangeArrowheads="1"/>
              </p:cNvSpPr>
              <p:nvPr/>
            </p:nvSpPr>
            <p:spPr bwMode="auto">
              <a:xfrm>
                <a:off x="381" y="2333"/>
                <a:ext cx="4985" cy="368"/>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800" b="1" dirty="0">
                    <a:solidFill>
                      <a:srgbClr val="FF0000"/>
                    </a:solidFill>
                    <a:latin typeface="Arial"/>
                    <a:cs typeface="Arial"/>
                  </a:rPr>
                  <a:t>Japan</a:t>
                </a:r>
              </a:p>
            </p:txBody>
          </p:sp>
          <p:sp>
            <p:nvSpPr>
              <p:cNvPr id="26660" name="Line 42"/>
              <p:cNvSpPr>
                <a:spLocks noChangeShapeType="1"/>
              </p:cNvSpPr>
              <p:nvPr/>
            </p:nvSpPr>
            <p:spPr bwMode="auto">
              <a:xfrm>
                <a:off x="381" y="2701"/>
                <a:ext cx="4985" cy="0"/>
              </a:xfrm>
              <a:prstGeom prst="line">
                <a:avLst/>
              </a:prstGeom>
              <a:noFill/>
              <a:ln w="12700">
                <a:solidFill>
                  <a:schemeClr val="tx1"/>
                </a:solidFill>
                <a:round/>
                <a:headEnd/>
                <a:tailEnd/>
              </a:ln>
            </p:spPr>
            <p:txBody>
              <a:bodyPr/>
              <a:lstStyle/>
              <a:p>
                <a:endParaRPr lang="en-US">
                  <a:latin typeface="Arial"/>
                  <a:cs typeface="Arial"/>
                </a:endParaRPr>
              </a:p>
            </p:txBody>
          </p:sp>
          <p:sp>
            <p:nvSpPr>
              <p:cNvPr id="26661" name="Line 43"/>
              <p:cNvSpPr>
                <a:spLocks noChangeShapeType="1"/>
              </p:cNvSpPr>
              <p:nvPr/>
            </p:nvSpPr>
            <p:spPr bwMode="auto">
              <a:xfrm>
                <a:off x="381" y="3262"/>
                <a:ext cx="4985" cy="0"/>
              </a:xfrm>
              <a:prstGeom prst="line">
                <a:avLst/>
              </a:prstGeom>
              <a:noFill/>
              <a:ln w="12700">
                <a:solidFill>
                  <a:schemeClr val="tx1"/>
                </a:solidFill>
                <a:round/>
                <a:headEnd/>
                <a:tailEnd/>
              </a:ln>
            </p:spPr>
            <p:txBody>
              <a:bodyPr/>
              <a:lstStyle/>
              <a:p>
                <a:endParaRPr lang="en-US">
                  <a:latin typeface="Arial"/>
                  <a:cs typeface="Arial"/>
                </a:endParaRPr>
              </a:p>
            </p:txBody>
          </p:sp>
          <p:sp>
            <p:nvSpPr>
              <p:cNvPr id="26662" name="Line 44"/>
              <p:cNvSpPr>
                <a:spLocks noChangeShapeType="1"/>
              </p:cNvSpPr>
              <p:nvPr/>
            </p:nvSpPr>
            <p:spPr bwMode="auto">
              <a:xfrm>
                <a:off x="381" y="3615"/>
                <a:ext cx="4985" cy="0"/>
              </a:xfrm>
              <a:prstGeom prst="line">
                <a:avLst/>
              </a:prstGeom>
              <a:noFill/>
              <a:ln w="12700">
                <a:solidFill>
                  <a:schemeClr val="tx1"/>
                </a:solidFill>
                <a:round/>
                <a:headEnd/>
                <a:tailEnd/>
              </a:ln>
            </p:spPr>
            <p:txBody>
              <a:bodyPr/>
              <a:lstStyle/>
              <a:p>
                <a:endParaRPr lang="en-US">
                  <a:latin typeface="Arial"/>
                  <a:cs typeface="Arial"/>
                </a:endParaRPr>
              </a:p>
            </p:txBody>
          </p:sp>
          <p:sp>
            <p:nvSpPr>
              <p:cNvPr id="26663" name="Line 46"/>
              <p:cNvSpPr>
                <a:spLocks noChangeShapeType="1"/>
              </p:cNvSpPr>
              <p:nvPr/>
            </p:nvSpPr>
            <p:spPr bwMode="auto">
              <a:xfrm>
                <a:off x="381" y="2333"/>
                <a:ext cx="0" cy="1630"/>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26664" name="Line 47"/>
              <p:cNvSpPr>
                <a:spLocks noChangeShapeType="1"/>
              </p:cNvSpPr>
              <p:nvPr/>
            </p:nvSpPr>
            <p:spPr bwMode="auto">
              <a:xfrm>
                <a:off x="5366" y="2333"/>
                <a:ext cx="0" cy="1630"/>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26665" name="Line 48"/>
              <p:cNvSpPr>
                <a:spLocks noChangeShapeType="1"/>
              </p:cNvSpPr>
              <p:nvPr/>
            </p:nvSpPr>
            <p:spPr bwMode="auto">
              <a:xfrm>
                <a:off x="1537" y="2701"/>
                <a:ext cx="0" cy="1262"/>
              </a:xfrm>
              <a:prstGeom prst="line">
                <a:avLst/>
              </a:prstGeom>
              <a:noFill/>
              <a:ln w="12700">
                <a:solidFill>
                  <a:schemeClr val="tx1"/>
                </a:solidFill>
                <a:round/>
                <a:headEnd/>
                <a:tailEnd/>
              </a:ln>
            </p:spPr>
            <p:txBody>
              <a:bodyPr/>
              <a:lstStyle/>
              <a:p>
                <a:endParaRPr lang="en-US">
                  <a:latin typeface="Arial"/>
                  <a:cs typeface="Arial"/>
                </a:endParaRPr>
              </a:p>
            </p:txBody>
          </p:sp>
          <p:sp>
            <p:nvSpPr>
              <p:cNvPr id="26666" name="Line 49"/>
              <p:cNvSpPr>
                <a:spLocks noChangeShapeType="1"/>
              </p:cNvSpPr>
              <p:nvPr/>
            </p:nvSpPr>
            <p:spPr bwMode="auto">
              <a:xfrm>
                <a:off x="2913" y="2701"/>
                <a:ext cx="0" cy="1262"/>
              </a:xfrm>
              <a:prstGeom prst="line">
                <a:avLst/>
              </a:prstGeom>
              <a:noFill/>
              <a:ln w="12700">
                <a:solidFill>
                  <a:schemeClr val="tx1"/>
                </a:solidFill>
                <a:round/>
                <a:headEnd/>
                <a:tailEnd/>
              </a:ln>
            </p:spPr>
            <p:txBody>
              <a:bodyPr/>
              <a:lstStyle/>
              <a:p>
                <a:endParaRPr lang="en-US">
                  <a:latin typeface="Arial"/>
                  <a:cs typeface="Arial"/>
                </a:endParaRPr>
              </a:p>
            </p:txBody>
          </p:sp>
          <p:sp>
            <p:nvSpPr>
              <p:cNvPr id="26667" name="Line 50"/>
              <p:cNvSpPr>
                <a:spLocks noChangeShapeType="1"/>
              </p:cNvSpPr>
              <p:nvPr/>
            </p:nvSpPr>
            <p:spPr bwMode="auto">
              <a:xfrm>
                <a:off x="4234" y="2701"/>
                <a:ext cx="0" cy="1262"/>
              </a:xfrm>
              <a:prstGeom prst="line">
                <a:avLst/>
              </a:prstGeom>
              <a:noFill/>
              <a:ln w="12700">
                <a:solidFill>
                  <a:schemeClr val="tx1"/>
                </a:solidFill>
                <a:round/>
                <a:headEnd/>
                <a:tailEnd/>
              </a:ln>
            </p:spPr>
            <p:txBody>
              <a:bodyPr/>
              <a:lstStyle/>
              <a:p>
                <a:endParaRPr lang="en-US">
                  <a:latin typeface="Arial"/>
                  <a:cs typeface="Arial"/>
                </a:endParaRPr>
              </a:p>
            </p:txBody>
          </p:sp>
        </p:grpSp>
      </p:grpSp>
      <p:sp>
        <p:nvSpPr>
          <p:cNvPr id="26653"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9830" y="19259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602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2571"/>
                                        </p:tgtEl>
                                        <p:attrNameLst>
                                          <p:attrName>style.visibility</p:attrName>
                                        </p:attrNameLst>
                                      </p:cBhvr>
                                      <p:to>
                                        <p:strVal val="visible"/>
                                      </p:to>
                                    </p:set>
                                    <p:animEffect transition="in" filter="fade">
                                      <p:cBhvr>
                                        <p:cTn id="20" dur="500"/>
                                        <p:tgtEl>
                                          <p:spTgt spid="1925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7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en-US" dirty="0" smtClean="0"/>
              <a:t>Where Do These Gains Come From?</a:t>
            </a:r>
          </a:p>
        </p:txBody>
      </p:sp>
      <p:sp>
        <p:nvSpPr>
          <p:cNvPr id="27653" name="Rectangle 3"/>
          <p:cNvSpPr>
            <a:spLocks noGrp="1" noChangeArrowheads="1"/>
          </p:cNvSpPr>
          <p:nvPr>
            <p:ph idx="1"/>
          </p:nvPr>
        </p:nvSpPr>
        <p:spPr/>
        <p:txBody>
          <a:bodyPr/>
          <a:lstStyle/>
          <a:p>
            <a:pPr eaLnBrk="1" hangingPunct="1">
              <a:spcBef>
                <a:spcPct val="50000"/>
              </a:spcBef>
            </a:pPr>
            <a:r>
              <a:rPr lang="en-US" sz="2800" b="1" dirty="0" smtClean="0">
                <a:solidFill>
                  <a:srgbClr val="FF0000"/>
                </a:solidFill>
              </a:rPr>
              <a:t>Absolute advantage</a:t>
            </a:r>
            <a:r>
              <a:rPr lang="en-US" sz="2800" dirty="0" smtClean="0"/>
              <a:t>:  the ability to produce a good using fewer inputs than another producer  </a:t>
            </a:r>
          </a:p>
          <a:p>
            <a:pPr eaLnBrk="1" hangingPunct="1">
              <a:spcBef>
                <a:spcPct val="50000"/>
              </a:spcBef>
            </a:pPr>
            <a:r>
              <a:rPr lang="en-US" sz="2800" dirty="0" smtClean="0"/>
              <a:t>The U.S. has an absolute advantage in wheat: producing a ton of wheat uses 10 labor hours in the U.S. vs. 25 in Japan.  </a:t>
            </a:r>
          </a:p>
          <a:p>
            <a:pPr eaLnBrk="1" hangingPunct="1">
              <a:spcBef>
                <a:spcPct val="50000"/>
              </a:spcBef>
            </a:pPr>
            <a:r>
              <a:rPr lang="en-US" sz="2800" dirty="0" smtClean="0"/>
              <a:t>If each country has an absolute advantage in one good </a:t>
            </a:r>
            <a:r>
              <a:rPr lang="en-US" sz="2800" dirty="0"/>
              <a:t>&amp;</a:t>
            </a:r>
            <a:r>
              <a:rPr lang="en-US" sz="2800" dirty="0" smtClean="0"/>
              <a:t> specializes in that good, then both countries can gain from trade.  </a:t>
            </a:r>
          </a:p>
        </p:txBody>
      </p:sp>
      <p:sp>
        <p:nvSpPr>
          <p:cNvPr id="27654"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38657"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69133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Effect transition="in" filter="wipe(left)">
                                      <p:cBhvr>
                                        <p:cTn id="7" dur="500"/>
                                        <p:tgtEl>
                                          <p:spTgt spid="276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53">
                                            <p:txEl>
                                              <p:pRg st="1" end="1"/>
                                            </p:txEl>
                                          </p:spTgt>
                                        </p:tgtEl>
                                        <p:attrNameLst>
                                          <p:attrName>style.visibility</p:attrName>
                                        </p:attrNameLst>
                                      </p:cBhvr>
                                      <p:to>
                                        <p:strVal val="visible"/>
                                      </p:to>
                                    </p:set>
                                    <p:animEffect transition="in" filter="wipe(left)">
                                      <p:cBhvr>
                                        <p:cTn id="12" dur="500"/>
                                        <p:tgtEl>
                                          <p:spTgt spid="276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53">
                                            <p:txEl>
                                              <p:pRg st="2" end="2"/>
                                            </p:txEl>
                                          </p:spTgt>
                                        </p:tgtEl>
                                        <p:attrNameLst>
                                          <p:attrName>style.visibility</p:attrName>
                                        </p:attrNameLst>
                                      </p:cBhvr>
                                      <p:to>
                                        <p:strVal val="visible"/>
                                      </p:to>
                                    </p:set>
                                    <p:animEffect transition="in" filter="wipe(left)">
                                      <p:cBhvr>
                                        <p:cTn id="17" dur="500"/>
                                        <p:tgtEl>
                                          <p:spTgt spid="276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4"/>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en-US" smtClean="0"/>
              <a:t>Where Do These Gains Come From?</a:t>
            </a:r>
          </a:p>
        </p:txBody>
      </p:sp>
      <p:sp>
        <p:nvSpPr>
          <p:cNvPr id="28677" name="Rectangle 3"/>
          <p:cNvSpPr>
            <a:spLocks noGrp="1" noChangeArrowheads="1"/>
          </p:cNvSpPr>
          <p:nvPr>
            <p:ph idx="1"/>
          </p:nvPr>
        </p:nvSpPr>
        <p:spPr/>
        <p:txBody>
          <a:bodyPr/>
          <a:lstStyle/>
          <a:p>
            <a:pPr eaLnBrk="1" hangingPunct="1"/>
            <a:r>
              <a:rPr lang="en-US" smtClean="0"/>
              <a:t>Which country has an absolute advantage in computers?  </a:t>
            </a:r>
          </a:p>
          <a:p>
            <a:pPr eaLnBrk="1" hangingPunct="1"/>
            <a:r>
              <a:rPr lang="en-US" smtClean="0"/>
              <a:t>Producing one computer requires </a:t>
            </a:r>
            <a:br>
              <a:rPr lang="en-US" smtClean="0"/>
            </a:br>
            <a:r>
              <a:rPr lang="en-US" smtClean="0"/>
              <a:t>	125 labor hours in Japan, </a:t>
            </a:r>
            <a:br>
              <a:rPr lang="en-US" smtClean="0"/>
            </a:br>
            <a:r>
              <a:rPr lang="en-US" smtClean="0"/>
              <a:t>	but only 100 in the U.S.</a:t>
            </a:r>
          </a:p>
          <a:p>
            <a:pPr eaLnBrk="1" hangingPunct="1"/>
            <a:r>
              <a:rPr lang="en-US" smtClean="0"/>
              <a:t>The U.S. has an absolute advantage in </a:t>
            </a:r>
            <a:r>
              <a:rPr lang="en-US" u="sng" smtClean="0"/>
              <a:t>both</a:t>
            </a:r>
            <a:r>
              <a:rPr lang="en-US" smtClean="0"/>
              <a:t> goods!</a:t>
            </a:r>
          </a:p>
        </p:txBody>
      </p:sp>
      <p:sp>
        <p:nvSpPr>
          <p:cNvPr id="28678"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95237" name="Text Box 5"/>
          <p:cNvSpPr txBox="1">
            <a:spLocks noChangeArrowheads="1"/>
          </p:cNvSpPr>
          <p:nvPr/>
        </p:nvSpPr>
        <p:spPr bwMode="auto">
          <a:xfrm>
            <a:off x="2082801" y="4970463"/>
            <a:ext cx="8094663" cy="1073150"/>
          </a:xfrm>
          <a:prstGeom prst="rect">
            <a:avLst/>
          </a:prstGeom>
          <a:solidFill>
            <a:srgbClr val="00B050"/>
          </a:solidFill>
          <a:ln w="9525">
            <a:noFill/>
            <a:miter lim="800000"/>
            <a:headEnd/>
            <a:tailEnd/>
          </a:ln>
          <a:effectLst>
            <a:outerShdw blurRad="50800" dist="50800" dir="2700000" algn="tl" rotWithShape="0">
              <a:prstClr val="black">
                <a:alpha val="40000"/>
              </a:prstClr>
            </a:outerShdw>
          </a:effectLst>
        </p:spPr>
        <p:txBody>
          <a:bodyPr>
            <a:spAutoFit/>
          </a:bodyPr>
          <a:lstStyle/>
          <a:p>
            <a:pPr algn="ctr">
              <a:lnSpc>
                <a:spcPct val="115000"/>
              </a:lnSpc>
              <a:spcBef>
                <a:spcPct val="45000"/>
              </a:spcBef>
              <a:buClr>
                <a:srgbClr val="00B85C"/>
              </a:buClr>
              <a:buSzPct val="120000"/>
              <a:buFont typeface="Wingdings" pitchFamily="2" charset="2"/>
              <a:buNone/>
            </a:pPr>
            <a:r>
              <a:rPr lang="en-US" sz="2800" b="1" i="1" dirty="0">
                <a:latin typeface="Arial"/>
                <a:cs typeface="Arial"/>
              </a:rPr>
              <a:t>So why does Japan specialize in computers?  Why do </a:t>
            </a:r>
            <a:r>
              <a:rPr lang="en-US" sz="2800" b="1" i="1" u="sng" dirty="0">
                <a:latin typeface="Arial"/>
                <a:cs typeface="Arial"/>
              </a:rPr>
              <a:t>both</a:t>
            </a:r>
            <a:r>
              <a:rPr lang="en-US" sz="2800" b="1" i="1" dirty="0">
                <a:latin typeface="Arial"/>
                <a:cs typeface="Arial"/>
              </a:rPr>
              <a:t> countries gain from trade?</a:t>
            </a:r>
          </a:p>
        </p:txBody>
      </p:sp>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8271" y="280987"/>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9110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Effect transition="in" filter="wipe(left)">
                                      <p:cBhvr>
                                        <p:cTn id="7" dur="500"/>
                                        <p:tgtEl>
                                          <p:spTgt spid="286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7">
                                            <p:txEl>
                                              <p:pRg st="1" end="1"/>
                                            </p:txEl>
                                          </p:spTgt>
                                        </p:tgtEl>
                                        <p:attrNameLst>
                                          <p:attrName>style.visibility</p:attrName>
                                        </p:attrNameLst>
                                      </p:cBhvr>
                                      <p:to>
                                        <p:strVal val="visible"/>
                                      </p:to>
                                    </p:set>
                                    <p:animEffect transition="in" filter="wipe(left)">
                                      <p:cBhvr>
                                        <p:cTn id="12" dur="500"/>
                                        <p:tgtEl>
                                          <p:spTgt spid="286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77">
                                            <p:txEl>
                                              <p:pRg st="2" end="2"/>
                                            </p:txEl>
                                          </p:spTgt>
                                        </p:tgtEl>
                                        <p:attrNameLst>
                                          <p:attrName>style.visibility</p:attrName>
                                        </p:attrNameLst>
                                      </p:cBhvr>
                                      <p:to>
                                        <p:strVal val="visible"/>
                                      </p:to>
                                    </p:set>
                                    <p:animEffect transition="in" filter="wipe(left)">
                                      <p:cBhvr>
                                        <p:cTn id="17" dur="500"/>
                                        <p:tgtEl>
                                          <p:spTgt spid="286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5237"/>
                                        </p:tgtEl>
                                        <p:attrNameLst>
                                          <p:attrName>style.visibility</p:attrName>
                                        </p:attrNameLst>
                                      </p:cBhvr>
                                      <p:to>
                                        <p:strVal val="visible"/>
                                      </p:to>
                                    </p:set>
                                    <p:animEffect transition="in" filter="fade">
                                      <p:cBhvr>
                                        <p:cTn id="22" dur="5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bldLvl="4"/>
      <p:bldP spid="95237"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0" name="Rectangle 10"/>
          <p:cNvSpPr>
            <a:spLocks noGrp="1" noChangeArrowheads="1"/>
          </p:cNvSpPr>
          <p:nvPr>
            <p:ph type="title"/>
          </p:nvPr>
        </p:nvSpPr>
        <p:spPr/>
        <p:txBody>
          <a:bodyPr/>
          <a:lstStyle/>
          <a:p>
            <a:pPr eaLnBrk="1" hangingPunct="1"/>
            <a:r>
              <a:rPr lang="en-US" smtClean="0"/>
              <a:t>Two Measures of the Cost of a Good</a:t>
            </a:r>
          </a:p>
        </p:txBody>
      </p:sp>
      <p:sp>
        <p:nvSpPr>
          <p:cNvPr id="96267" name="Rectangle 11"/>
          <p:cNvSpPr>
            <a:spLocks noGrp="1" noChangeArrowheads="1"/>
          </p:cNvSpPr>
          <p:nvPr>
            <p:ph idx="1"/>
          </p:nvPr>
        </p:nvSpPr>
        <p:spPr/>
        <p:txBody>
          <a:bodyPr>
            <a:noAutofit/>
          </a:bodyPr>
          <a:lstStyle/>
          <a:p>
            <a:pPr eaLnBrk="1" hangingPunct="1"/>
            <a:r>
              <a:rPr lang="en-US" sz="2700" dirty="0"/>
              <a:t>Two countries can gain from trade when each specializes in the good it produces at lowest cost. </a:t>
            </a:r>
          </a:p>
          <a:p>
            <a:pPr eaLnBrk="1" hangingPunct="1"/>
            <a:r>
              <a:rPr lang="en-US" sz="2700" dirty="0"/>
              <a:t>Absolute advantage measures the cost of a good in terms of the inputs required to produce it. </a:t>
            </a:r>
          </a:p>
          <a:p>
            <a:pPr eaLnBrk="1" hangingPunct="1"/>
            <a:r>
              <a:rPr lang="en-US" sz="2700" dirty="0"/>
              <a:t>Recall:  </a:t>
            </a:r>
            <a:br>
              <a:rPr lang="en-US" sz="2700" dirty="0"/>
            </a:br>
            <a:r>
              <a:rPr lang="en-US" sz="2700" dirty="0"/>
              <a:t>Another measure of cost is </a:t>
            </a:r>
            <a:r>
              <a:rPr lang="en-US" sz="2700" i="1" dirty="0"/>
              <a:t>opportunity cost.</a:t>
            </a:r>
            <a:r>
              <a:rPr lang="en-US" sz="2700" dirty="0"/>
              <a:t> </a:t>
            </a:r>
          </a:p>
          <a:p>
            <a:pPr eaLnBrk="1" hangingPunct="1"/>
            <a:r>
              <a:rPr lang="en-US" sz="2700" dirty="0"/>
              <a:t>In our example, the opportunity cost of a computer is the amount of wheat that could be produced using the labor needed to produce one computer. </a:t>
            </a:r>
          </a:p>
        </p:txBody>
      </p:sp>
      <p:sp>
        <p:nvSpPr>
          <p:cNvPr id="29702"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68803"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3975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267">
                                            <p:txEl>
                                              <p:pRg st="0" end="0"/>
                                            </p:txEl>
                                          </p:spTgt>
                                        </p:tgtEl>
                                        <p:attrNameLst>
                                          <p:attrName>style.visibility</p:attrName>
                                        </p:attrNameLst>
                                      </p:cBhvr>
                                      <p:to>
                                        <p:strVal val="visible"/>
                                      </p:to>
                                    </p:set>
                                    <p:animEffect transition="in" filter="wipe(left)">
                                      <p:cBhvr>
                                        <p:cTn id="7" dur="500"/>
                                        <p:tgtEl>
                                          <p:spTgt spid="96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267">
                                            <p:txEl>
                                              <p:pRg st="1" end="1"/>
                                            </p:txEl>
                                          </p:spTgt>
                                        </p:tgtEl>
                                        <p:attrNameLst>
                                          <p:attrName>style.visibility</p:attrName>
                                        </p:attrNameLst>
                                      </p:cBhvr>
                                      <p:to>
                                        <p:strVal val="visible"/>
                                      </p:to>
                                    </p:set>
                                    <p:animEffect transition="in" filter="wipe(left)">
                                      <p:cBhvr>
                                        <p:cTn id="12" dur="500"/>
                                        <p:tgtEl>
                                          <p:spTgt spid="96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6267">
                                            <p:txEl>
                                              <p:pRg st="2" end="2"/>
                                            </p:txEl>
                                          </p:spTgt>
                                        </p:tgtEl>
                                        <p:attrNameLst>
                                          <p:attrName>style.visibility</p:attrName>
                                        </p:attrNameLst>
                                      </p:cBhvr>
                                      <p:to>
                                        <p:strVal val="visible"/>
                                      </p:to>
                                    </p:set>
                                    <p:animEffect transition="in" filter="wipe(left)">
                                      <p:cBhvr>
                                        <p:cTn id="17" dur="500"/>
                                        <p:tgtEl>
                                          <p:spTgt spid="96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6267">
                                            <p:txEl>
                                              <p:pRg st="3" end="3"/>
                                            </p:txEl>
                                          </p:spTgt>
                                        </p:tgtEl>
                                        <p:attrNameLst>
                                          <p:attrName>style.visibility</p:attrName>
                                        </p:attrNameLst>
                                      </p:cBhvr>
                                      <p:to>
                                        <p:strVal val="visible"/>
                                      </p:to>
                                    </p:set>
                                    <p:animEffect transition="in" filter="wipe(left)">
                                      <p:cBhvr>
                                        <p:cTn id="22" dur="500"/>
                                        <p:tgtEl>
                                          <p:spTgt spid="96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7" grpId="0" build="p" bldLvl="5"/>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a:xfrm>
            <a:off x="552092" y="228600"/>
            <a:ext cx="9817808" cy="1041400"/>
          </a:xfrm>
        </p:spPr>
        <p:txBody>
          <a:bodyPr>
            <a:normAutofit/>
          </a:bodyPr>
          <a:lstStyle/>
          <a:p>
            <a:pPr algn="ctr"/>
            <a:r>
              <a:rPr lang="en-US" sz="3600" dirty="0" smtClean="0"/>
              <a:t>Opportunity Cost </a:t>
            </a:r>
            <a:r>
              <a:rPr lang="en-US" sz="3600" dirty="0"/>
              <a:t>&amp;</a:t>
            </a:r>
            <a:r>
              <a:rPr lang="en-US" sz="3600" dirty="0" smtClean="0"/>
              <a:t> Comparative Advantage</a:t>
            </a:r>
          </a:p>
        </p:txBody>
      </p:sp>
      <p:sp>
        <p:nvSpPr>
          <p:cNvPr id="137219" name="Rectangle 3"/>
          <p:cNvSpPr>
            <a:spLocks noGrp="1" noChangeArrowheads="1"/>
          </p:cNvSpPr>
          <p:nvPr>
            <p:ph idx="1"/>
          </p:nvPr>
        </p:nvSpPr>
        <p:spPr>
          <a:xfrm>
            <a:off x="621102" y="1421220"/>
            <a:ext cx="9589698" cy="4367105"/>
          </a:xfrm>
        </p:spPr>
        <p:txBody>
          <a:bodyPr/>
          <a:lstStyle/>
          <a:p>
            <a:r>
              <a:rPr lang="en-US" b="1" dirty="0" smtClean="0">
                <a:solidFill>
                  <a:srgbClr val="FF0000"/>
                </a:solidFill>
              </a:rPr>
              <a:t>Comparative advantage</a:t>
            </a:r>
            <a:r>
              <a:rPr lang="en-US" dirty="0" smtClean="0"/>
              <a:t>:  the ability to produce a good at a lower opportunity cost than another producer  </a:t>
            </a:r>
          </a:p>
          <a:p>
            <a:r>
              <a:rPr lang="en-US" dirty="0" smtClean="0"/>
              <a:t>Which country has the comparative advantage in computers?  </a:t>
            </a:r>
          </a:p>
          <a:p>
            <a:r>
              <a:rPr lang="en-US" dirty="0" smtClean="0"/>
              <a:t>To answer this, must determine the opportunity cost of a computer in each country.  </a:t>
            </a:r>
          </a:p>
        </p:txBody>
      </p:sp>
      <p:sp>
        <p:nvSpPr>
          <p:cNvPr id="30726"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28609" y="2286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3610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wipe(left)">
                                      <p:cBhvr>
                                        <p:cTn id="7" dur="500"/>
                                        <p:tgtEl>
                                          <p:spTgt spid="137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19">
                                            <p:txEl>
                                              <p:pRg st="1" end="1"/>
                                            </p:txEl>
                                          </p:spTgt>
                                        </p:tgtEl>
                                        <p:attrNameLst>
                                          <p:attrName>style.visibility</p:attrName>
                                        </p:attrNameLst>
                                      </p:cBhvr>
                                      <p:to>
                                        <p:strVal val="visible"/>
                                      </p:to>
                                    </p:set>
                                    <p:animEffect transition="in" filter="wipe(left)">
                                      <p:cBhvr>
                                        <p:cTn id="12" dur="500"/>
                                        <p:tgtEl>
                                          <p:spTgt spid="137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19">
                                            <p:txEl>
                                              <p:pRg st="2" end="2"/>
                                            </p:txEl>
                                          </p:spTgt>
                                        </p:tgtEl>
                                        <p:attrNameLst>
                                          <p:attrName>style.visibility</p:attrName>
                                        </p:attrNameLst>
                                      </p:cBhvr>
                                      <p:to>
                                        <p:strVal val="visible"/>
                                      </p:to>
                                    </p:set>
                                    <p:animEffect transition="in" filter="wipe(left)">
                                      <p:cBhvr>
                                        <p:cTn id="17" dur="500"/>
                                        <p:tgtEl>
                                          <p:spTgt spid="137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bldLvl="5"/>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957532" y="143934"/>
            <a:ext cx="10481094" cy="1210733"/>
          </a:xfrm>
        </p:spPr>
        <p:txBody>
          <a:bodyPr>
            <a:noAutofit/>
          </a:bodyPr>
          <a:lstStyle/>
          <a:p>
            <a:pPr algn="ctr" eaLnBrk="1" hangingPunct="1"/>
            <a:r>
              <a:rPr lang="en-US" sz="3200" dirty="0"/>
              <a:t>Opportunity Cost </a:t>
            </a:r>
            <a:r>
              <a:rPr lang="en-US" sz="3200" dirty="0" smtClean="0"/>
              <a:t>&amp; Comparative </a:t>
            </a:r>
            <a:r>
              <a:rPr lang="en-US" sz="3200" dirty="0"/>
              <a:t>Advantage</a:t>
            </a:r>
          </a:p>
        </p:txBody>
      </p:sp>
      <p:sp>
        <p:nvSpPr>
          <p:cNvPr id="148483" name="Rectangle 3"/>
          <p:cNvSpPr>
            <a:spLocks noGrp="1" noChangeArrowheads="1"/>
          </p:cNvSpPr>
          <p:nvPr>
            <p:ph idx="1"/>
          </p:nvPr>
        </p:nvSpPr>
        <p:spPr>
          <a:xfrm>
            <a:off x="741871" y="1390380"/>
            <a:ext cx="10205049" cy="4979581"/>
          </a:xfrm>
        </p:spPr>
        <p:txBody>
          <a:bodyPr>
            <a:normAutofit fontScale="92500"/>
          </a:bodyPr>
          <a:lstStyle/>
          <a:p>
            <a:pPr eaLnBrk="1" hangingPunct="1"/>
            <a:r>
              <a:rPr lang="en-US" dirty="0" smtClean="0"/>
              <a:t>The opportunity cost of a computer is</a:t>
            </a:r>
          </a:p>
          <a:p>
            <a:pPr lvl="1" eaLnBrk="1" hangingPunct="1">
              <a:lnSpc>
                <a:spcPct val="105000"/>
              </a:lnSpc>
              <a:spcBef>
                <a:spcPts val="900"/>
              </a:spcBef>
              <a:buClr>
                <a:srgbClr val="996633"/>
              </a:buClr>
            </a:pPr>
            <a:r>
              <a:rPr lang="en-US" dirty="0" smtClean="0"/>
              <a:t>10 tons of wheat in the U.S.: Producing one computer requires 100 labor hours, which instead could produce 10 tons of wheat.</a:t>
            </a:r>
          </a:p>
          <a:p>
            <a:pPr lvl="1" eaLnBrk="1" hangingPunct="1">
              <a:lnSpc>
                <a:spcPct val="105000"/>
              </a:lnSpc>
              <a:spcBef>
                <a:spcPts val="900"/>
              </a:spcBef>
              <a:buClr>
                <a:srgbClr val="996633"/>
              </a:buClr>
            </a:pPr>
            <a:r>
              <a:rPr lang="en-US" dirty="0" smtClean="0"/>
              <a:t>5 tons of wheat in Japan: Producing one computer requires 125 labor hours, which instead could produce 5 tons of wheat. </a:t>
            </a:r>
          </a:p>
          <a:p>
            <a:pPr eaLnBrk="1" hangingPunct="1">
              <a:spcBef>
                <a:spcPct val="50000"/>
              </a:spcBef>
            </a:pPr>
            <a:r>
              <a:rPr lang="en-US" dirty="0" smtClean="0"/>
              <a:t>So, Japan has a comparative advantage in computers.  </a:t>
            </a:r>
          </a:p>
          <a:p>
            <a:pPr eaLnBrk="1" hangingPunct="1">
              <a:spcBef>
                <a:spcPct val="50000"/>
              </a:spcBef>
            </a:pPr>
            <a:r>
              <a:rPr lang="en-US" i="1" dirty="0" smtClean="0">
                <a:solidFill>
                  <a:srgbClr val="00B050"/>
                </a:solidFill>
              </a:rPr>
              <a:t>Lesson:  Absolute advantage is not necessary for comparative advantage!</a:t>
            </a:r>
          </a:p>
        </p:txBody>
      </p:sp>
      <p:sp>
        <p:nvSpPr>
          <p:cNvPr id="31750"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9624" y="313173"/>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47800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Effect transition="in" filter="wipe(left)">
                                      <p:cBhvr>
                                        <p:cTn id="7" dur="500"/>
                                        <p:tgtEl>
                                          <p:spTgt spid="148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3">
                                            <p:txEl>
                                              <p:pRg st="1" end="1"/>
                                            </p:txEl>
                                          </p:spTgt>
                                        </p:tgtEl>
                                        <p:attrNameLst>
                                          <p:attrName>style.visibility</p:attrName>
                                        </p:attrNameLst>
                                      </p:cBhvr>
                                      <p:to>
                                        <p:strVal val="visible"/>
                                      </p:to>
                                    </p:set>
                                    <p:animEffect transition="in" filter="wipe(left)">
                                      <p:cBhvr>
                                        <p:cTn id="12" dur="500"/>
                                        <p:tgtEl>
                                          <p:spTgt spid="148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8483">
                                            <p:txEl>
                                              <p:pRg st="2" end="2"/>
                                            </p:txEl>
                                          </p:spTgt>
                                        </p:tgtEl>
                                        <p:attrNameLst>
                                          <p:attrName>style.visibility</p:attrName>
                                        </p:attrNameLst>
                                      </p:cBhvr>
                                      <p:to>
                                        <p:strVal val="visible"/>
                                      </p:to>
                                    </p:set>
                                    <p:animEffect transition="in" filter="wipe(left)">
                                      <p:cBhvr>
                                        <p:cTn id="17" dur="500"/>
                                        <p:tgtEl>
                                          <p:spTgt spid="1484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8483">
                                            <p:txEl>
                                              <p:pRg st="3" end="3"/>
                                            </p:txEl>
                                          </p:spTgt>
                                        </p:tgtEl>
                                        <p:attrNameLst>
                                          <p:attrName>style.visibility</p:attrName>
                                        </p:attrNameLst>
                                      </p:cBhvr>
                                      <p:to>
                                        <p:strVal val="visible"/>
                                      </p:to>
                                    </p:set>
                                    <p:animEffect transition="in" filter="wipe(left)">
                                      <p:cBhvr>
                                        <p:cTn id="22" dur="500"/>
                                        <p:tgtEl>
                                          <p:spTgt spid="1484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8483">
                                            <p:txEl>
                                              <p:pRg st="4" end="4"/>
                                            </p:txEl>
                                          </p:spTgt>
                                        </p:tgtEl>
                                        <p:attrNameLst>
                                          <p:attrName>style.visibility</p:attrName>
                                        </p:attrNameLst>
                                      </p:cBhvr>
                                      <p:to>
                                        <p:strVal val="visible"/>
                                      </p:to>
                                    </p:set>
                                    <p:animEffect transition="in" filter="wipe(left)">
                                      <p:cBhvr>
                                        <p:cTn id="27" dur="500"/>
                                        <p:tgtEl>
                                          <p:spTgt spid="148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bldLvl="5"/>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pPr eaLnBrk="1" hangingPunct="1"/>
            <a:r>
              <a:rPr lang="en-US" dirty="0" smtClean="0"/>
              <a:t>Comparative Advantage </a:t>
            </a:r>
            <a:r>
              <a:rPr lang="en-US" dirty="0"/>
              <a:t>&amp;</a:t>
            </a:r>
            <a:r>
              <a:rPr lang="en-US" dirty="0" smtClean="0"/>
              <a:t> Trade</a:t>
            </a:r>
          </a:p>
        </p:txBody>
      </p:sp>
      <p:sp>
        <p:nvSpPr>
          <p:cNvPr id="32773" name="Rectangle 3"/>
          <p:cNvSpPr>
            <a:spLocks noGrp="1" noChangeArrowheads="1"/>
          </p:cNvSpPr>
          <p:nvPr>
            <p:ph idx="1"/>
          </p:nvPr>
        </p:nvSpPr>
        <p:spPr>
          <a:xfrm>
            <a:off x="609600" y="1676400"/>
            <a:ext cx="10328694" cy="4808072"/>
          </a:xfrm>
        </p:spPr>
        <p:txBody>
          <a:bodyPr>
            <a:normAutofit/>
          </a:bodyPr>
          <a:lstStyle/>
          <a:p>
            <a:pPr eaLnBrk="1" hangingPunct="1"/>
            <a:r>
              <a:rPr lang="en-US" sz="2800" dirty="0" smtClean="0"/>
              <a:t>Gains from trade arise from comparative advantage (differences in opportunity costs). </a:t>
            </a:r>
          </a:p>
          <a:p>
            <a:pPr eaLnBrk="1" hangingPunct="1"/>
            <a:r>
              <a:rPr lang="en-US" sz="2800" dirty="0" smtClean="0"/>
              <a:t>When each country specializes in the good(s) in which it has a comparative advantage, total production in all countries is higher, the world’s “economic pie” is bigger, &amp; all countries can gain from trade.  </a:t>
            </a:r>
          </a:p>
          <a:p>
            <a:pPr eaLnBrk="1" hangingPunct="1"/>
            <a:r>
              <a:rPr lang="en-US" sz="2800" dirty="0" smtClean="0"/>
              <a:t>The same applies to individual producers </a:t>
            </a:r>
            <a:br>
              <a:rPr lang="en-US" sz="2800" dirty="0" smtClean="0"/>
            </a:br>
            <a:r>
              <a:rPr lang="en-US" sz="2800" dirty="0" smtClean="0"/>
              <a:t>(like You &amp; </a:t>
            </a:r>
            <a:r>
              <a:rPr lang="en-US" sz="2800" dirty="0"/>
              <a:t>I</a:t>
            </a:r>
            <a:r>
              <a:rPr lang="en-US" sz="2800" dirty="0" smtClean="0"/>
              <a:t>) who benefit by specializing in different goods and trading with each other.  </a:t>
            </a:r>
          </a:p>
        </p:txBody>
      </p:sp>
      <p:sp>
        <p:nvSpPr>
          <p:cNvPr id="32774"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9044" y="373463"/>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6168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animEffect transition="in" filter="wipe(left)">
                                      <p:cBhvr>
                                        <p:cTn id="7" dur="500"/>
                                        <p:tgtEl>
                                          <p:spTgt spid="327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3">
                                            <p:txEl>
                                              <p:pRg st="1" end="1"/>
                                            </p:txEl>
                                          </p:spTgt>
                                        </p:tgtEl>
                                        <p:attrNameLst>
                                          <p:attrName>style.visibility</p:attrName>
                                        </p:attrNameLst>
                                      </p:cBhvr>
                                      <p:to>
                                        <p:strVal val="visible"/>
                                      </p:to>
                                    </p:set>
                                    <p:animEffect transition="in" filter="wipe(left)">
                                      <p:cBhvr>
                                        <p:cTn id="12" dur="500"/>
                                        <p:tgtEl>
                                          <p:spTgt spid="327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773">
                                            <p:txEl>
                                              <p:pRg st="2" end="2"/>
                                            </p:txEl>
                                          </p:spTgt>
                                        </p:tgtEl>
                                        <p:attrNameLst>
                                          <p:attrName>style.visibility</p:attrName>
                                        </p:attrNameLst>
                                      </p:cBhvr>
                                      <p:to>
                                        <p:strVal val="visible"/>
                                      </p:to>
                                    </p:set>
                                    <p:animEffect transition="in" filter="wipe(left)">
                                      <p:cBhvr>
                                        <p:cTn id="17" dur="500"/>
                                        <p:tgtEl>
                                          <p:spTgt spid="327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bldLvl="4"/>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eaLnBrk="1" hangingPunct="1"/>
            <a:r>
              <a:rPr lang="en-US" dirty="0" smtClean="0"/>
              <a:t>Markets and Competition</a:t>
            </a:r>
          </a:p>
        </p:txBody>
      </p:sp>
      <p:sp>
        <p:nvSpPr>
          <p:cNvPr id="23557" name="Rectangle 3"/>
          <p:cNvSpPr>
            <a:spLocks noGrp="1" noChangeArrowheads="1"/>
          </p:cNvSpPr>
          <p:nvPr>
            <p:ph idx="1"/>
          </p:nvPr>
        </p:nvSpPr>
        <p:spPr>
          <a:xfrm>
            <a:off x="707365" y="1676400"/>
            <a:ext cx="10739888" cy="4786489"/>
          </a:xfrm>
        </p:spPr>
        <p:txBody>
          <a:bodyPr>
            <a:normAutofit fontScale="85000" lnSpcReduction="10000"/>
          </a:bodyPr>
          <a:lstStyle/>
          <a:p>
            <a:pPr eaLnBrk="1" hangingPunct="1">
              <a:lnSpc>
                <a:spcPct val="115000"/>
              </a:lnSpc>
              <a:spcBef>
                <a:spcPts val="1400"/>
              </a:spcBef>
            </a:pPr>
            <a:r>
              <a:rPr lang="en-US" dirty="0" smtClean="0"/>
              <a:t>A </a:t>
            </a:r>
            <a:r>
              <a:rPr lang="en-US" b="1" dirty="0" smtClean="0">
                <a:solidFill>
                  <a:srgbClr val="FF0000"/>
                </a:solidFill>
              </a:rPr>
              <a:t>market</a:t>
            </a:r>
            <a:r>
              <a:rPr lang="en-US" dirty="0" smtClean="0"/>
              <a:t> is a group of buyers and sellers of a particular product. </a:t>
            </a:r>
          </a:p>
          <a:p>
            <a:pPr eaLnBrk="1" hangingPunct="1">
              <a:lnSpc>
                <a:spcPct val="115000"/>
              </a:lnSpc>
              <a:spcBef>
                <a:spcPts val="1400"/>
              </a:spcBef>
            </a:pPr>
            <a:r>
              <a:rPr lang="en-US" dirty="0" smtClean="0"/>
              <a:t>A </a:t>
            </a:r>
            <a:r>
              <a:rPr lang="en-US" b="1" dirty="0" smtClean="0">
                <a:solidFill>
                  <a:srgbClr val="FF0000"/>
                </a:solidFill>
              </a:rPr>
              <a:t>competitive market</a:t>
            </a:r>
            <a:r>
              <a:rPr lang="en-US" dirty="0" smtClean="0"/>
              <a:t> is one with many buyers and sellers, each has a negligible effect on price. </a:t>
            </a:r>
          </a:p>
          <a:p>
            <a:pPr eaLnBrk="1" hangingPunct="1">
              <a:lnSpc>
                <a:spcPct val="115000"/>
              </a:lnSpc>
              <a:spcBef>
                <a:spcPts val="1400"/>
              </a:spcBef>
            </a:pPr>
            <a:r>
              <a:rPr lang="en-US" dirty="0" smtClean="0"/>
              <a:t>In a </a:t>
            </a:r>
            <a:r>
              <a:rPr lang="en-US" b="1" dirty="0" smtClean="0">
                <a:solidFill>
                  <a:srgbClr val="FF0000"/>
                </a:solidFill>
              </a:rPr>
              <a:t>perfectly competitive</a:t>
            </a:r>
            <a:r>
              <a:rPr lang="en-US" dirty="0" smtClean="0"/>
              <a:t> market:</a:t>
            </a:r>
          </a:p>
          <a:p>
            <a:pPr lvl="1" eaLnBrk="1" hangingPunct="1">
              <a:lnSpc>
                <a:spcPct val="115000"/>
              </a:lnSpc>
            </a:pPr>
            <a:r>
              <a:rPr lang="en-US" dirty="0" smtClean="0"/>
              <a:t>The good produced is homogenous (i.e. consumer cannot tell the difference between different brands)</a:t>
            </a:r>
            <a:endParaRPr lang="en-US" dirty="0"/>
          </a:p>
          <a:p>
            <a:pPr lvl="1">
              <a:lnSpc>
                <a:spcPct val="115000"/>
              </a:lnSpc>
            </a:pPr>
            <a:r>
              <a:rPr lang="en-US" dirty="0"/>
              <a:t>Buyers &amp; sellers so numerous that no one can affect market </a:t>
            </a:r>
            <a:r>
              <a:rPr lang="en-US" dirty="0" smtClean="0"/>
              <a:t>price each </a:t>
            </a:r>
            <a:r>
              <a:rPr lang="en-US" dirty="0"/>
              <a:t>is a “</a:t>
            </a:r>
            <a:r>
              <a:rPr lang="en-US" b="1" dirty="0">
                <a:solidFill>
                  <a:srgbClr val="0000FF"/>
                </a:solidFill>
              </a:rPr>
              <a:t>price taker</a:t>
            </a:r>
            <a:r>
              <a:rPr lang="en-US" dirty="0"/>
              <a:t>”</a:t>
            </a:r>
          </a:p>
          <a:p>
            <a:pPr eaLnBrk="1" hangingPunct="1">
              <a:lnSpc>
                <a:spcPct val="115000"/>
              </a:lnSpc>
              <a:spcBef>
                <a:spcPts val="1400"/>
              </a:spcBef>
            </a:pPr>
            <a:r>
              <a:rPr lang="en-US" dirty="0" smtClean="0"/>
              <a:t>For the moment, we assume markets are perfectly competitive.  </a:t>
            </a:r>
          </a:p>
        </p:txBody>
      </p:sp>
      <p:sp>
        <p:nvSpPr>
          <p:cNvPr id="23558"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9044"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6640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7">
                                            <p:txEl>
                                              <p:pRg st="0" end="0"/>
                                            </p:txEl>
                                          </p:spTgt>
                                        </p:tgtEl>
                                        <p:attrNameLst>
                                          <p:attrName>style.visibility</p:attrName>
                                        </p:attrNameLst>
                                      </p:cBhvr>
                                      <p:to>
                                        <p:strVal val="visible"/>
                                      </p:to>
                                    </p:set>
                                    <p:animEffect transition="in" filter="wipe(left)">
                                      <p:cBhvr>
                                        <p:cTn id="7" dur="500"/>
                                        <p:tgtEl>
                                          <p:spTgt spid="235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7">
                                            <p:txEl>
                                              <p:pRg st="1" end="1"/>
                                            </p:txEl>
                                          </p:spTgt>
                                        </p:tgtEl>
                                        <p:attrNameLst>
                                          <p:attrName>style.visibility</p:attrName>
                                        </p:attrNameLst>
                                      </p:cBhvr>
                                      <p:to>
                                        <p:strVal val="visible"/>
                                      </p:to>
                                    </p:set>
                                    <p:animEffect transition="in" filter="wipe(left)">
                                      <p:cBhvr>
                                        <p:cTn id="12" dur="500"/>
                                        <p:tgtEl>
                                          <p:spTgt spid="235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557">
                                            <p:txEl>
                                              <p:pRg st="2" end="2"/>
                                            </p:txEl>
                                          </p:spTgt>
                                        </p:tgtEl>
                                        <p:attrNameLst>
                                          <p:attrName>style.visibility</p:attrName>
                                        </p:attrNameLst>
                                      </p:cBhvr>
                                      <p:to>
                                        <p:strVal val="visible"/>
                                      </p:to>
                                    </p:set>
                                    <p:animEffect transition="in" filter="wipe(left)">
                                      <p:cBhvr>
                                        <p:cTn id="17" dur="500"/>
                                        <p:tgtEl>
                                          <p:spTgt spid="235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557">
                                            <p:txEl>
                                              <p:pRg st="3" end="3"/>
                                            </p:txEl>
                                          </p:spTgt>
                                        </p:tgtEl>
                                        <p:attrNameLst>
                                          <p:attrName>style.visibility</p:attrName>
                                        </p:attrNameLst>
                                      </p:cBhvr>
                                      <p:to>
                                        <p:strVal val="visible"/>
                                      </p:to>
                                    </p:set>
                                    <p:animEffect transition="in" filter="wipe(left)">
                                      <p:cBhvr>
                                        <p:cTn id="22" dur="500"/>
                                        <p:tgtEl>
                                          <p:spTgt spid="235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557">
                                            <p:txEl>
                                              <p:pRg st="4" end="4"/>
                                            </p:txEl>
                                          </p:spTgt>
                                        </p:tgtEl>
                                        <p:attrNameLst>
                                          <p:attrName>style.visibility</p:attrName>
                                        </p:attrNameLst>
                                      </p:cBhvr>
                                      <p:to>
                                        <p:strVal val="visible"/>
                                      </p:to>
                                    </p:set>
                                    <p:animEffect transition="in" filter="wipe(left)">
                                      <p:cBhvr>
                                        <p:cTn id="27" dur="500"/>
                                        <p:tgtEl>
                                          <p:spTgt spid="235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557">
                                            <p:txEl>
                                              <p:pRg st="5" end="5"/>
                                            </p:txEl>
                                          </p:spTgt>
                                        </p:tgtEl>
                                        <p:attrNameLst>
                                          <p:attrName>style.visibility</p:attrName>
                                        </p:attrNameLst>
                                      </p:cBhvr>
                                      <p:to>
                                        <p:strVal val="visible"/>
                                      </p:to>
                                    </p:set>
                                    <p:animEffect transition="in" filter="wipe(left)">
                                      <p:cBhvr>
                                        <p:cTn id="32" dur="500"/>
                                        <p:tgtEl>
                                          <p:spTgt spid="2355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build="p" bldLvl="4"/>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063750" y="1965325"/>
            <a:ext cx="8034338" cy="4527550"/>
          </a:xfrm>
          <a:prstGeom prst="rect">
            <a:avLst/>
          </a:prstGeom>
          <a:solidFill>
            <a:srgbClr val="99CCFF">
              <a:alpha val="50195"/>
            </a:srgbClr>
          </a:solidFill>
          <a:ln w="9525">
            <a:noFill/>
            <a:miter lim="800000"/>
            <a:headEnd/>
            <a:tailEnd/>
          </a:ln>
        </p:spPr>
        <p:txBody>
          <a:bodyPr wrap="none" anchor="ctr"/>
          <a:lstStyle/>
          <a:p>
            <a:endParaRPr lang="en-US">
              <a:latin typeface="Arial" pitchFamily="34" charset="0"/>
              <a:cs typeface="Arial" pitchFamily="34" charset="0"/>
            </a:endParaRPr>
          </a:p>
        </p:txBody>
      </p:sp>
      <p:sp>
        <p:nvSpPr>
          <p:cNvPr id="27651" name="Rectangle 3"/>
          <p:cNvSpPr>
            <a:spLocks noGrp="1" noChangeArrowheads="1"/>
          </p:cNvSpPr>
          <p:nvPr>
            <p:ph type="title" idx="4294967295"/>
          </p:nvPr>
        </p:nvSpPr>
        <p:spPr>
          <a:xfrm>
            <a:off x="1524000" y="159715"/>
            <a:ext cx="9144000" cy="685800"/>
          </a:xfrm>
        </p:spPr>
        <p:txBody>
          <a:bodyPr>
            <a:normAutofit/>
          </a:bodyPr>
          <a:lstStyle/>
          <a:p>
            <a:pPr algn="ctr" eaLnBrk="1" hangingPunct="1"/>
            <a:r>
              <a:rPr lang="en-US" sz="3200" dirty="0" smtClean="0">
                <a:solidFill>
                  <a:srgbClr val="006699"/>
                </a:solidFill>
                <a:latin typeface="Arial"/>
                <a:cs typeface="Arial"/>
              </a:rPr>
              <a:t>Production Possibilities Frontier </a:t>
            </a:r>
            <a:r>
              <a:rPr lang="en-US" sz="3200" dirty="0">
                <a:solidFill>
                  <a:srgbClr val="006699"/>
                </a:solidFill>
                <a:latin typeface="Arial"/>
                <a:cs typeface="Arial"/>
              </a:rPr>
              <a:t>Example</a:t>
            </a:r>
          </a:p>
        </p:txBody>
      </p:sp>
      <p:sp>
        <p:nvSpPr>
          <p:cNvPr id="27652" name="Rectangle 4"/>
          <p:cNvSpPr>
            <a:spLocks noGrp="1" noChangeArrowheads="1"/>
          </p:cNvSpPr>
          <p:nvPr>
            <p:ph idx="4294967295"/>
          </p:nvPr>
        </p:nvSpPr>
        <p:spPr>
          <a:xfrm>
            <a:off x="1842448" y="783608"/>
            <a:ext cx="8382000" cy="1143000"/>
          </a:xfrm>
        </p:spPr>
        <p:txBody>
          <a:bodyPr/>
          <a:lstStyle/>
          <a:p>
            <a:pPr marL="285750" indent="-285750" eaLnBrk="1" hangingPunct="1"/>
            <a:r>
              <a:rPr lang="en-US" sz="2700" dirty="0">
                <a:latin typeface="Arial"/>
                <a:cs typeface="Arial"/>
              </a:rPr>
              <a:t>Producing one computer requires 100 hours labor.</a:t>
            </a:r>
          </a:p>
          <a:p>
            <a:pPr marL="285750" indent="-285750" eaLnBrk="1" hangingPunct="1"/>
            <a:r>
              <a:rPr lang="en-US" sz="2700" dirty="0">
                <a:latin typeface="Arial"/>
                <a:cs typeface="Arial"/>
              </a:rPr>
              <a:t>Producing one ton of wheat requires 10 hours labor.</a:t>
            </a:r>
          </a:p>
        </p:txBody>
      </p:sp>
      <p:grpSp>
        <p:nvGrpSpPr>
          <p:cNvPr id="2" name="Group 5"/>
          <p:cNvGrpSpPr>
            <a:grpSpLocks/>
          </p:cNvGrpSpPr>
          <p:nvPr/>
        </p:nvGrpSpPr>
        <p:grpSpPr bwMode="auto">
          <a:xfrm>
            <a:off x="6464300" y="5897563"/>
            <a:ext cx="3633788" cy="596900"/>
            <a:chOff x="3112" y="3715"/>
            <a:chExt cx="2289" cy="376"/>
          </a:xfrm>
        </p:grpSpPr>
        <p:sp>
          <p:nvSpPr>
            <p:cNvPr id="27711" name="Rectangle 6"/>
            <p:cNvSpPr>
              <a:spLocks noChangeArrowheads="1"/>
            </p:cNvSpPr>
            <p:nvPr/>
          </p:nvSpPr>
          <p:spPr bwMode="auto">
            <a:xfrm>
              <a:off x="4369" y="3715"/>
              <a:ext cx="1032"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5,000</a:t>
              </a:r>
            </a:p>
          </p:txBody>
        </p:sp>
        <p:sp>
          <p:nvSpPr>
            <p:cNvPr id="27712" name="Rectangle 7"/>
            <p:cNvSpPr>
              <a:spLocks noChangeArrowheads="1"/>
            </p:cNvSpPr>
            <p:nvPr/>
          </p:nvSpPr>
          <p:spPr bwMode="auto">
            <a:xfrm>
              <a:off x="3112" y="3715"/>
              <a:ext cx="1257"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0</a:t>
              </a:r>
            </a:p>
          </p:txBody>
        </p:sp>
      </p:grpSp>
      <p:grpSp>
        <p:nvGrpSpPr>
          <p:cNvPr id="3" name="Group 8"/>
          <p:cNvGrpSpPr>
            <a:grpSpLocks/>
          </p:cNvGrpSpPr>
          <p:nvPr/>
        </p:nvGrpSpPr>
        <p:grpSpPr bwMode="auto">
          <a:xfrm>
            <a:off x="6464300" y="5299075"/>
            <a:ext cx="3633788" cy="598488"/>
            <a:chOff x="3112" y="3338"/>
            <a:chExt cx="2289" cy="377"/>
          </a:xfrm>
        </p:grpSpPr>
        <p:sp>
          <p:nvSpPr>
            <p:cNvPr id="27709" name="Rectangle 9"/>
            <p:cNvSpPr>
              <a:spLocks noChangeArrowheads="1"/>
            </p:cNvSpPr>
            <p:nvPr/>
          </p:nvSpPr>
          <p:spPr bwMode="auto">
            <a:xfrm>
              <a:off x="4369" y="3338"/>
              <a:ext cx="1032"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4,000</a:t>
              </a:r>
            </a:p>
          </p:txBody>
        </p:sp>
        <p:sp>
          <p:nvSpPr>
            <p:cNvPr id="27710" name="Rectangle 10"/>
            <p:cNvSpPr>
              <a:spLocks noChangeArrowheads="1"/>
            </p:cNvSpPr>
            <p:nvPr/>
          </p:nvSpPr>
          <p:spPr bwMode="auto">
            <a:xfrm>
              <a:off x="3112" y="3338"/>
              <a:ext cx="1257"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100</a:t>
              </a:r>
            </a:p>
          </p:txBody>
        </p:sp>
      </p:grpSp>
      <p:grpSp>
        <p:nvGrpSpPr>
          <p:cNvPr id="4" name="Group 11"/>
          <p:cNvGrpSpPr>
            <a:grpSpLocks/>
          </p:cNvGrpSpPr>
          <p:nvPr/>
        </p:nvGrpSpPr>
        <p:grpSpPr bwMode="auto">
          <a:xfrm>
            <a:off x="6464300" y="4703763"/>
            <a:ext cx="3633788" cy="595312"/>
            <a:chOff x="3112" y="2963"/>
            <a:chExt cx="2289" cy="375"/>
          </a:xfrm>
        </p:grpSpPr>
        <p:sp>
          <p:nvSpPr>
            <p:cNvPr id="27707" name="Rectangle 12"/>
            <p:cNvSpPr>
              <a:spLocks noChangeArrowheads="1"/>
            </p:cNvSpPr>
            <p:nvPr/>
          </p:nvSpPr>
          <p:spPr bwMode="auto">
            <a:xfrm>
              <a:off x="4369" y="2963"/>
              <a:ext cx="1032"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2,500</a:t>
              </a:r>
            </a:p>
          </p:txBody>
        </p:sp>
        <p:sp>
          <p:nvSpPr>
            <p:cNvPr id="27708" name="Rectangle 13"/>
            <p:cNvSpPr>
              <a:spLocks noChangeArrowheads="1"/>
            </p:cNvSpPr>
            <p:nvPr/>
          </p:nvSpPr>
          <p:spPr bwMode="auto">
            <a:xfrm>
              <a:off x="3112" y="2963"/>
              <a:ext cx="1257"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250</a:t>
              </a:r>
            </a:p>
          </p:txBody>
        </p:sp>
      </p:grpSp>
      <p:grpSp>
        <p:nvGrpSpPr>
          <p:cNvPr id="5" name="Group 14"/>
          <p:cNvGrpSpPr>
            <a:grpSpLocks/>
          </p:cNvGrpSpPr>
          <p:nvPr/>
        </p:nvGrpSpPr>
        <p:grpSpPr bwMode="auto">
          <a:xfrm>
            <a:off x="6464300" y="4105275"/>
            <a:ext cx="3633788" cy="598488"/>
            <a:chOff x="3112" y="2586"/>
            <a:chExt cx="2289" cy="377"/>
          </a:xfrm>
        </p:grpSpPr>
        <p:sp>
          <p:nvSpPr>
            <p:cNvPr id="27705" name="Rectangle 15"/>
            <p:cNvSpPr>
              <a:spLocks noChangeArrowheads="1"/>
            </p:cNvSpPr>
            <p:nvPr/>
          </p:nvSpPr>
          <p:spPr bwMode="auto">
            <a:xfrm>
              <a:off x="4369" y="2586"/>
              <a:ext cx="1032"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1,000</a:t>
              </a:r>
            </a:p>
          </p:txBody>
        </p:sp>
        <p:sp>
          <p:nvSpPr>
            <p:cNvPr id="27706" name="Rectangle 16"/>
            <p:cNvSpPr>
              <a:spLocks noChangeArrowheads="1"/>
            </p:cNvSpPr>
            <p:nvPr/>
          </p:nvSpPr>
          <p:spPr bwMode="auto">
            <a:xfrm>
              <a:off x="3112" y="2586"/>
              <a:ext cx="1257"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400</a:t>
              </a:r>
            </a:p>
          </p:txBody>
        </p:sp>
      </p:grpSp>
      <p:grpSp>
        <p:nvGrpSpPr>
          <p:cNvPr id="6" name="Group 17"/>
          <p:cNvGrpSpPr>
            <a:grpSpLocks/>
          </p:cNvGrpSpPr>
          <p:nvPr/>
        </p:nvGrpSpPr>
        <p:grpSpPr bwMode="auto">
          <a:xfrm>
            <a:off x="2841626" y="4105275"/>
            <a:ext cx="3622675" cy="2389188"/>
            <a:chOff x="830" y="2586"/>
            <a:chExt cx="2282" cy="1505"/>
          </a:xfrm>
        </p:grpSpPr>
        <p:grpSp>
          <p:nvGrpSpPr>
            <p:cNvPr id="7" name="Group 18"/>
            <p:cNvGrpSpPr>
              <a:grpSpLocks/>
            </p:cNvGrpSpPr>
            <p:nvPr/>
          </p:nvGrpSpPr>
          <p:grpSpPr bwMode="auto">
            <a:xfrm>
              <a:off x="830" y="3715"/>
              <a:ext cx="2282" cy="376"/>
              <a:chOff x="830" y="3715"/>
              <a:chExt cx="2282" cy="376"/>
            </a:xfrm>
          </p:grpSpPr>
          <p:sp>
            <p:nvSpPr>
              <p:cNvPr id="27703" name="Rectangle 19"/>
              <p:cNvSpPr>
                <a:spLocks noChangeArrowheads="1"/>
              </p:cNvSpPr>
              <p:nvPr/>
            </p:nvSpPr>
            <p:spPr bwMode="auto">
              <a:xfrm>
                <a:off x="2035" y="3715"/>
                <a:ext cx="1077"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50,000</a:t>
                </a:r>
              </a:p>
            </p:txBody>
          </p:sp>
          <p:sp>
            <p:nvSpPr>
              <p:cNvPr id="27704" name="Rectangle 20"/>
              <p:cNvSpPr>
                <a:spLocks noChangeArrowheads="1"/>
              </p:cNvSpPr>
              <p:nvPr/>
            </p:nvSpPr>
            <p:spPr bwMode="auto">
              <a:xfrm>
                <a:off x="830" y="3715"/>
                <a:ext cx="1205"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0</a:t>
                </a:r>
              </a:p>
            </p:txBody>
          </p:sp>
        </p:grpSp>
        <p:grpSp>
          <p:nvGrpSpPr>
            <p:cNvPr id="8" name="Group 21"/>
            <p:cNvGrpSpPr>
              <a:grpSpLocks/>
            </p:cNvGrpSpPr>
            <p:nvPr/>
          </p:nvGrpSpPr>
          <p:grpSpPr bwMode="auto">
            <a:xfrm>
              <a:off x="830" y="3338"/>
              <a:ext cx="2282" cy="377"/>
              <a:chOff x="830" y="3338"/>
              <a:chExt cx="2282" cy="377"/>
            </a:xfrm>
          </p:grpSpPr>
          <p:sp>
            <p:nvSpPr>
              <p:cNvPr id="27701" name="Rectangle 22"/>
              <p:cNvSpPr>
                <a:spLocks noChangeArrowheads="1"/>
              </p:cNvSpPr>
              <p:nvPr/>
            </p:nvSpPr>
            <p:spPr bwMode="auto">
              <a:xfrm>
                <a:off x="2035" y="3338"/>
                <a:ext cx="1077"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40,000</a:t>
                </a:r>
              </a:p>
            </p:txBody>
          </p:sp>
          <p:sp>
            <p:nvSpPr>
              <p:cNvPr id="27702" name="Rectangle 23"/>
              <p:cNvSpPr>
                <a:spLocks noChangeArrowheads="1"/>
              </p:cNvSpPr>
              <p:nvPr/>
            </p:nvSpPr>
            <p:spPr bwMode="auto">
              <a:xfrm>
                <a:off x="830" y="3338"/>
                <a:ext cx="1205"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10,000</a:t>
                </a:r>
              </a:p>
            </p:txBody>
          </p:sp>
        </p:grpSp>
        <p:grpSp>
          <p:nvGrpSpPr>
            <p:cNvPr id="9" name="Group 24"/>
            <p:cNvGrpSpPr>
              <a:grpSpLocks/>
            </p:cNvGrpSpPr>
            <p:nvPr/>
          </p:nvGrpSpPr>
          <p:grpSpPr bwMode="auto">
            <a:xfrm>
              <a:off x="830" y="2963"/>
              <a:ext cx="2282" cy="375"/>
              <a:chOff x="830" y="2963"/>
              <a:chExt cx="2282" cy="375"/>
            </a:xfrm>
          </p:grpSpPr>
          <p:sp>
            <p:nvSpPr>
              <p:cNvPr id="27699" name="Rectangle 25"/>
              <p:cNvSpPr>
                <a:spLocks noChangeArrowheads="1"/>
              </p:cNvSpPr>
              <p:nvPr/>
            </p:nvSpPr>
            <p:spPr bwMode="auto">
              <a:xfrm>
                <a:off x="2035" y="2963"/>
                <a:ext cx="1077"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25,000</a:t>
                </a:r>
              </a:p>
            </p:txBody>
          </p:sp>
          <p:sp>
            <p:nvSpPr>
              <p:cNvPr id="27700" name="Rectangle 26"/>
              <p:cNvSpPr>
                <a:spLocks noChangeArrowheads="1"/>
              </p:cNvSpPr>
              <p:nvPr/>
            </p:nvSpPr>
            <p:spPr bwMode="auto">
              <a:xfrm>
                <a:off x="830" y="2963"/>
                <a:ext cx="1205"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25,000</a:t>
                </a:r>
              </a:p>
            </p:txBody>
          </p:sp>
        </p:grpSp>
        <p:grpSp>
          <p:nvGrpSpPr>
            <p:cNvPr id="10" name="Group 27"/>
            <p:cNvGrpSpPr>
              <a:grpSpLocks/>
            </p:cNvGrpSpPr>
            <p:nvPr/>
          </p:nvGrpSpPr>
          <p:grpSpPr bwMode="auto">
            <a:xfrm>
              <a:off x="830" y="2586"/>
              <a:ext cx="2282" cy="377"/>
              <a:chOff x="830" y="2586"/>
              <a:chExt cx="2282" cy="377"/>
            </a:xfrm>
          </p:grpSpPr>
          <p:sp>
            <p:nvSpPr>
              <p:cNvPr id="27697" name="Rectangle 28"/>
              <p:cNvSpPr>
                <a:spLocks noChangeArrowheads="1"/>
              </p:cNvSpPr>
              <p:nvPr/>
            </p:nvSpPr>
            <p:spPr bwMode="auto">
              <a:xfrm>
                <a:off x="2035" y="2586"/>
                <a:ext cx="1077"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10,000</a:t>
                </a:r>
              </a:p>
            </p:txBody>
          </p:sp>
          <p:sp>
            <p:nvSpPr>
              <p:cNvPr id="27698" name="Rectangle 29"/>
              <p:cNvSpPr>
                <a:spLocks noChangeArrowheads="1"/>
              </p:cNvSpPr>
              <p:nvPr/>
            </p:nvSpPr>
            <p:spPr bwMode="auto">
              <a:xfrm>
                <a:off x="830" y="2586"/>
                <a:ext cx="1205"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40,000</a:t>
                </a:r>
              </a:p>
            </p:txBody>
          </p:sp>
        </p:grpSp>
      </p:grpSp>
      <p:grpSp>
        <p:nvGrpSpPr>
          <p:cNvPr id="11" name="Group 30"/>
          <p:cNvGrpSpPr>
            <a:grpSpLocks/>
          </p:cNvGrpSpPr>
          <p:nvPr/>
        </p:nvGrpSpPr>
        <p:grpSpPr bwMode="auto">
          <a:xfrm>
            <a:off x="6464300" y="3508375"/>
            <a:ext cx="3633788" cy="596900"/>
            <a:chOff x="3112" y="2210"/>
            <a:chExt cx="2289" cy="376"/>
          </a:xfrm>
        </p:grpSpPr>
        <p:sp>
          <p:nvSpPr>
            <p:cNvPr id="27691" name="Rectangle 31"/>
            <p:cNvSpPr>
              <a:spLocks noChangeArrowheads="1"/>
            </p:cNvSpPr>
            <p:nvPr/>
          </p:nvSpPr>
          <p:spPr bwMode="auto">
            <a:xfrm>
              <a:off x="4369" y="2210"/>
              <a:ext cx="1032"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0</a:t>
              </a:r>
            </a:p>
          </p:txBody>
        </p:sp>
        <p:sp>
          <p:nvSpPr>
            <p:cNvPr id="27692" name="Rectangle 32"/>
            <p:cNvSpPr>
              <a:spLocks noChangeArrowheads="1"/>
            </p:cNvSpPr>
            <p:nvPr/>
          </p:nvSpPr>
          <p:spPr bwMode="auto">
            <a:xfrm>
              <a:off x="3112" y="2210"/>
              <a:ext cx="1257"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500</a:t>
              </a:r>
            </a:p>
          </p:txBody>
        </p:sp>
      </p:grpSp>
      <p:grpSp>
        <p:nvGrpSpPr>
          <p:cNvPr id="12" name="Group 33"/>
          <p:cNvGrpSpPr>
            <a:grpSpLocks/>
          </p:cNvGrpSpPr>
          <p:nvPr/>
        </p:nvGrpSpPr>
        <p:grpSpPr bwMode="auto">
          <a:xfrm>
            <a:off x="2841626" y="3508375"/>
            <a:ext cx="3622675" cy="596900"/>
            <a:chOff x="830" y="2210"/>
            <a:chExt cx="2282" cy="376"/>
          </a:xfrm>
        </p:grpSpPr>
        <p:sp>
          <p:nvSpPr>
            <p:cNvPr id="27689" name="Rectangle 34"/>
            <p:cNvSpPr>
              <a:spLocks noChangeArrowheads="1"/>
            </p:cNvSpPr>
            <p:nvPr/>
          </p:nvSpPr>
          <p:spPr bwMode="auto">
            <a:xfrm>
              <a:off x="2035" y="2210"/>
              <a:ext cx="1077"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0</a:t>
              </a:r>
            </a:p>
          </p:txBody>
        </p:sp>
        <p:sp>
          <p:nvSpPr>
            <p:cNvPr id="27690" name="Rectangle 35"/>
            <p:cNvSpPr>
              <a:spLocks noChangeArrowheads="1"/>
            </p:cNvSpPr>
            <p:nvPr/>
          </p:nvSpPr>
          <p:spPr bwMode="auto">
            <a:xfrm>
              <a:off x="830" y="2210"/>
              <a:ext cx="1205"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50,000</a:t>
              </a:r>
            </a:p>
          </p:txBody>
        </p:sp>
      </p:grpSp>
      <p:grpSp>
        <p:nvGrpSpPr>
          <p:cNvPr id="13" name="Group 36"/>
          <p:cNvGrpSpPr>
            <a:grpSpLocks/>
          </p:cNvGrpSpPr>
          <p:nvPr/>
        </p:nvGrpSpPr>
        <p:grpSpPr bwMode="auto">
          <a:xfrm>
            <a:off x="2054226" y="1965325"/>
            <a:ext cx="8043863" cy="4529138"/>
            <a:chOff x="334" y="1238"/>
            <a:chExt cx="5067" cy="2853"/>
          </a:xfrm>
        </p:grpSpPr>
        <p:grpSp>
          <p:nvGrpSpPr>
            <p:cNvPr id="14" name="Group 37"/>
            <p:cNvGrpSpPr>
              <a:grpSpLocks/>
            </p:cNvGrpSpPr>
            <p:nvPr/>
          </p:nvGrpSpPr>
          <p:grpSpPr bwMode="auto">
            <a:xfrm>
              <a:off x="334" y="1238"/>
              <a:ext cx="5067" cy="2853"/>
              <a:chOff x="334" y="1238"/>
              <a:chExt cx="5067" cy="2853"/>
            </a:xfrm>
          </p:grpSpPr>
          <p:sp>
            <p:nvSpPr>
              <p:cNvPr id="27677" name="Rectangle 38"/>
              <p:cNvSpPr>
                <a:spLocks noChangeArrowheads="1"/>
              </p:cNvSpPr>
              <p:nvPr/>
            </p:nvSpPr>
            <p:spPr bwMode="auto">
              <a:xfrm>
                <a:off x="334" y="3715"/>
                <a:ext cx="496"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E</a:t>
                </a:r>
              </a:p>
            </p:txBody>
          </p:sp>
          <p:sp>
            <p:nvSpPr>
              <p:cNvPr id="27678" name="Rectangle 39"/>
              <p:cNvSpPr>
                <a:spLocks noChangeArrowheads="1"/>
              </p:cNvSpPr>
              <p:nvPr/>
            </p:nvSpPr>
            <p:spPr bwMode="auto">
              <a:xfrm>
                <a:off x="334" y="3338"/>
                <a:ext cx="496"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D</a:t>
                </a:r>
              </a:p>
            </p:txBody>
          </p:sp>
          <p:sp>
            <p:nvSpPr>
              <p:cNvPr id="27679" name="Rectangle 40"/>
              <p:cNvSpPr>
                <a:spLocks noChangeArrowheads="1"/>
              </p:cNvSpPr>
              <p:nvPr/>
            </p:nvSpPr>
            <p:spPr bwMode="auto">
              <a:xfrm>
                <a:off x="334" y="2963"/>
                <a:ext cx="496" cy="375"/>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C</a:t>
                </a:r>
              </a:p>
            </p:txBody>
          </p:sp>
          <p:sp>
            <p:nvSpPr>
              <p:cNvPr id="27680" name="Rectangle 41"/>
              <p:cNvSpPr>
                <a:spLocks noChangeArrowheads="1"/>
              </p:cNvSpPr>
              <p:nvPr/>
            </p:nvSpPr>
            <p:spPr bwMode="auto">
              <a:xfrm>
                <a:off x="334" y="2586"/>
                <a:ext cx="496" cy="377"/>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B</a:t>
                </a:r>
              </a:p>
            </p:txBody>
          </p:sp>
          <p:sp>
            <p:nvSpPr>
              <p:cNvPr id="27681" name="Rectangle 42"/>
              <p:cNvSpPr>
                <a:spLocks noChangeArrowheads="1"/>
              </p:cNvSpPr>
              <p:nvPr/>
            </p:nvSpPr>
            <p:spPr bwMode="auto">
              <a:xfrm>
                <a:off x="334" y="2210"/>
                <a:ext cx="496" cy="376"/>
              </a:xfrm>
              <a:prstGeom prst="rect">
                <a:avLst/>
              </a:prstGeom>
              <a:no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A</a:t>
                </a:r>
              </a:p>
            </p:txBody>
          </p:sp>
          <p:sp>
            <p:nvSpPr>
              <p:cNvPr id="27682" name="Rectangle 43"/>
              <p:cNvSpPr>
                <a:spLocks noChangeArrowheads="1"/>
              </p:cNvSpPr>
              <p:nvPr/>
            </p:nvSpPr>
            <p:spPr bwMode="auto">
              <a:xfrm>
                <a:off x="4369" y="1833"/>
                <a:ext cx="1032" cy="377"/>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Wheat</a:t>
                </a:r>
              </a:p>
            </p:txBody>
          </p:sp>
          <p:sp>
            <p:nvSpPr>
              <p:cNvPr id="27683" name="Rectangle 44"/>
              <p:cNvSpPr>
                <a:spLocks noChangeArrowheads="1"/>
              </p:cNvSpPr>
              <p:nvPr/>
            </p:nvSpPr>
            <p:spPr bwMode="auto">
              <a:xfrm>
                <a:off x="3112" y="1833"/>
                <a:ext cx="1257" cy="377"/>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Computers</a:t>
                </a:r>
              </a:p>
            </p:txBody>
          </p:sp>
          <p:sp>
            <p:nvSpPr>
              <p:cNvPr id="27684" name="Rectangle 45"/>
              <p:cNvSpPr>
                <a:spLocks noChangeArrowheads="1"/>
              </p:cNvSpPr>
              <p:nvPr/>
            </p:nvSpPr>
            <p:spPr bwMode="auto">
              <a:xfrm>
                <a:off x="2035" y="1833"/>
                <a:ext cx="1077" cy="377"/>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Wheat</a:t>
                </a:r>
              </a:p>
            </p:txBody>
          </p:sp>
          <p:sp>
            <p:nvSpPr>
              <p:cNvPr id="27685" name="Rectangle 46"/>
              <p:cNvSpPr>
                <a:spLocks noChangeArrowheads="1"/>
              </p:cNvSpPr>
              <p:nvPr/>
            </p:nvSpPr>
            <p:spPr bwMode="auto">
              <a:xfrm>
                <a:off x="830" y="1833"/>
                <a:ext cx="1205" cy="377"/>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Computers</a:t>
                </a:r>
              </a:p>
            </p:txBody>
          </p:sp>
          <p:sp>
            <p:nvSpPr>
              <p:cNvPr id="27686" name="Rectangle 47"/>
              <p:cNvSpPr>
                <a:spLocks noChangeArrowheads="1"/>
              </p:cNvSpPr>
              <p:nvPr/>
            </p:nvSpPr>
            <p:spPr bwMode="auto">
              <a:xfrm>
                <a:off x="3112" y="1238"/>
                <a:ext cx="2289" cy="595"/>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Production</a:t>
                </a:r>
              </a:p>
            </p:txBody>
          </p:sp>
          <p:sp>
            <p:nvSpPr>
              <p:cNvPr id="27687" name="Rectangle 48"/>
              <p:cNvSpPr>
                <a:spLocks noChangeArrowheads="1"/>
              </p:cNvSpPr>
              <p:nvPr/>
            </p:nvSpPr>
            <p:spPr bwMode="auto">
              <a:xfrm>
                <a:off x="830" y="1238"/>
                <a:ext cx="2282" cy="595"/>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400">
                    <a:latin typeface="Arial" pitchFamily="34" charset="0"/>
                    <a:cs typeface="Arial" pitchFamily="34" charset="0"/>
                  </a:rPr>
                  <a:t>Employment of </a:t>
                </a:r>
                <a:br>
                  <a:rPr lang="en-US" sz="2400">
                    <a:latin typeface="Arial" pitchFamily="34" charset="0"/>
                    <a:cs typeface="Arial" pitchFamily="34" charset="0"/>
                  </a:rPr>
                </a:br>
                <a:r>
                  <a:rPr lang="en-US" sz="2400">
                    <a:latin typeface="Arial" pitchFamily="34" charset="0"/>
                    <a:cs typeface="Arial" pitchFamily="34" charset="0"/>
                  </a:rPr>
                  <a:t>labor hours</a:t>
                </a:r>
              </a:p>
            </p:txBody>
          </p:sp>
          <p:sp>
            <p:nvSpPr>
              <p:cNvPr id="27688" name="Rectangle 49"/>
              <p:cNvSpPr>
                <a:spLocks noChangeArrowheads="1"/>
              </p:cNvSpPr>
              <p:nvPr/>
            </p:nvSpPr>
            <p:spPr bwMode="auto">
              <a:xfrm>
                <a:off x="334" y="1238"/>
                <a:ext cx="496" cy="972"/>
              </a:xfrm>
              <a:prstGeom prst="rect">
                <a:avLst/>
              </a:prstGeom>
              <a:no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endParaRPr lang="en-US" sz="2400">
                  <a:latin typeface="Arial" pitchFamily="34" charset="0"/>
                  <a:cs typeface="Arial" pitchFamily="34" charset="0"/>
                </a:endParaRPr>
              </a:p>
            </p:txBody>
          </p:sp>
        </p:grpSp>
        <p:sp>
          <p:nvSpPr>
            <p:cNvPr id="27676" name="Line 50"/>
            <p:cNvSpPr>
              <a:spLocks noChangeShapeType="1"/>
            </p:cNvSpPr>
            <p:nvPr/>
          </p:nvSpPr>
          <p:spPr bwMode="auto">
            <a:xfrm>
              <a:off x="334" y="1238"/>
              <a:ext cx="5067" cy="0"/>
            </a:xfrm>
            <a:prstGeom prst="line">
              <a:avLst/>
            </a:prstGeom>
            <a:noFill/>
            <a:ln w="28575" cap="sq">
              <a:solidFill>
                <a:schemeClr val="tx1"/>
              </a:solidFill>
              <a:round/>
              <a:headEnd/>
              <a:tailEnd/>
            </a:ln>
          </p:spPr>
          <p:txBody>
            <a:bodyPr/>
            <a:lstStyle/>
            <a:p>
              <a:endParaRPr lang="en-US">
                <a:latin typeface="Arial" pitchFamily="34" charset="0"/>
                <a:cs typeface="Arial" pitchFamily="34" charset="0"/>
              </a:endParaRPr>
            </a:p>
          </p:txBody>
        </p:sp>
      </p:grpSp>
      <p:sp>
        <p:nvSpPr>
          <p:cNvPr id="27661" name="Line 51"/>
          <p:cNvSpPr>
            <a:spLocks noChangeShapeType="1"/>
          </p:cNvSpPr>
          <p:nvPr/>
        </p:nvSpPr>
        <p:spPr bwMode="auto">
          <a:xfrm>
            <a:off x="2054226" y="3508375"/>
            <a:ext cx="8043863" cy="0"/>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62" name="Line 52"/>
          <p:cNvSpPr>
            <a:spLocks noChangeShapeType="1"/>
          </p:cNvSpPr>
          <p:nvPr/>
        </p:nvSpPr>
        <p:spPr bwMode="auto">
          <a:xfrm>
            <a:off x="2054226" y="4105275"/>
            <a:ext cx="8043863" cy="0"/>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63" name="Line 53"/>
          <p:cNvSpPr>
            <a:spLocks noChangeShapeType="1"/>
          </p:cNvSpPr>
          <p:nvPr/>
        </p:nvSpPr>
        <p:spPr bwMode="auto">
          <a:xfrm>
            <a:off x="2054226" y="4703763"/>
            <a:ext cx="8043863" cy="0"/>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64" name="Line 54"/>
          <p:cNvSpPr>
            <a:spLocks noChangeShapeType="1"/>
          </p:cNvSpPr>
          <p:nvPr/>
        </p:nvSpPr>
        <p:spPr bwMode="auto">
          <a:xfrm>
            <a:off x="2054226" y="5299075"/>
            <a:ext cx="8043863" cy="0"/>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65" name="Line 55"/>
          <p:cNvSpPr>
            <a:spLocks noChangeShapeType="1"/>
          </p:cNvSpPr>
          <p:nvPr/>
        </p:nvSpPr>
        <p:spPr bwMode="auto">
          <a:xfrm>
            <a:off x="2054226" y="5897563"/>
            <a:ext cx="8043863" cy="0"/>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66" name="Line 56"/>
          <p:cNvSpPr>
            <a:spLocks noChangeShapeType="1"/>
          </p:cNvSpPr>
          <p:nvPr/>
        </p:nvSpPr>
        <p:spPr bwMode="auto">
          <a:xfrm>
            <a:off x="2054226" y="6494463"/>
            <a:ext cx="8043863" cy="0"/>
          </a:xfrm>
          <a:prstGeom prst="line">
            <a:avLst/>
          </a:prstGeom>
          <a:noFill/>
          <a:ln w="28575" cap="sq">
            <a:solidFill>
              <a:schemeClr val="tx1"/>
            </a:solidFill>
            <a:round/>
            <a:headEnd/>
            <a:tailEnd/>
          </a:ln>
        </p:spPr>
        <p:txBody>
          <a:bodyPr/>
          <a:lstStyle/>
          <a:p>
            <a:endParaRPr lang="en-US">
              <a:latin typeface="Arial" pitchFamily="34" charset="0"/>
              <a:cs typeface="Arial" pitchFamily="34" charset="0"/>
            </a:endParaRPr>
          </a:p>
        </p:txBody>
      </p:sp>
      <p:sp>
        <p:nvSpPr>
          <p:cNvPr id="27667" name="Line 57"/>
          <p:cNvSpPr>
            <a:spLocks noChangeShapeType="1"/>
          </p:cNvSpPr>
          <p:nvPr/>
        </p:nvSpPr>
        <p:spPr bwMode="auto">
          <a:xfrm>
            <a:off x="2054225" y="1965325"/>
            <a:ext cx="0" cy="4529138"/>
          </a:xfrm>
          <a:prstGeom prst="line">
            <a:avLst/>
          </a:prstGeom>
          <a:noFill/>
          <a:ln w="28575" cap="sq">
            <a:solidFill>
              <a:schemeClr val="tx1"/>
            </a:solidFill>
            <a:round/>
            <a:headEnd/>
            <a:tailEnd/>
          </a:ln>
        </p:spPr>
        <p:txBody>
          <a:bodyPr/>
          <a:lstStyle/>
          <a:p>
            <a:endParaRPr lang="en-US">
              <a:latin typeface="Arial" pitchFamily="34" charset="0"/>
              <a:cs typeface="Arial" pitchFamily="34" charset="0"/>
            </a:endParaRPr>
          </a:p>
        </p:txBody>
      </p:sp>
      <p:sp>
        <p:nvSpPr>
          <p:cNvPr id="27668" name="Line 58"/>
          <p:cNvSpPr>
            <a:spLocks noChangeShapeType="1"/>
          </p:cNvSpPr>
          <p:nvPr/>
        </p:nvSpPr>
        <p:spPr bwMode="auto">
          <a:xfrm>
            <a:off x="2841625" y="1965325"/>
            <a:ext cx="0" cy="4529138"/>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69" name="Line 59"/>
          <p:cNvSpPr>
            <a:spLocks noChangeShapeType="1"/>
          </p:cNvSpPr>
          <p:nvPr/>
        </p:nvSpPr>
        <p:spPr bwMode="auto">
          <a:xfrm>
            <a:off x="6464300" y="1965325"/>
            <a:ext cx="0" cy="4529138"/>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70" name="Line 60"/>
          <p:cNvSpPr>
            <a:spLocks noChangeShapeType="1"/>
          </p:cNvSpPr>
          <p:nvPr/>
        </p:nvSpPr>
        <p:spPr bwMode="auto">
          <a:xfrm>
            <a:off x="10098088" y="1965325"/>
            <a:ext cx="0" cy="4529138"/>
          </a:xfrm>
          <a:prstGeom prst="line">
            <a:avLst/>
          </a:prstGeom>
          <a:noFill/>
          <a:ln w="28575" cap="sq">
            <a:solidFill>
              <a:schemeClr val="tx1"/>
            </a:solidFill>
            <a:round/>
            <a:headEnd/>
            <a:tailEnd/>
          </a:ln>
        </p:spPr>
        <p:txBody>
          <a:bodyPr/>
          <a:lstStyle/>
          <a:p>
            <a:endParaRPr lang="en-US">
              <a:latin typeface="Arial" pitchFamily="34" charset="0"/>
              <a:cs typeface="Arial" pitchFamily="34" charset="0"/>
            </a:endParaRPr>
          </a:p>
        </p:txBody>
      </p:sp>
      <p:sp>
        <p:nvSpPr>
          <p:cNvPr id="27671" name="Line 61"/>
          <p:cNvSpPr>
            <a:spLocks noChangeShapeType="1"/>
          </p:cNvSpPr>
          <p:nvPr/>
        </p:nvSpPr>
        <p:spPr bwMode="auto">
          <a:xfrm>
            <a:off x="4754563" y="2909889"/>
            <a:ext cx="0" cy="3584575"/>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72" name="Line 62"/>
          <p:cNvSpPr>
            <a:spLocks noChangeShapeType="1"/>
          </p:cNvSpPr>
          <p:nvPr/>
        </p:nvSpPr>
        <p:spPr bwMode="auto">
          <a:xfrm>
            <a:off x="8459788" y="2909889"/>
            <a:ext cx="0" cy="3584575"/>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73" name="Line 63"/>
          <p:cNvSpPr>
            <a:spLocks noChangeShapeType="1"/>
          </p:cNvSpPr>
          <p:nvPr/>
        </p:nvSpPr>
        <p:spPr bwMode="auto">
          <a:xfrm>
            <a:off x="2841626" y="2909888"/>
            <a:ext cx="7256463" cy="0"/>
          </a:xfrm>
          <a:prstGeom prst="line">
            <a:avLst/>
          </a:prstGeom>
          <a:noFill/>
          <a:ln w="12700">
            <a:solidFill>
              <a:schemeClr val="tx1"/>
            </a:solidFill>
            <a:round/>
            <a:headEnd/>
            <a:tailEnd/>
          </a:ln>
        </p:spPr>
        <p:txBody>
          <a:bodyPr/>
          <a:lstStyle/>
          <a:p>
            <a:endParaRPr lang="en-US">
              <a:latin typeface="Arial" pitchFamily="34" charset="0"/>
              <a:cs typeface="Arial" pitchFamily="34" charset="0"/>
            </a:endParaRPr>
          </a:p>
        </p:txBody>
      </p:sp>
      <p:sp>
        <p:nvSpPr>
          <p:cNvPr id="27674"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6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5848" y="297833"/>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7731956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p:cNvSpPr>
            <a:spLocks noGrp="1" noChangeArrowheads="1"/>
          </p:cNvSpPr>
          <p:nvPr>
            <p:ph type="title" idx="4294967295"/>
          </p:nvPr>
        </p:nvSpPr>
        <p:spPr/>
        <p:txBody>
          <a:bodyPr/>
          <a:lstStyle/>
          <a:p>
            <a:pPr eaLnBrk="1" hangingPunct="1"/>
            <a:r>
              <a:rPr lang="en-US" smtClean="0"/>
              <a:t>Demand</a:t>
            </a:r>
          </a:p>
        </p:txBody>
      </p:sp>
      <p:sp>
        <p:nvSpPr>
          <p:cNvPr id="24581" name="Rectangle 3"/>
          <p:cNvSpPr>
            <a:spLocks noGrp="1" noChangeArrowheads="1"/>
          </p:cNvSpPr>
          <p:nvPr>
            <p:ph type="body" idx="4294967295"/>
          </p:nvPr>
        </p:nvSpPr>
        <p:spPr/>
        <p:txBody>
          <a:bodyPr>
            <a:normAutofit/>
          </a:bodyPr>
          <a:lstStyle/>
          <a:p>
            <a:pPr eaLnBrk="1" hangingPunct="1">
              <a:lnSpc>
                <a:spcPct val="105000"/>
              </a:lnSpc>
              <a:spcBef>
                <a:spcPts val="1600"/>
              </a:spcBef>
            </a:pPr>
            <a:r>
              <a:rPr lang="en-US" dirty="0" smtClean="0"/>
              <a:t>The </a:t>
            </a:r>
            <a:r>
              <a:rPr lang="en-US" b="1" dirty="0" smtClean="0">
                <a:solidFill>
                  <a:srgbClr val="FF0000"/>
                </a:solidFill>
              </a:rPr>
              <a:t>quantity demanded</a:t>
            </a:r>
            <a:r>
              <a:rPr lang="en-US" dirty="0" smtClean="0"/>
              <a:t> of any good is the amount of the good that buyers are willing </a:t>
            </a:r>
            <a:r>
              <a:rPr lang="en-US" dirty="0"/>
              <a:t>&amp;</a:t>
            </a:r>
            <a:r>
              <a:rPr lang="en-US" dirty="0" smtClean="0"/>
              <a:t> able to purchase. </a:t>
            </a:r>
          </a:p>
          <a:p>
            <a:pPr eaLnBrk="1" hangingPunct="1">
              <a:lnSpc>
                <a:spcPct val="105000"/>
              </a:lnSpc>
              <a:spcBef>
                <a:spcPts val="1600"/>
              </a:spcBef>
            </a:pPr>
            <a:r>
              <a:rPr lang="en-US" b="1" dirty="0" smtClean="0">
                <a:solidFill>
                  <a:srgbClr val="FF0000"/>
                </a:solidFill>
              </a:rPr>
              <a:t>Law of demand</a:t>
            </a:r>
            <a:r>
              <a:rPr lang="en-US" dirty="0" smtClean="0"/>
              <a:t>:  the claim that the quantity demanded of a good falls when the price of the good rises, </a:t>
            </a:r>
            <a:r>
              <a:rPr lang="en-US" dirty="0" smtClean="0">
                <a:solidFill>
                  <a:srgbClr val="00B050"/>
                </a:solidFill>
              </a:rPr>
              <a:t>other things equal </a:t>
            </a:r>
            <a:r>
              <a:rPr lang="en-US" dirty="0" smtClean="0"/>
              <a:t> </a:t>
            </a:r>
          </a:p>
        </p:txBody>
      </p:sp>
      <p:sp>
        <p:nvSpPr>
          <p:cNvPr id="24582"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8512" y="1905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34089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81">
                                            <p:txEl>
                                              <p:pRg st="0" end="0"/>
                                            </p:txEl>
                                          </p:spTgt>
                                        </p:tgtEl>
                                        <p:attrNameLst>
                                          <p:attrName>style.visibility</p:attrName>
                                        </p:attrNameLst>
                                      </p:cBhvr>
                                      <p:to>
                                        <p:strVal val="visible"/>
                                      </p:to>
                                    </p:set>
                                    <p:animEffect transition="in" filter="wipe(left)">
                                      <p:cBhvr>
                                        <p:cTn id="7" dur="500"/>
                                        <p:tgtEl>
                                          <p:spTgt spid="245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81">
                                            <p:txEl>
                                              <p:pRg st="1" end="1"/>
                                            </p:txEl>
                                          </p:spTgt>
                                        </p:tgtEl>
                                        <p:attrNameLst>
                                          <p:attrName>style.visibility</p:attrName>
                                        </p:attrNameLst>
                                      </p:cBhvr>
                                      <p:to>
                                        <p:strVal val="visible"/>
                                      </p:to>
                                    </p:set>
                                    <p:animEffect transition="in" filter="wipe(left)">
                                      <p:cBhvr>
                                        <p:cTn id="12" dur="500"/>
                                        <p:tgtEl>
                                          <p:spTgt spid="245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bldLvl="4"/>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a:xfrm>
            <a:off x="1746250" y="84666"/>
            <a:ext cx="8686800" cy="901700"/>
          </a:xfrm>
        </p:spPr>
        <p:txBody>
          <a:bodyPr/>
          <a:lstStyle/>
          <a:p>
            <a:pPr eaLnBrk="1" hangingPunct="1"/>
            <a:r>
              <a:rPr lang="en-US" sz="3400" dirty="0"/>
              <a:t>The Demand Schedule</a:t>
            </a:r>
          </a:p>
        </p:txBody>
      </p:sp>
      <p:sp>
        <p:nvSpPr>
          <p:cNvPr id="25605" name="Rectangle 3"/>
          <p:cNvSpPr>
            <a:spLocks noGrp="1" noChangeArrowheads="1"/>
          </p:cNvSpPr>
          <p:nvPr>
            <p:ph type="body" idx="4294967295"/>
          </p:nvPr>
        </p:nvSpPr>
        <p:spPr>
          <a:xfrm>
            <a:off x="2055813" y="1016000"/>
            <a:ext cx="5099050" cy="5308600"/>
          </a:xfrm>
        </p:spPr>
        <p:txBody>
          <a:bodyPr>
            <a:normAutofit fontScale="92500"/>
          </a:bodyPr>
          <a:lstStyle/>
          <a:p>
            <a:pPr eaLnBrk="1" hangingPunct="1"/>
            <a:r>
              <a:rPr lang="en-US" b="1" dirty="0" smtClean="0">
                <a:solidFill>
                  <a:srgbClr val="FF0000"/>
                </a:solidFill>
              </a:rPr>
              <a:t>Demand schedule</a:t>
            </a:r>
            <a:r>
              <a:rPr lang="en-US" dirty="0" smtClean="0"/>
              <a:t>:   </a:t>
            </a:r>
            <a:br>
              <a:rPr lang="en-US" dirty="0" smtClean="0"/>
            </a:br>
            <a:r>
              <a:rPr lang="en-US" dirty="0" smtClean="0"/>
              <a:t>a table that shows the relationship between the price of a good and the quantity demanded </a:t>
            </a:r>
          </a:p>
          <a:p>
            <a:pPr eaLnBrk="1" hangingPunct="1">
              <a:spcBef>
                <a:spcPct val="60000"/>
              </a:spcBef>
            </a:pPr>
            <a:r>
              <a:rPr lang="en-US" dirty="0" smtClean="0"/>
              <a:t>Example:  </a:t>
            </a:r>
            <a:br>
              <a:rPr lang="en-US" dirty="0" smtClean="0"/>
            </a:br>
            <a:r>
              <a:rPr lang="en-US" dirty="0" smtClean="0"/>
              <a:t>Helen’s demand for lattes.</a:t>
            </a:r>
          </a:p>
          <a:p>
            <a:pPr>
              <a:spcBef>
                <a:spcPct val="60000"/>
              </a:spcBef>
            </a:pPr>
            <a:r>
              <a:rPr lang="en-US" dirty="0" smtClean="0">
                <a:cs typeface="Arial" charset="0"/>
              </a:rPr>
              <a:t>Notice that Helen’s preferences obey the </a:t>
            </a:r>
            <a:br>
              <a:rPr lang="en-US" dirty="0" smtClean="0">
                <a:cs typeface="Arial" charset="0"/>
              </a:rPr>
            </a:br>
            <a:r>
              <a:rPr lang="en-US" dirty="0" smtClean="0">
                <a:cs typeface="Arial" charset="0"/>
              </a:rPr>
              <a:t>law of demand.  </a:t>
            </a:r>
          </a:p>
        </p:txBody>
      </p:sp>
      <p:graphicFrame>
        <p:nvGraphicFramePr>
          <p:cNvPr id="71684" name="Group 4"/>
          <p:cNvGraphicFramePr>
            <a:graphicFrameLocks noGrp="1"/>
          </p:cNvGraphicFramePr>
          <p:nvPr>
            <p:extLst>
              <p:ext uri="{D42A27DB-BD31-4B8C-83A1-F6EECF244321}">
                <p14:modId xmlns:p14="http://schemas.microsoft.com/office/powerpoint/2010/main" val="3639513305"/>
              </p:ext>
            </p:extLst>
          </p:nvPr>
        </p:nvGraphicFramePr>
        <p:xfrm>
          <a:off x="7715250" y="841375"/>
          <a:ext cx="2668588" cy="4368103"/>
        </p:xfrm>
        <a:graphic>
          <a:graphicData uri="http://schemas.openxmlformats.org/drawingml/2006/table">
            <a:tbl>
              <a:tblPr/>
              <a:tblGrid>
                <a:gridCol w="998538">
                  <a:extLst>
                    <a:ext uri="{9D8B030D-6E8A-4147-A177-3AD203B41FA5}">
                      <a16:colId xmlns:a16="http://schemas.microsoft.com/office/drawing/2014/main" val="20000"/>
                    </a:ext>
                  </a:extLst>
                </a:gridCol>
                <a:gridCol w="1670050">
                  <a:extLst>
                    <a:ext uri="{9D8B030D-6E8A-4147-A177-3AD203B41FA5}">
                      <a16:colId xmlns:a16="http://schemas.microsoft.com/office/drawing/2014/main" val="20001"/>
                    </a:ext>
                  </a:extLst>
                </a:gridCol>
              </a:tblGrid>
              <a:tr h="5080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Price </a:t>
                      </a:r>
                      <a:br>
                        <a:rPr kumimoji="0" lang="en-US" sz="2400" b="0" i="0" u="none" strike="noStrike" cap="none" normalizeH="0" baseline="0" dirty="0" smtClean="0">
                          <a:ln>
                            <a:noFill/>
                          </a:ln>
                          <a:solidFill>
                            <a:srgbClr val="FF0000"/>
                          </a:solidFill>
                          <a:effectLst/>
                          <a:latin typeface="Arial" charset="0"/>
                        </a:rPr>
                      </a:br>
                      <a:r>
                        <a:rPr kumimoji="0" lang="en-US" sz="2400" b="0" i="0" u="none" strike="noStrike" cap="none" normalizeH="0" baseline="0" dirty="0" smtClean="0">
                          <a:ln>
                            <a:noFill/>
                          </a:ln>
                          <a:solidFill>
                            <a:srgbClr val="FF0000"/>
                          </a:solidFill>
                          <a:effectLst/>
                          <a:latin typeface="Arial" charset="0"/>
                        </a:rPr>
                        <a:t>of lattes</a:t>
                      </a:r>
                    </a:p>
                  </a:txBody>
                  <a:tcPr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Quantity </a:t>
                      </a:r>
                      <a:br>
                        <a:rPr kumimoji="0" lang="en-US" sz="2400" b="0" i="0" u="none" strike="noStrike" cap="none" normalizeH="0" baseline="0" dirty="0" smtClean="0">
                          <a:ln>
                            <a:noFill/>
                          </a:ln>
                          <a:solidFill>
                            <a:srgbClr val="FF0000"/>
                          </a:solidFill>
                          <a:effectLst/>
                          <a:latin typeface="Arial" charset="0"/>
                        </a:rPr>
                      </a:br>
                      <a:r>
                        <a:rPr kumimoji="0" lang="en-US" sz="2400" b="0" i="0" u="none" strike="noStrike" cap="none" normalizeH="0" baseline="0" dirty="0" smtClean="0">
                          <a:ln>
                            <a:noFill/>
                          </a:ln>
                          <a:solidFill>
                            <a:srgbClr val="FF0000"/>
                          </a:solidFill>
                          <a:effectLst/>
                          <a:latin typeface="Arial" charset="0"/>
                        </a:rPr>
                        <a:t>of lattes demanded</a:t>
                      </a:r>
                    </a:p>
                  </a:txBody>
                  <a:tcPr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$0.00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16</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14</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2.00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12</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3.00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4.00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8</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5.00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6</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6.00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4</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extLst>
                  <a:ext uri="{0D108BD9-81ED-4DB2-BD59-A6C34878D82A}">
                    <a16:rowId xmlns:a16="http://schemas.microsoft.com/office/drawing/2014/main" val="10007"/>
                  </a:ext>
                </a:extLst>
              </a:tr>
            </a:tbl>
          </a:graphicData>
        </a:graphic>
      </p:graphicFrame>
      <p:sp>
        <p:nvSpPr>
          <p:cNvPr id="25632"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13" y="2159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8841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wipe(left)">
                                      <p:cBhvr>
                                        <p:cTn id="7" dur="500"/>
                                        <p:tgtEl>
                                          <p:spTgt spid="25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wipe(left)">
                                      <p:cBhvr>
                                        <p:cTn id="12" dur="500"/>
                                        <p:tgtEl>
                                          <p:spTgt spid="2560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1684"/>
                                        </p:tgtEl>
                                        <p:attrNameLst>
                                          <p:attrName>style.visibility</p:attrName>
                                        </p:attrNameLst>
                                      </p:cBhvr>
                                      <p:to>
                                        <p:strVal val="visible"/>
                                      </p:to>
                                    </p:set>
                                    <p:animEffect transition="in" filter="fade">
                                      <p:cBhvr>
                                        <p:cTn id="16" dur="500"/>
                                        <p:tgtEl>
                                          <p:spTgt spid="7168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605">
                                            <p:txEl>
                                              <p:pRg st="2" end="2"/>
                                            </p:txEl>
                                          </p:spTgt>
                                        </p:tgtEl>
                                        <p:attrNameLst>
                                          <p:attrName>style.visibility</p:attrName>
                                        </p:attrNameLst>
                                      </p:cBhvr>
                                      <p:to>
                                        <p:strVal val="visible"/>
                                      </p:to>
                                    </p:set>
                                    <p:animEffect transition="in" filter="wipe(left)">
                                      <p:cBhvr>
                                        <p:cTn id="21" dur="500"/>
                                        <p:tgtEl>
                                          <p:spTgt spid="256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bldLvl="4"/>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7350" y="876300"/>
            <a:ext cx="6445250" cy="5456238"/>
            <a:chOff x="84" y="552"/>
            <a:chExt cx="4060" cy="3437"/>
          </a:xfrm>
        </p:grpSpPr>
        <p:pic>
          <p:nvPicPr>
            <p:cNvPr id="26695" name="Picture 3" descr="chap4 graph1"/>
            <p:cNvPicPr>
              <a:picLocks noChangeAspect="1" noChangeArrowheads="1"/>
            </p:cNvPicPr>
            <p:nvPr/>
          </p:nvPicPr>
          <p:blipFill>
            <a:blip r:embed="rId3" cstate="print"/>
            <a:srcRect/>
            <a:stretch>
              <a:fillRect/>
            </a:stretch>
          </p:blipFill>
          <p:spPr bwMode="auto">
            <a:xfrm>
              <a:off x="137" y="631"/>
              <a:ext cx="3646" cy="3358"/>
            </a:xfrm>
            <a:prstGeom prst="rect">
              <a:avLst/>
            </a:prstGeom>
            <a:noFill/>
            <a:ln w="9525">
              <a:noFill/>
              <a:miter lim="800000"/>
              <a:headEnd/>
              <a:tailEnd/>
            </a:ln>
          </p:spPr>
        </p:pic>
        <p:sp>
          <p:nvSpPr>
            <p:cNvPr id="26696" name="Text Box 4"/>
            <p:cNvSpPr txBox="1">
              <a:spLocks noChangeArrowheads="1"/>
            </p:cNvSpPr>
            <p:nvPr/>
          </p:nvSpPr>
          <p:spPr bwMode="auto">
            <a:xfrm>
              <a:off x="84" y="552"/>
              <a:ext cx="857" cy="523"/>
            </a:xfrm>
            <a:prstGeom prst="rect">
              <a:avLst/>
            </a:prstGeom>
            <a:solidFill>
              <a:schemeClr val="bg1"/>
            </a:solidFill>
            <a:ln w="9525">
              <a:noFill/>
              <a:miter lim="800000"/>
              <a:headEnd/>
              <a:tailEnd/>
            </a:ln>
          </p:spPr>
          <p:txBody>
            <a:bodyPr>
              <a:spAutoFit/>
            </a:bodyPr>
            <a:lstStyle/>
            <a:p>
              <a:pPr algn="r">
                <a:spcBef>
                  <a:spcPct val="50000"/>
                </a:spcBef>
              </a:pPr>
              <a:r>
                <a:rPr lang="en-US" sz="2400" b="1">
                  <a:cs typeface="Arial" charset="0"/>
                </a:rPr>
                <a:t>Price of Lattes</a:t>
              </a:r>
            </a:p>
          </p:txBody>
        </p:sp>
        <p:sp>
          <p:nvSpPr>
            <p:cNvPr id="26697" name="Text Box 5"/>
            <p:cNvSpPr txBox="1">
              <a:spLocks noChangeArrowheads="1"/>
            </p:cNvSpPr>
            <p:nvPr/>
          </p:nvSpPr>
          <p:spPr bwMode="auto">
            <a:xfrm>
              <a:off x="3277" y="3489"/>
              <a:ext cx="867" cy="46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400" b="1">
                  <a:cs typeface="Arial" charset="0"/>
                </a:rPr>
                <a:t>Quantity of Lattes</a:t>
              </a:r>
            </a:p>
          </p:txBody>
        </p:sp>
      </p:grpSp>
      <p:sp>
        <p:nvSpPr>
          <p:cNvPr id="72710" name="Line 6"/>
          <p:cNvSpPr>
            <a:spLocks noChangeShapeType="1"/>
          </p:cNvSpPr>
          <p:nvPr/>
        </p:nvSpPr>
        <p:spPr bwMode="auto">
          <a:xfrm>
            <a:off x="3484563" y="1585914"/>
            <a:ext cx="3052762" cy="3889375"/>
          </a:xfrm>
          <a:prstGeom prst="line">
            <a:avLst/>
          </a:prstGeom>
          <a:noFill/>
          <a:ln w="50800">
            <a:solidFill>
              <a:srgbClr val="FF0000"/>
            </a:solidFill>
            <a:round/>
            <a:headEnd/>
            <a:tailEnd/>
          </a:ln>
        </p:spPr>
        <p:txBody>
          <a:bodyPr/>
          <a:lstStyle/>
          <a:p>
            <a:endParaRPr lang="en-US"/>
          </a:p>
        </p:txBody>
      </p:sp>
      <p:sp>
        <p:nvSpPr>
          <p:cNvPr id="72711" name="Oval 7"/>
          <p:cNvSpPr>
            <a:spLocks noChangeArrowheads="1"/>
          </p:cNvSpPr>
          <p:nvPr/>
        </p:nvSpPr>
        <p:spPr bwMode="auto">
          <a:xfrm>
            <a:off x="6467475" y="5414963"/>
            <a:ext cx="139700" cy="138112"/>
          </a:xfrm>
          <a:prstGeom prst="ellipse">
            <a:avLst/>
          </a:prstGeom>
          <a:solidFill>
            <a:srgbClr val="FF0000"/>
          </a:solidFill>
          <a:ln w="9525">
            <a:noFill/>
            <a:round/>
            <a:headEnd/>
            <a:tailEnd/>
          </a:ln>
        </p:spPr>
        <p:txBody>
          <a:bodyPr wrap="none" anchor="ctr"/>
          <a:lstStyle/>
          <a:p>
            <a:endParaRPr lang="en-US">
              <a:cs typeface="Arial" charset="0"/>
            </a:endParaRPr>
          </a:p>
        </p:txBody>
      </p:sp>
      <p:sp>
        <p:nvSpPr>
          <p:cNvPr id="26631" name="Rectangle 8"/>
          <p:cNvSpPr>
            <a:spLocks noGrp="1" noChangeArrowheads="1"/>
          </p:cNvSpPr>
          <p:nvPr>
            <p:ph type="title" idx="4294967295"/>
          </p:nvPr>
        </p:nvSpPr>
        <p:spPr>
          <a:xfrm>
            <a:off x="2420938" y="137760"/>
            <a:ext cx="7491412" cy="677862"/>
          </a:xfrm>
        </p:spPr>
        <p:txBody>
          <a:bodyPr/>
          <a:lstStyle/>
          <a:p>
            <a:pPr eaLnBrk="1" hangingPunct="1"/>
            <a:r>
              <a:rPr lang="en-US" sz="3200" dirty="0"/>
              <a:t>Helen’s Demand Schedule &amp; Curve</a:t>
            </a:r>
          </a:p>
        </p:txBody>
      </p:sp>
      <p:graphicFrame>
        <p:nvGraphicFramePr>
          <p:cNvPr id="72713" name="Group 9"/>
          <p:cNvGraphicFramePr>
            <a:graphicFrameLocks noGrp="1"/>
          </p:cNvGraphicFramePr>
          <p:nvPr>
            <p:extLst>
              <p:ext uri="{D42A27DB-BD31-4B8C-83A1-F6EECF244321}">
                <p14:modId xmlns:p14="http://schemas.microsoft.com/office/powerpoint/2010/main" val="3252942919"/>
              </p:ext>
            </p:extLst>
          </p:nvPr>
        </p:nvGraphicFramePr>
        <p:xfrm>
          <a:off x="7715250" y="841375"/>
          <a:ext cx="2668588" cy="4368103"/>
        </p:xfrm>
        <a:graphic>
          <a:graphicData uri="http://schemas.openxmlformats.org/drawingml/2006/table">
            <a:tbl>
              <a:tblPr/>
              <a:tblGrid>
                <a:gridCol w="998538">
                  <a:extLst>
                    <a:ext uri="{9D8B030D-6E8A-4147-A177-3AD203B41FA5}">
                      <a16:colId xmlns:a16="http://schemas.microsoft.com/office/drawing/2014/main" val="20000"/>
                    </a:ext>
                  </a:extLst>
                </a:gridCol>
                <a:gridCol w="1670050">
                  <a:extLst>
                    <a:ext uri="{9D8B030D-6E8A-4147-A177-3AD203B41FA5}">
                      <a16:colId xmlns:a16="http://schemas.microsoft.com/office/drawing/2014/main" val="20001"/>
                    </a:ext>
                  </a:extLst>
                </a:gridCol>
              </a:tblGrid>
              <a:tr h="5080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Price </a:t>
                      </a:r>
                      <a:br>
                        <a:rPr kumimoji="0" lang="en-US" sz="2400" b="0" i="0" u="none" strike="noStrike" cap="none" normalizeH="0" baseline="0" dirty="0" smtClean="0">
                          <a:ln>
                            <a:noFill/>
                          </a:ln>
                          <a:solidFill>
                            <a:srgbClr val="FF0000"/>
                          </a:solidFill>
                          <a:effectLst/>
                          <a:latin typeface="Arial" charset="0"/>
                        </a:rPr>
                      </a:br>
                      <a:r>
                        <a:rPr kumimoji="0" lang="en-US" sz="2400" b="0" i="0" u="none" strike="noStrike" cap="none" normalizeH="0" baseline="0" dirty="0" smtClean="0">
                          <a:ln>
                            <a:noFill/>
                          </a:ln>
                          <a:solidFill>
                            <a:srgbClr val="FF0000"/>
                          </a:solidFill>
                          <a:effectLst/>
                          <a:latin typeface="Arial" charset="0"/>
                        </a:rPr>
                        <a:t>of lattes</a:t>
                      </a:r>
                    </a:p>
                  </a:txBody>
                  <a:tcPr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Quantity </a:t>
                      </a:r>
                      <a:br>
                        <a:rPr kumimoji="0" lang="en-US" sz="2400" b="0" i="0" u="none" strike="noStrike" cap="none" normalizeH="0" baseline="0" dirty="0" smtClean="0">
                          <a:ln>
                            <a:noFill/>
                          </a:ln>
                          <a:solidFill>
                            <a:srgbClr val="FF0000"/>
                          </a:solidFill>
                          <a:effectLst/>
                          <a:latin typeface="Arial" charset="0"/>
                        </a:rPr>
                      </a:br>
                      <a:r>
                        <a:rPr kumimoji="0" lang="en-US" sz="2400" b="0" i="0" u="none" strike="noStrike" cap="none" normalizeH="0" baseline="0" dirty="0" smtClean="0">
                          <a:ln>
                            <a:noFill/>
                          </a:ln>
                          <a:solidFill>
                            <a:srgbClr val="FF0000"/>
                          </a:solidFill>
                          <a:effectLst/>
                          <a:latin typeface="Arial" charset="0"/>
                        </a:rPr>
                        <a:t>of lattes demanded</a:t>
                      </a:r>
                    </a:p>
                  </a:txBody>
                  <a:tcPr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$0.00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16</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14</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2.00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12</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3.00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4.00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8</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5.00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6</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6.00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4</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extLst>
                  <a:ext uri="{0D108BD9-81ED-4DB2-BD59-A6C34878D82A}">
                    <a16:rowId xmlns:a16="http://schemas.microsoft.com/office/drawing/2014/main" val="10007"/>
                  </a:ext>
                </a:extLst>
              </a:tr>
            </a:tbl>
          </a:graphicData>
        </a:graphic>
      </p:graphicFrame>
      <p:grpSp>
        <p:nvGrpSpPr>
          <p:cNvPr id="3" name="Group 54"/>
          <p:cNvGrpSpPr>
            <a:grpSpLocks/>
          </p:cNvGrpSpPr>
          <p:nvPr/>
        </p:nvGrpSpPr>
        <p:grpSpPr bwMode="auto">
          <a:xfrm>
            <a:off x="2859088" y="4235450"/>
            <a:ext cx="2832100" cy="1250950"/>
            <a:chOff x="841" y="2668"/>
            <a:chExt cx="1784" cy="788"/>
          </a:xfrm>
        </p:grpSpPr>
        <p:grpSp>
          <p:nvGrpSpPr>
            <p:cNvPr id="4" name="Group 55"/>
            <p:cNvGrpSpPr>
              <a:grpSpLocks/>
            </p:cNvGrpSpPr>
            <p:nvPr/>
          </p:nvGrpSpPr>
          <p:grpSpPr bwMode="auto">
            <a:xfrm>
              <a:off x="841" y="2712"/>
              <a:ext cx="1747" cy="744"/>
              <a:chOff x="357" y="2450"/>
              <a:chExt cx="795" cy="646"/>
            </a:xfrm>
          </p:grpSpPr>
          <p:sp>
            <p:nvSpPr>
              <p:cNvPr id="26693" name="Line 56"/>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6694" name="Line 57"/>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26692" name="Oval 58"/>
            <p:cNvSpPr>
              <a:spLocks noChangeArrowheads="1"/>
            </p:cNvSpPr>
            <p:nvPr/>
          </p:nvSpPr>
          <p:spPr bwMode="auto">
            <a:xfrm>
              <a:off x="2537" y="2668"/>
              <a:ext cx="88" cy="87"/>
            </a:xfrm>
            <a:prstGeom prst="ellipse">
              <a:avLst/>
            </a:prstGeom>
            <a:solidFill>
              <a:srgbClr val="FF0000"/>
            </a:solidFill>
            <a:ln w="9525">
              <a:noFill/>
              <a:round/>
              <a:headEnd/>
              <a:tailEnd/>
            </a:ln>
          </p:spPr>
          <p:txBody>
            <a:bodyPr wrap="none" anchor="ctr"/>
            <a:lstStyle/>
            <a:p>
              <a:endParaRPr lang="en-US">
                <a:cs typeface="Arial" charset="0"/>
              </a:endParaRPr>
            </a:p>
          </p:txBody>
        </p:sp>
      </p:grpSp>
      <p:grpSp>
        <p:nvGrpSpPr>
          <p:cNvPr id="5" name="Group 59"/>
          <p:cNvGrpSpPr>
            <a:grpSpLocks/>
          </p:cNvGrpSpPr>
          <p:nvPr/>
        </p:nvGrpSpPr>
        <p:grpSpPr bwMode="auto">
          <a:xfrm>
            <a:off x="2859088" y="4837114"/>
            <a:ext cx="3300412" cy="655637"/>
            <a:chOff x="841" y="3047"/>
            <a:chExt cx="2079" cy="413"/>
          </a:xfrm>
        </p:grpSpPr>
        <p:grpSp>
          <p:nvGrpSpPr>
            <p:cNvPr id="6" name="Group 60"/>
            <p:cNvGrpSpPr>
              <a:grpSpLocks/>
            </p:cNvGrpSpPr>
            <p:nvPr/>
          </p:nvGrpSpPr>
          <p:grpSpPr bwMode="auto">
            <a:xfrm>
              <a:off x="841" y="3092"/>
              <a:ext cx="2032" cy="368"/>
              <a:chOff x="357" y="2450"/>
              <a:chExt cx="795" cy="646"/>
            </a:xfrm>
          </p:grpSpPr>
          <p:sp>
            <p:nvSpPr>
              <p:cNvPr id="26689" name="Line 61"/>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6690" name="Line 62"/>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26688" name="Oval 63"/>
            <p:cNvSpPr>
              <a:spLocks noChangeArrowheads="1"/>
            </p:cNvSpPr>
            <p:nvPr/>
          </p:nvSpPr>
          <p:spPr bwMode="auto">
            <a:xfrm>
              <a:off x="2832" y="3047"/>
              <a:ext cx="88" cy="87"/>
            </a:xfrm>
            <a:prstGeom prst="ellipse">
              <a:avLst/>
            </a:prstGeom>
            <a:solidFill>
              <a:srgbClr val="FF0000"/>
            </a:solidFill>
            <a:ln w="9525">
              <a:noFill/>
              <a:round/>
              <a:headEnd/>
              <a:tailEnd/>
            </a:ln>
          </p:spPr>
          <p:txBody>
            <a:bodyPr wrap="none" anchor="ctr"/>
            <a:lstStyle/>
            <a:p>
              <a:endParaRPr lang="en-US">
                <a:cs typeface="Arial" charset="0"/>
              </a:endParaRPr>
            </a:p>
          </p:txBody>
        </p:sp>
      </p:grpSp>
      <p:grpSp>
        <p:nvGrpSpPr>
          <p:cNvPr id="7" name="Group 64"/>
          <p:cNvGrpSpPr>
            <a:grpSpLocks/>
          </p:cNvGrpSpPr>
          <p:nvPr/>
        </p:nvGrpSpPr>
        <p:grpSpPr bwMode="auto">
          <a:xfrm>
            <a:off x="2862263" y="3652838"/>
            <a:ext cx="2374900" cy="1835150"/>
            <a:chOff x="843" y="2301"/>
            <a:chExt cx="1496" cy="1156"/>
          </a:xfrm>
        </p:grpSpPr>
        <p:grpSp>
          <p:nvGrpSpPr>
            <p:cNvPr id="8" name="Group 66"/>
            <p:cNvGrpSpPr>
              <a:grpSpLocks/>
            </p:cNvGrpSpPr>
            <p:nvPr/>
          </p:nvGrpSpPr>
          <p:grpSpPr bwMode="auto">
            <a:xfrm>
              <a:off x="843" y="2343"/>
              <a:ext cx="1452" cy="1114"/>
              <a:chOff x="357" y="2450"/>
              <a:chExt cx="795" cy="646"/>
            </a:xfrm>
          </p:grpSpPr>
          <p:sp>
            <p:nvSpPr>
              <p:cNvPr id="26685" name="Line 67"/>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6686" name="Line 68"/>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26683" name="Oval 65"/>
            <p:cNvSpPr>
              <a:spLocks noChangeArrowheads="1"/>
            </p:cNvSpPr>
            <p:nvPr/>
          </p:nvSpPr>
          <p:spPr bwMode="auto">
            <a:xfrm>
              <a:off x="2251" y="2301"/>
              <a:ext cx="88" cy="87"/>
            </a:xfrm>
            <a:prstGeom prst="ellipse">
              <a:avLst/>
            </a:prstGeom>
            <a:solidFill>
              <a:srgbClr val="FF0000"/>
            </a:solidFill>
            <a:ln w="9525">
              <a:noFill/>
              <a:round/>
              <a:headEnd/>
              <a:tailEnd/>
            </a:ln>
          </p:spPr>
          <p:txBody>
            <a:bodyPr wrap="none" anchor="ctr"/>
            <a:lstStyle/>
            <a:p>
              <a:endParaRPr lang="en-US">
                <a:cs typeface="Arial" charset="0"/>
              </a:endParaRPr>
            </a:p>
          </p:txBody>
        </p:sp>
      </p:grpSp>
      <p:grpSp>
        <p:nvGrpSpPr>
          <p:cNvPr id="9" name="Group 69"/>
          <p:cNvGrpSpPr>
            <a:grpSpLocks/>
          </p:cNvGrpSpPr>
          <p:nvPr/>
        </p:nvGrpSpPr>
        <p:grpSpPr bwMode="auto">
          <a:xfrm>
            <a:off x="2857500" y="3063875"/>
            <a:ext cx="1917700" cy="2420938"/>
            <a:chOff x="840" y="1930"/>
            <a:chExt cx="1208" cy="1525"/>
          </a:xfrm>
        </p:grpSpPr>
        <p:grpSp>
          <p:nvGrpSpPr>
            <p:cNvPr id="10" name="Group 71"/>
            <p:cNvGrpSpPr>
              <a:grpSpLocks/>
            </p:cNvGrpSpPr>
            <p:nvPr/>
          </p:nvGrpSpPr>
          <p:grpSpPr bwMode="auto">
            <a:xfrm>
              <a:off x="840" y="1971"/>
              <a:ext cx="1172" cy="1484"/>
              <a:chOff x="357" y="2450"/>
              <a:chExt cx="795" cy="646"/>
            </a:xfrm>
          </p:grpSpPr>
          <p:sp>
            <p:nvSpPr>
              <p:cNvPr id="26681" name="Line 72"/>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6682" name="Line 73"/>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26679" name="Oval 70"/>
            <p:cNvSpPr>
              <a:spLocks noChangeArrowheads="1"/>
            </p:cNvSpPr>
            <p:nvPr/>
          </p:nvSpPr>
          <p:spPr bwMode="auto">
            <a:xfrm>
              <a:off x="1960" y="1930"/>
              <a:ext cx="88" cy="87"/>
            </a:xfrm>
            <a:prstGeom prst="ellipse">
              <a:avLst/>
            </a:prstGeom>
            <a:solidFill>
              <a:srgbClr val="FF0000"/>
            </a:solidFill>
            <a:ln w="9525">
              <a:noFill/>
              <a:round/>
              <a:headEnd/>
              <a:tailEnd/>
            </a:ln>
          </p:spPr>
          <p:txBody>
            <a:bodyPr wrap="none" anchor="ctr"/>
            <a:lstStyle/>
            <a:p>
              <a:endParaRPr lang="en-US">
                <a:cs typeface="Arial" charset="0"/>
              </a:endParaRPr>
            </a:p>
          </p:txBody>
        </p:sp>
      </p:grpSp>
      <p:grpSp>
        <p:nvGrpSpPr>
          <p:cNvPr id="11" name="Group 74"/>
          <p:cNvGrpSpPr>
            <a:grpSpLocks/>
          </p:cNvGrpSpPr>
          <p:nvPr/>
        </p:nvGrpSpPr>
        <p:grpSpPr bwMode="auto">
          <a:xfrm>
            <a:off x="2860676" y="2466976"/>
            <a:ext cx="1452563" cy="3027363"/>
            <a:chOff x="842" y="1554"/>
            <a:chExt cx="915" cy="1907"/>
          </a:xfrm>
        </p:grpSpPr>
        <p:grpSp>
          <p:nvGrpSpPr>
            <p:cNvPr id="12" name="Group 76"/>
            <p:cNvGrpSpPr>
              <a:grpSpLocks/>
            </p:cNvGrpSpPr>
            <p:nvPr/>
          </p:nvGrpSpPr>
          <p:grpSpPr bwMode="auto">
            <a:xfrm>
              <a:off x="842" y="1590"/>
              <a:ext cx="873" cy="1871"/>
              <a:chOff x="357" y="2450"/>
              <a:chExt cx="795" cy="646"/>
            </a:xfrm>
          </p:grpSpPr>
          <p:sp>
            <p:nvSpPr>
              <p:cNvPr id="26677" name="Line 77"/>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6678" name="Line 78"/>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26675" name="Oval 75"/>
            <p:cNvSpPr>
              <a:spLocks noChangeArrowheads="1"/>
            </p:cNvSpPr>
            <p:nvPr/>
          </p:nvSpPr>
          <p:spPr bwMode="auto">
            <a:xfrm>
              <a:off x="1669" y="1554"/>
              <a:ext cx="88" cy="87"/>
            </a:xfrm>
            <a:prstGeom prst="ellipse">
              <a:avLst/>
            </a:prstGeom>
            <a:solidFill>
              <a:srgbClr val="FF0000"/>
            </a:solidFill>
            <a:ln w="9525">
              <a:noFill/>
              <a:round/>
              <a:headEnd/>
              <a:tailEnd/>
            </a:ln>
          </p:spPr>
          <p:txBody>
            <a:bodyPr wrap="none" anchor="ctr"/>
            <a:lstStyle/>
            <a:p>
              <a:endParaRPr lang="en-US">
                <a:cs typeface="Arial" charset="0"/>
              </a:endParaRPr>
            </a:p>
          </p:txBody>
        </p:sp>
      </p:grpSp>
      <p:grpSp>
        <p:nvGrpSpPr>
          <p:cNvPr id="13" name="Group 79"/>
          <p:cNvGrpSpPr>
            <a:grpSpLocks/>
          </p:cNvGrpSpPr>
          <p:nvPr/>
        </p:nvGrpSpPr>
        <p:grpSpPr bwMode="auto">
          <a:xfrm>
            <a:off x="2857500" y="1876425"/>
            <a:ext cx="984250" cy="3619500"/>
            <a:chOff x="840" y="1182"/>
            <a:chExt cx="620" cy="2280"/>
          </a:xfrm>
        </p:grpSpPr>
        <p:grpSp>
          <p:nvGrpSpPr>
            <p:cNvPr id="14" name="Group 81"/>
            <p:cNvGrpSpPr>
              <a:grpSpLocks/>
            </p:cNvGrpSpPr>
            <p:nvPr/>
          </p:nvGrpSpPr>
          <p:grpSpPr bwMode="auto">
            <a:xfrm>
              <a:off x="840" y="1221"/>
              <a:ext cx="579" cy="2241"/>
              <a:chOff x="357" y="2450"/>
              <a:chExt cx="795" cy="646"/>
            </a:xfrm>
          </p:grpSpPr>
          <p:sp>
            <p:nvSpPr>
              <p:cNvPr id="26673" name="Line 82"/>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6674" name="Line 83"/>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26671" name="Oval 80"/>
            <p:cNvSpPr>
              <a:spLocks noChangeArrowheads="1"/>
            </p:cNvSpPr>
            <p:nvPr/>
          </p:nvSpPr>
          <p:spPr bwMode="auto">
            <a:xfrm>
              <a:off x="1372" y="1182"/>
              <a:ext cx="88" cy="87"/>
            </a:xfrm>
            <a:prstGeom prst="ellipse">
              <a:avLst/>
            </a:prstGeom>
            <a:solidFill>
              <a:srgbClr val="FF0000"/>
            </a:solidFill>
            <a:ln w="9525">
              <a:noFill/>
              <a:round/>
              <a:headEnd/>
              <a:tailEnd/>
            </a:ln>
          </p:spPr>
          <p:txBody>
            <a:bodyPr wrap="none" anchor="ctr"/>
            <a:lstStyle/>
            <a:p>
              <a:endParaRPr lang="en-US">
                <a:cs typeface="Arial" charset="0"/>
              </a:endParaRPr>
            </a:p>
          </p:txBody>
        </p:sp>
      </p:grpSp>
      <p:sp>
        <p:nvSpPr>
          <p:cNvPr id="26670" name="FlagCount" hidden="1">
            <a:hlinkClick r:id="rId4"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4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79075" y="93398"/>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8655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711"/>
                                        </p:tgtEl>
                                        <p:attrNameLst>
                                          <p:attrName>style.visibility</p:attrName>
                                        </p:attrNameLst>
                                      </p:cBhvr>
                                      <p:to>
                                        <p:strVal val="visible"/>
                                      </p:to>
                                    </p:set>
                                    <p:animEffect transition="in" filter="fade">
                                      <p:cBhvr>
                                        <p:cTn id="12" dur="500"/>
                                        <p:tgtEl>
                                          <p:spTgt spid="727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upRigh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upRight)">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upRight)">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upRight)">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trips(upRight)">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strips(upRight)">
                                      <p:cBhvr>
                                        <p:cTn id="42" dur="1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72710"/>
                                        </p:tgtEl>
                                        <p:attrNameLst>
                                          <p:attrName>style.visibility</p:attrName>
                                        </p:attrNameLst>
                                      </p:cBhvr>
                                      <p:to>
                                        <p:strVal val="visible"/>
                                      </p:to>
                                    </p:set>
                                    <p:animEffect transition="in" filter="strips(downRight)">
                                      <p:cBhvr>
                                        <p:cTn id="47" dur="1000"/>
                                        <p:tgtEl>
                                          <p:spTgt spid="7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0" grpId="0" animBg="1"/>
      <p:bldP spid="7271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normAutofit/>
          </a:bodyPr>
          <a:lstStyle/>
          <a:p>
            <a:pPr eaLnBrk="1" hangingPunct="1"/>
            <a:r>
              <a:rPr lang="en-US" sz="3400" dirty="0"/>
              <a:t>Demand Curve Shifters</a:t>
            </a:r>
          </a:p>
        </p:txBody>
      </p:sp>
      <p:sp>
        <p:nvSpPr>
          <p:cNvPr id="28677" name="Rectangle 3"/>
          <p:cNvSpPr>
            <a:spLocks noGrp="1" noChangeArrowheads="1"/>
          </p:cNvSpPr>
          <p:nvPr>
            <p:ph idx="1"/>
          </p:nvPr>
        </p:nvSpPr>
        <p:spPr/>
        <p:txBody>
          <a:bodyPr/>
          <a:lstStyle/>
          <a:p>
            <a:pPr eaLnBrk="1" hangingPunct="1"/>
            <a:r>
              <a:rPr lang="en-US" dirty="0" smtClean="0"/>
              <a:t>The demand curve shows how price affects quantity demanded, </a:t>
            </a:r>
            <a:r>
              <a:rPr lang="en-US" i="1" dirty="0" smtClean="0"/>
              <a:t>other things being equal</a:t>
            </a:r>
            <a:r>
              <a:rPr lang="en-US" dirty="0" smtClean="0"/>
              <a:t>. </a:t>
            </a:r>
          </a:p>
          <a:p>
            <a:pPr eaLnBrk="1" hangingPunct="1"/>
            <a:r>
              <a:rPr lang="en-US" dirty="0" smtClean="0"/>
              <a:t>These “other things” are non-price determinants of demand (i.e.</a:t>
            </a:r>
            <a:r>
              <a:rPr lang="en-US" i="1" dirty="0" smtClean="0"/>
              <a:t>,</a:t>
            </a:r>
            <a:r>
              <a:rPr lang="en-US" dirty="0" smtClean="0"/>
              <a:t> things that determine buyers’ demand for a good, other than the good’s price).  </a:t>
            </a:r>
          </a:p>
          <a:p>
            <a:pPr eaLnBrk="1" hangingPunct="1"/>
            <a:r>
              <a:rPr lang="en-US" dirty="0" smtClean="0"/>
              <a:t>Changes in them shift the </a:t>
            </a:r>
            <a:r>
              <a:rPr lang="en-US" b="1" i="1" dirty="0" smtClean="0"/>
              <a:t>D</a:t>
            </a:r>
            <a:r>
              <a:rPr lang="en-US" dirty="0" smtClean="0"/>
              <a:t> curve…  </a:t>
            </a:r>
          </a:p>
        </p:txBody>
      </p:sp>
      <p:sp>
        <p:nvSpPr>
          <p:cNvPr id="28678"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9334" y="1905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6782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Effect transition="in" filter="wipe(left)">
                                      <p:cBhvr>
                                        <p:cTn id="7" dur="500"/>
                                        <p:tgtEl>
                                          <p:spTgt spid="286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7">
                                            <p:txEl>
                                              <p:pRg st="1" end="1"/>
                                            </p:txEl>
                                          </p:spTgt>
                                        </p:tgtEl>
                                        <p:attrNameLst>
                                          <p:attrName>style.visibility</p:attrName>
                                        </p:attrNameLst>
                                      </p:cBhvr>
                                      <p:to>
                                        <p:strVal val="visible"/>
                                      </p:to>
                                    </p:set>
                                    <p:animEffect transition="in" filter="wipe(left)">
                                      <p:cBhvr>
                                        <p:cTn id="12" dur="500"/>
                                        <p:tgtEl>
                                          <p:spTgt spid="286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77">
                                            <p:txEl>
                                              <p:pRg st="2" end="2"/>
                                            </p:txEl>
                                          </p:spTgt>
                                        </p:tgtEl>
                                        <p:attrNameLst>
                                          <p:attrName>style.visibility</p:attrName>
                                        </p:attrNameLst>
                                      </p:cBhvr>
                                      <p:to>
                                        <p:strVal val="visible"/>
                                      </p:to>
                                    </p:set>
                                    <p:animEffect transition="in" filter="wipe(left)">
                                      <p:cBhvr>
                                        <p:cTn id="17" dur="500"/>
                                        <p:tgtEl>
                                          <p:spTgt spid="286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bldLvl="4"/>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algn="l" eaLnBrk="1" hangingPunct="1"/>
            <a:r>
              <a:rPr lang="en-US" sz="3400" dirty="0"/>
              <a:t>Demand Curve Shifters: </a:t>
            </a:r>
            <a:r>
              <a:rPr lang="en-US" sz="3400" dirty="0">
                <a:solidFill>
                  <a:srgbClr val="008080"/>
                </a:solidFill>
              </a:rPr>
              <a:t> </a:t>
            </a:r>
            <a:r>
              <a:rPr lang="en-US" sz="3400" b="1" dirty="0">
                <a:solidFill>
                  <a:srgbClr val="008080"/>
                </a:solidFill>
              </a:rPr>
              <a:t># of Buyers</a:t>
            </a:r>
          </a:p>
        </p:txBody>
      </p:sp>
      <p:sp>
        <p:nvSpPr>
          <p:cNvPr id="29701" name="Rectangle 3"/>
          <p:cNvSpPr>
            <a:spLocks noGrp="1" noChangeArrowheads="1"/>
          </p:cNvSpPr>
          <p:nvPr>
            <p:ph idx="1"/>
          </p:nvPr>
        </p:nvSpPr>
        <p:spPr/>
        <p:txBody>
          <a:bodyPr/>
          <a:lstStyle/>
          <a:p>
            <a:pPr eaLnBrk="1" hangingPunct="1"/>
            <a:r>
              <a:rPr lang="en-US" smtClean="0"/>
              <a:t>Increase in # of buyers </a:t>
            </a:r>
            <a:br>
              <a:rPr lang="en-US" smtClean="0"/>
            </a:br>
            <a:r>
              <a:rPr lang="en-US" smtClean="0"/>
              <a:t>increases quantity demanded at each price, shifts </a:t>
            </a:r>
            <a:r>
              <a:rPr lang="en-US" b="1" i="1" smtClean="0"/>
              <a:t>D</a:t>
            </a:r>
            <a:r>
              <a:rPr lang="en-US" smtClean="0"/>
              <a:t> curve to the right. </a:t>
            </a:r>
          </a:p>
        </p:txBody>
      </p:sp>
      <p:sp>
        <p:nvSpPr>
          <p:cNvPr id="29702"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9285"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90035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wipe(left)">
                                      <p:cBhvr>
                                        <p:cTn id="7" dur="500"/>
                                        <p:tgtEl>
                                          <p:spTgt spid="297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uild="p" bldLvl="4"/>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60539" y="1166814"/>
            <a:ext cx="6669087" cy="5108575"/>
            <a:chOff x="149" y="735"/>
            <a:chExt cx="4201" cy="3218"/>
          </a:xfrm>
        </p:grpSpPr>
        <p:grpSp>
          <p:nvGrpSpPr>
            <p:cNvPr id="3" name="Group 3"/>
            <p:cNvGrpSpPr>
              <a:grpSpLocks/>
            </p:cNvGrpSpPr>
            <p:nvPr/>
          </p:nvGrpSpPr>
          <p:grpSpPr bwMode="auto">
            <a:xfrm>
              <a:off x="149" y="735"/>
              <a:ext cx="4201" cy="3218"/>
              <a:chOff x="149" y="735"/>
              <a:chExt cx="4201" cy="3218"/>
            </a:xfrm>
          </p:grpSpPr>
          <p:graphicFrame>
            <p:nvGraphicFramePr>
              <p:cNvPr id="2050" name="Object 4"/>
              <p:cNvGraphicFramePr>
                <a:graphicFrameLocks noChangeAspect="1"/>
              </p:cNvGraphicFramePr>
              <p:nvPr/>
            </p:nvGraphicFramePr>
            <p:xfrm>
              <a:off x="149" y="735"/>
              <a:ext cx="4150" cy="3218"/>
            </p:xfrm>
            <a:graphic>
              <a:graphicData uri="http://schemas.openxmlformats.org/presentationml/2006/ole">
                <mc:AlternateContent xmlns:mc="http://schemas.openxmlformats.org/markup-compatibility/2006">
                  <mc:Choice xmlns:v="urn:schemas-microsoft-com:vml" Requires="v">
                    <p:oleObj spid="_x0000_s8201" name="Worksheet" r:id="rId4" imgW="4743602" imgH="3733800" progId="Excel.Sheet.8">
                      <p:embed/>
                    </p:oleObj>
                  </mc:Choice>
                  <mc:Fallback>
                    <p:oleObj name="Worksheet" r:id="rId4" imgW="4743602" imgH="3733800" progId="Excel.Sheet.8">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 y="735"/>
                            <a:ext cx="4150" cy="3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5"/>
              <p:cNvGrpSpPr>
                <a:grpSpLocks/>
              </p:cNvGrpSpPr>
              <p:nvPr/>
            </p:nvGrpSpPr>
            <p:grpSpPr bwMode="auto">
              <a:xfrm>
                <a:off x="842" y="1605"/>
                <a:ext cx="883" cy="1871"/>
                <a:chOff x="357" y="2450"/>
                <a:chExt cx="795" cy="646"/>
              </a:xfrm>
            </p:grpSpPr>
            <p:sp>
              <p:nvSpPr>
                <p:cNvPr id="2107" name="Line 6"/>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108" name="Line 7"/>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2082" name="Text Box 8"/>
              <p:cNvSpPr txBox="1">
                <a:spLocks noChangeArrowheads="1"/>
              </p:cNvSpPr>
              <p:nvPr/>
            </p:nvSpPr>
            <p:spPr bwMode="auto">
              <a:xfrm>
                <a:off x="696" y="820"/>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cs typeface="Arial" charset="0"/>
                  </a:rPr>
                  <a:t>P</a:t>
                </a:r>
              </a:p>
            </p:txBody>
          </p:sp>
          <p:sp>
            <p:nvSpPr>
              <p:cNvPr id="2083" name="Text Box 9"/>
              <p:cNvSpPr txBox="1">
                <a:spLocks noChangeArrowheads="1"/>
              </p:cNvSpPr>
              <p:nvPr/>
            </p:nvSpPr>
            <p:spPr bwMode="auto">
              <a:xfrm>
                <a:off x="4077" y="3356"/>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cs typeface="Arial" charset="0"/>
                  </a:rPr>
                  <a:t>Q</a:t>
                </a:r>
              </a:p>
            </p:txBody>
          </p:sp>
          <p:grpSp>
            <p:nvGrpSpPr>
              <p:cNvPr id="5" name="Group 10"/>
              <p:cNvGrpSpPr>
                <a:grpSpLocks/>
              </p:cNvGrpSpPr>
              <p:nvPr/>
            </p:nvGrpSpPr>
            <p:grpSpPr bwMode="auto">
              <a:xfrm>
                <a:off x="841" y="2731"/>
                <a:ext cx="1747" cy="744"/>
                <a:chOff x="357" y="2450"/>
                <a:chExt cx="795" cy="646"/>
              </a:xfrm>
            </p:grpSpPr>
            <p:sp>
              <p:nvSpPr>
                <p:cNvPr id="2105" name="Line 11"/>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106" name="Line 12"/>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nvGrpSpPr>
              <p:cNvPr id="6" name="Group 13"/>
              <p:cNvGrpSpPr>
                <a:grpSpLocks/>
              </p:cNvGrpSpPr>
              <p:nvPr/>
            </p:nvGrpSpPr>
            <p:grpSpPr bwMode="auto">
              <a:xfrm>
                <a:off x="841" y="3092"/>
                <a:ext cx="2032" cy="368"/>
                <a:chOff x="357" y="2450"/>
                <a:chExt cx="795" cy="646"/>
              </a:xfrm>
            </p:grpSpPr>
            <p:sp>
              <p:nvSpPr>
                <p:cNvPr id="2103" name="Line 14"/>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104" name="Line 15"/>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nvGrpSpPr>
              <p:cNvPr id="7" name="Group 16"/>
              <p:cNvGrpSpPr>
                <a:grpSpLocks/>
              </p:cNvGrpSpPr>
              <p:nvPr/>
            </p:nvGrpSpPr>
            <p:grpSpPr bwMode="auto">
              <a:xfrm>
                <a:off x="843" y="2345"/>
                <a:ext cx="1452" cy="1114"/>
                <a:chOff x="357" y="2450"/>
                <a:chExt cx="795" cy="646"/>
              </a:xfrm>
            </p:grpSpPr>
            <p:sp>
              <p:nvSpPr>
                <p:cNvPr id="2101" name="Line 17"/>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102" name="Line 18"/>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nvGrpSpPr>
              <p:cNvPr id="8" name="Group 19"/>
              <p:cNvGrpSpPr>
                <a:grpSpLocks/>
              </p:cNvGrpSpPr>
              <p:nvPr/>
            </p:nvGrpSpPr>
            <p:grpSpPr bwMode="auto">
              <a:xfrm>
                <a:off x="840" y="1977"/>
                <a:ext cx="1172" cy="1484"/>
                <a:chOff x="357" y="2450"/>
                <a:chExt cx="795" cy="646"/>
              </a:xfrm>
            </p:grpSpPr>
            <p:sp>
              <p:nvSpPr>
                <p:cNvPr id="2099" name="Line 20"/>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100" name="Line 21"/>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nvGrpSpPr>
              <p:cNvPr id="9" name="Group 22"/>
              <p:cNvGrpSpPr>
                <a:grpSpLocks/>
              </p:cNvGrpSpPr>
              <p:nvPr/>
            </p:nvGrpSpPr>
            <p:grpSpPr bwMode="auto">
              <a:xfrm>
                <a:off x="1235" y="999"/>
                <a:ext cx="1923" cy="2450"/>
                <a:chOff x="1235" y="999"/>
                <a:chExt cx="1923" cy="2450"/>
              </a:xfrm>
            </p:grpSpPr>
            <p:sp>
              <p:nvSpPr>
                <p:cNvPr id="2092" name="Line 23"/>
                <p:cNvSpPr>
                  <a:spLocks noChangeShapeType="1"/>
                </p:cNvSpPr>
                <p:nvPr/>
              </p:nvSpPr>
              <p:spPr bwMode="auto">
                <a:xfrm>
                  <a:off x="1235" y="999"/>
                  <a:ext cx="1923" cy="2450"/>
                </a:xfrm>
                <a:prstGeom prst="line">
                  <a:avLst/>
                </a:prstGeom>
                <a:noFill/>
                <a:ln w="50800">
                  <a:solidFill>
                    <a:srgbClr val="777777"/>
                  </a:solidFill>
                  <a:round/>
                  <a:headEnd/>
                  <a:tailEnd/>
                </a:ln>
              </p:spPr>
              <p:txBody>
                <a:bodyPr/>
                <a:lstStyle/>
                <a:p>
                  <a:endParaRPr lang="en-US"/>
                </a:p>
              </p:txBody>
            </p:sp>
            <p:sp>
              <p:nvSpPr>
                <p:cNvPr id="2093" name="Oval 24"/>
                <p:cNvSpPr>
                  <a:spLocks noChangeArrowheads="1"/>
                </p:cNvSpPr>
                <p:nvPr/>
              </p:nvSpPr>
              <p:spPr bwMode="auto">
                <a:xfrm>
                  <a:off x="1678" y="1569"/>
                  <a:ext cx="89"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2094" name="Oval 25"/>
                <p:cNvSpPr>
                  <a:spLocks noChangeArrowheads="1"/>
                </p:cNvSpPr>
                <p:nvPr/>
              </p:nvSpPr>
              <p:spPr bwMode="auto">
                <a:xfrm>
                  <a:off x="2547" y="2682"/>
                  <a:ext cx="88"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2095" name="Oval 26"/>
                <p:cNvSpPr>
                  <a:spLocks noChangeArrowheads="1"/>
                </p:cNvSpPr>
                <p:nvPr/>
              </p:nvSpPr>
              <p:spPr bwMode="auto">
                <a:xfrm>
                  <a:off x="2832" y="3047"/>
                  <a:ext cx="88"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2096" name="Oval 27"/>
                <p:cNvSpPr>
                  <a:spLocks noChangeArrowheads="1"/>
                </p:cNvSpPr>
                <p:nvPr/>
              </p:nvSpPr>
              <p:spPr bwMode="auto">
                <a:xfrm>
                  <a:off x="2251" y="2303"/>
                  <a:ext cx="88"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2097" name="Oval 28"/>
                <p:cNvSpPr>
                  <a:spLocks noChangeArrowheads="1"/>
                </p:cNvSpPr>
                <p:nvPr/>
              </p:nvSpPr>
              <p:spPr bwMode="auto">
                <a:xfrm>
                  <a:off x="1960" y="1936"/>
                  <a:ext cx="88"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2098" name="Oval 29"/>
                <p:cNvSpPr>
                  <a:spLocks noChangeArrowheads="1"/>
                </p:cNvSpPr>
                <p:nvPr/>
              </p:nvSpPr>
              <p:spPr bwMode="auto">
                <a:xfrm>
                  <a:off x="1389" y="1192"/>
                  <a:ext cx="91" cy="87"/>
                </a:xfrm>
                <a:prstGeom prst="ellipse">
                  <a:avLst/>
                </a:prstGeom>
                <a:solidFill>
                  <a:srgbClr val="777777"/>
                </a:solidFill>
                <a:ln w="9525">
                  <a:noFill/>
                  <a:round/>
                  <a:headEnd/>
                  <a:tailEnd/>
                </a:ln>
              </p:spPr>
              <p:txBody>
                <a:bodyPr wrap="none" anchor="ctr"/>
                <a:lstStyle/>
                <a:p>
                  <a:endParaRPr lang="en-US">
                    <a:cs typeface="Arial" charset="0"/>
                  </a:endParaRPr>
                </a:p>
              </p:txBody>
            </p:sp>
          </p:grpSp>
          <p:grpSp>
            <p:nvGrpSpPr>
              <p:cNvPr id="10" name="Group 30"/>
              <p:cNvGrpSpPr>
                <a:grpSpLocks/>
              </p:cNvGrpSpPr>
              <p:nvPr/>
            </p:nvGrpSpPr>
            <p:grpSpPr bwMode="auto">
              <a:xfrm>
                <a:off x="840" y="1231"/>
                <a:ext cx="598" cy="2241"/>
                <a:chOff x="357" y="2450"/>
                <a:chExt cx="795" cy="646"/>
              </a:xfrm>
            </p:grpSpPr>
            <p:sp>
              <p:nvSpPr>
                <p:cNvPr id="2090" name="Line 31"/>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2091" name="Line 32"/>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sp>
          <p:nvSpPr>
            <p:cNvPr id="2080" name="Oval 33"/>
            <p:cNvSpPr>
              <a:spLocks noChangeArrowheads="1"/>
            </p:cNvSpPr>
            <p:nvPr/>
          </p:nvSpPr>
          <p:spPr bwMode="auto">
            <a:xfrm>
              <a:off x="3114" y="3411"/>
              <a:ext cx="88" cy="87"/>
            </a:xfrm>
            <a:prstGeom prst="ellipse">
              <a:avLst/>
            </a:prstGeom>
            <a:solidFill>
              <a:srgbClr val="777777"/>
            </a:solidFill>
            <a:ln w="9525">
              <a:noFill/>
              <a:round/>
              <a:headEnd/>
              <a:tailEnd/>
            </a:ln>
          </p:spPr>
          <p:txBody>
            <a:bodyPr wrap="none" anchor="ctr"/>
            <a:lstStyle/>
            <a:p>
              <a:endParaRPr lang="en-US">
                <a:cs typeface="Arial" charset="0"/>
              </a:endParaRPr>
            </a:p>
          </p:txBody>
        </p:sp>
      </p:grpSp>
      <p:sp>
        <p:nvSpPr>
          <p:cNvPr id="78882" name="Text Box 34"/>
          <p:cNvSpPr txBox="1">
            <a:spLocks noChangeArrowheads="1"/>
          </p:cNvSpPr>
          <p:nvPr/>
        </p:nvSpPr>
        <p:spPr bwMode="auto">
          <a:xfrm>
            <a:off x="6721477" y="1292578"/>
            <a:ext cx="3421063" cy="2219325"/>
          </a:xfrm>
          <a:prstGeom prst="rect">
            <a:avLst/>
          </a:prstGeom>
          <a:solidFill>
            <a:srgbClr val="FFCCCC"/>
          </a:solidFill>
          <a:ln w="9525">
            <a:noFill/>
            <a:miter lim="800000"/>
            <a:headEnd/>
            <a:tailEnd/>
          </a:ln>
          <a:effectLst>
            <a:outerShdw blurRad="50800" dist="38100" dir="2700000" algn="tl" rotWithShape="0">
              <a:prstClr val="black">
                <a:alpha val="40000"/>
              </a:prstClr>
            </a:outerShdw>
          </a:effectLst>
        </p:spPr>
        <p:txBody>
          <a:bodyPr>
            <a:spAutoFit/>
          </a:bodyPr>
          <a:lstStyle/>
          <a:p>
            <a:pPr>
              <a:lnSpc>
                <a:spcPct val="105000"/>
              </a:lnSpc>
              <a:spcBef>
                <a:spcPct val="50000"/>
              </a:spcBef>
            </a:pPr>
            <a:r>
              <a:rPr lang="en-US" sz="2600" dirty="0">
                <a:solidFill>
                  <a:srgbClr val="FF0000"/>
                </a:solidFill>
                <a:latin typeface="Arial"/>
                <a:cs typeface="Arial"/>
              </a:rPr>
              <a:t>Suppose the number of buyers increases.  </a:t>
            </a:r>
          </a:p>
          <a:p>
            <a:pPr>
              <a:lnSpc>
                <a:spcPct val="105000"/>
              </a:lnSpc>
              <a:spcBef>
                <a:spcPct val="10000"/>
              </a:spcBef>
            </a:pPr>
            <a:r>
              <a:rPr lang="en-US" sz="2600" dirty="0">
                <a:solidFill>
                  <a:srgbClr val="FF0000"/>
                </a:solidFill>
                <a:latin typeface="Arial"/>
                <a:cs typeface="Arial"/>
              </a:rPr>
              <a:t>Then, at each </a:t>
            </a:r>
            <a:r>
              <a:rPr lang="en-US" sz="2600" b="1" i="1" dirty="0">
                <a:solidFill>
                  <a:srgbClr val="FF0000"/>
                </a:solidFill>
                <a:latin typeface="Arial"/>
                <a:cs typeface="Arial"/>
              </a:rPr>
              <a:t>P</a:t>
            </a:r>
            <a:r>
              <a:rPr lang="en-US" sz="2600" dirty="0">
                <a:solidFill>
                  <a:srgbClr val="FF0000"/>
                </a:solidFill>
                <a:latin typeface="Arial"/>
                <a:cs typeface="Arial"/>
              </a:rPr>
              <a:t>, </a:t>
            </a:r>
            <a:br>
              <a:rPr lang="en-US" sz="2600" dirty="0">
                <a:solidFill>
                  <a:srgbClr val="FF0000"/>
                </a:solidFill>
                <a:latin typeface="Arial"/>
                <a:cs typeface="Arial"/>
              </a:rPr>
            </a:br>
            <a:r>
              <a:rPr lang="en-US" sz="2600" b="1" i="1" dirty="0" err="1">
                <a:solidFill>
                  <a:srgbClr val="FF0000"/>
                </a:solidFill>
                <a:latin typeface="Arial"/>
                <a:cs typeface="Arial"/>
              </a:rPr>
              <a:t>Q</a:t>
            </a:r>
            <a:r>
              <a:rPr lang="en-US" sz="2600" b="1" i="1" baseline="30000" dirty="0" err="1">
                <a:solidFill>
                  <a:srgbClr val="FF0000"/>
                </a:solidFill>
                <a:latin typeface="Arial"/>
                <a:cs typeface="Arial"/>
              </a:rPr>
              <a:t>d</a:t>
            </a:r>
            <a:r>
              <a:rPr lang="en-US" sz="2600" dirty="0">
                <a:solidFill>
                  <a:srgbClr val="FF0000"/>
                </a:solidFill>
                <a:latin typeface="Arial"/>
                <a:cs typeface="Arial"/>
              </a:rPr>
              <a:t> will increase </a:t>
            </a:r>
            <a:br>
              <a:rPr lang="en-US" sz="2600" dirty="0">
                <a:solidFill>
                  <a:srgbClr val="FF0000"/>
                </a:solidFill>
                <a:latin typeface="Arial"/>
                <a:cs typeface="Arial"/>
              </a:rPr>
            </a:br>
            <a:r>
              <a:rPr lang="en-US" sz="2600" dirty="0">
                <a:solidFill>
                  <a:srgbClr val="FF0000"/>
                </a:solidFill>
                <a:latin typeface="Arial"/>
                <a:cs typeface="Arial"/>
              </a:rPr>
              <a:t>(by 5 in this example).</a:t>
            </a:r>
          </a:p>
        </p:txBody>
      </p:sp>
      <p:sp>
        <p:nvSpPr>
          <p:cNvPr id="78883" name="Line 35"/>
          <p:cNvSpPr>
            <a:spLocks noChangeShapeType="1"/>
          </p:cNvSpPr>
          <p:nvPr/>
        </p:nvSpPr>
        <p:spPr bwMode="auto">
          <a:xfrm>
            <a:off x="4243389" y="1563688"/>
            <a:ext cx="3074987" cy="3949700"/>
          </a:xfrm>
          <a:prstGeom prst="line">
            <a:avLst/>
          </a:prstGeom>
          <a:noFill/>
          <a:ln w="50800">
            <a:solidFill>
              <a:srgbClr val="CC0000"/>
            </a:solidFill>
            <a:round/>
            <a:headEnd/>
            <a:tailEnd/>
          </a:ln>
        </p:spPr>
        <p:txBody>
          <a:bodyPr/>
          <a:lstStyle/>
          <a:p>
            <a:endParaRPr lang="en-US"/>
          </a:p>
        </p:txBody>
      </p:sp>
      <p:grpSp>
        <p:nvGrpSpPr>
          <p:cNvPr id="11" name="Group 36"/>
          <p:cNvGrpSpPr>
            <a:grpSpLocks/>
          </p:cNvGrpSpPr>
          <p:nvPr/>
        </p:nvGrpSpPr>
        <p:grpSpPr bwMode="auto">
          <a:xfrm>
            <a:off x="6623050" y="5435601"/>
            <a:ext cx="755650" cy="138113"/>
            <a:chOff x="3210" y="3415"/>
            <a:chExt cx="476" cy="87"/>
          </a:xfrm>
        </p:grpSpPr>
        <p:sp>
          <p:nvSpPr>
            <p:cNvPr id="2077" name="Oval 37"/>
            <p:cNvSpPr>
              <a:spLocks noChangeArrowheads="1"/>
            </p:cNvSpPr>
            <p:nvPr/>
          </p:nvSpPr>
          <p:spPr bwMode="auto">
            <a:xfrm>
              <a:off x="3598" y="3415"/>
              <a:ext cx="88" cy="87"/>
            </a:xfrm>
            <a:prstGeom prst="ellipse">
              <a:avLst/>
            </a:prstGeom>
            <a:solidFill>
              <a:srgbClr val="CC0000"/>
            </a:solidFill>
            <a:ln w="9525">
              <a:noFill/>
              <a:round/>
              <a:headEnd/>
              <a:tailEnd/>
            </a:ln>
          </p:spPr>
          <p:txBody>
            <a:bodyPr wrap="none" anchor="ctr"/>
            <a:lstStyle/>
            <a:p>
              <a:endParaRPr lang="en-US">
                <a:cs typeface="Arial" charset="0"/>
              </a:endParaRPr>
            </a:p>
          </p:txBody>
        </p:sp>
        <p:sp>
          <p:nvSpPr>
            <p:cNvPr id="2078" name="Line 38"/>
            <p:cNvSpPr>
              <a:spLocks noChangeShapeType="1"/>
            </p:cNvSpPr>
            <p:nvPr/>
          </p:nvSpPr>
          <p:spPr bwMode="auto">
            <a:xfrm>
              <a:off x="3210" y="3456"/>
              <a:ext cx="392" cy="0"/>
            </a:xfrm>
            <a:prstGeom prst="line">
              <a:avLst/>
            </a:prstGeom>
            <a:noFill/>
            <a:ln w="38100">
              <a:solidFill>
                <a:srgbClr val="990000"/>
              </a:solidFill>
              <a:round/>
              <a:headEnd/>
              <a:tailEnd type="triangle" w="lg" len="med"/>
            </a:ln>
          </p:spPr>
          <p:txBody>
            <a:bodyPr/>
            <a:lstStyle/>
            <a:p>
              <a:endParaRPr lang="en-US"/>
            </a:p>
          </p:txBody>
        </p:sp>
      </p:grpSp>
      <p:grpSp>
        <p:nvGrpSpPr>
          <p:cNvPr id="12" name="Group 39"/>
          <p:cNvGrpSpPr>
            <a:grpSpLocks/>
          </p:cNvGrpSpPr>
          <p:nvPr/>
        </p:nvGrpSpPr>
        <p:grpSpPr bwMode="auto">
          <a:xfrm>
            <a:off x="6162676" y="4827588"/>
            <a:ext cx="752475" cy="138112"/>
            <a:chOff x="2922" y="3041"/>
            <a:chExt cx="474" cy="87"/>
          </a:xfrm>
        </p:grpSpPr>
        <p:sp>
          <p:nvSpPr>
            <p:cNvPr id="2075" name="Oval 40"/>
            <p:cNvSpPr>
              <a:spLocks noChangeArrowheads="1"/>
            </p:cNvSpPr>
            <p:nvPr/>
          </p:nvSpPr>
          <p:spPr bwMode="auto">
            <a:xfrm>
              <a:off x="3308" y="3041"/>
              <a:ext cx="88" cy="87"/>
            </a:xfrm>
            <a:prstGeom prst="ellipse">
              <a:avLst/>
            </a:prstGeom>
            <a:solidFill>
              <a:srgbClr val="CC0000"/>
            </a:solidFill>
            <a:ln w="9525">
              <a:solidFill>
                <a:srgbClr val="CC0000"/>
              </a:solidFill>
              <a:round/>
              <a:headEnd/>
              <a:tailEnd/>
            </a:ln>
          </p:spPr>
          <p:txBody>
            <a:bodyPr wrap="none" anchor="ctr"/>
            <a:lstStyle/>
            <a:p>
              <a:endParaRPr lang="en-US">
                <a:cs typeface="Arial" charset="0"/>
              </a:endParaRPr>
            </a:p>
          </p:txBody>
        </p:sp>
        <p:sp>
          <p:nvSpPr>
            <p:cNvPr id="2076" name="Line 41"/>
            <p:cNvSpPr>
              <a:spLocks noChangeShapeType="1"/>
            </p:cNvSpPr>
            <p:nvPr/>
          </p:nvSpPr>
          <p:spPr bwMode="auto">
            <a:xfrm>
              <a:off x="2922" y="3094"/>
              <a:ext cx="392" cy="0"/>
            </a:xfrm>
            <a:prstGeom prst="line">
              <a:avLst/>
            </a:prstGeom>
            <a:noFill/>
            <a:ln w="38100">
              <a:solidFill>
                <a:srgbClr val="990000"/>
              </a:solidFill>
              <a:round/>
              <a:headEnd/>
              <a:tailEnd type="triangle" w="lg" len="med"/>
            </a:ln>
          </p:spPr>
          <p:txBody>
            <a:bodyPr/>
            <a:lstStyle/>
            <a:p>
              <a:endParaRPr lang="en-US"/>
            </a:p>
          </p:txBody>
        </p:sp>
      </p:grpSp>
      <p:grpSp>
        <p:nvGrpSpPr>
          <p:cNvPr id="13" name="Group 42"/>
          <p:cNvGrpSpPr>
            <a:grpSpLocks/>
          </p:cNvGrpSpPr>
          <p:nvPr/>
        </p:nvGrpSpPr>
        <p:grpSpPr bwMode="auto">
          <a:xfrm>
            <a:off x="5705475" y="4248151"/>
            <a:ext cx="757238" cy="138113"/>
            <a:chOff x="2634" y="2676"/>
            <a:chExt cx="477" cy="87"/>
          </a:xfrm>
        </p:grpSpPr>
        <p:sp>
          <p:nvSpPr>
            <p:cNvPr id="2073" name="Oval 43"/>
            <p:cNvSpPr>
              <a:spLocks noChangeArrowheads="1"/>
            </p:cNvSpPr>
            <p:nvPr/>
          </p:nvSpPr>
          <p:spPr bwMode="auto">
            <a:xfrm>
              <a:off x="3023" y="2676"/>
              <a:ext cx="88" cy="87"/>
            </a:xfrm>
            <a:prstGeom prst="ellipse">
              <a:avLst/>
            </a:prstGeom>
            <a:solidFill>
              <a:srgbClr val="CC0000"/>
            </a:solidFill>
            <a:ln w="9525">
              <a:solidFill>
                <a:srgbClr val="CC0000"/>
              </a:solidFill>
              <a:round/>
              <a:headEnd/>
              <a:tailEnd/>
            </a:ln>
          </p:spPr>
          <p:txBody>
            <a:bodyPr wrap="none" anchor="ctr"/>
            <a:lstStyle/>
            <a:p>
              <a:endParaRPr lang="en-US">
                <a:cs typeface="Arial" charset="0"/>
              </a:endParaRPr>
            </a:p>
          </p:txBody>
        </p:sp>
        <p:sp>
          <p:nvSpPr>
            <p:cNvPr id="2074" name="Line 44"/>
            <p:cNvSpPr>
              <a:spLocks noChangeShapeType="1"/>
            </p:cNvSpPr>
            <p:nvPr/>
          </p:nvSpPr>
          <p:spPr bwMode="auto">
            <a:xfrm>
              <a:off x="2634" y="2725"/>
              <a:ext cx="392" cy="0"/>
            </a:xfrm>
            <a:prstGeom prst="line">
              <a:avLst/>
            </a:prstGeom>
            <a:noFill/>
            <a:ln w="38100">
              <a:solidFill>
                <a:srgbClr val="990000"/>
              </a:solidFill>
              <a:round/>
              <a:headEnd/>
              <a:tailEnd type="triangle" w="lg" len="med"/>
            </a:ln>
          </p:spPr>
          <p:txBody>
            <a:bodyPr/>
            <a:lstStyle/>
            <a:p>
              <a:endParaRPr lang="en-US"/>
            </a:p>
          </p:txBody>
        </p:sp>
      </p:grpSp>
      <p:grpSp>
        <p:nvGrpSpPr>
          <p:cNvPr id="14" name="Group 45"/>
          <p:cNvGrpSpPr>
            <a:grpSpLocks/>
          </p:cNvGrpSpPr>
          <p:nvPr/>
        </p:nvGrpSpPr>
        <p:grpSpPr bwMode="auto">
          <a:xfrm>
            <a:off x="5248275" y="3646488"/>
            <a:ext cx="744538" cy="138112"/>
            <a:chOff x="2346" y="2297"/>
            <a:chExt cx="469" cy="87"/>
          </a:xfrm>
        </p:grpSpPr>
        <p:sp>
          <p:nvSpPr>
            <p:cNvPr id="2071" name="Oval 46"/>
            <p:cNvSpPr>
              <a:spLocks noChangeArrowheads="1"/>
            </p:cNvSpPr>
            <p:nvPr/>
          </p:nvSpPr>
          <p:spPr bwMode="auto">
            <a:xfrm>
              <a:off x="2727" y="2297"/>
              <a:ext cx="88" cy="87"/>
            </a:xfrm>
            <a:prstGeom prst="ellipse">
              <a:avLst/>
            </a:prstGeom>
            <a:solidFill>
              <a:srgbClr val="CC0000"/>
            </a:solidFill>
            <a:ln w="9525">
              <a:solidFill>
                <a:srgbClr val="CC0000"/>
              </a:solidFill>
              <a:round/>
              <a:headEnd/>
              <a:tailEnd/>
            </a:ln>
          </p:spPr>
          <p:txBody>
            <a:bodyPr wrap="none" anchor="ctr"/>
            <a:lstStyle/>
            <a:p>
              <a:endParaRPr lang="en-US">
                <a:cs typeface="Arial" charset="0"/>
              </a:endParaRPr>
            </a:p>
          </p:txBody>
        </p:sp>
        <p:sp>
          <p:nvSpPr>
            <p:cNvPr id="2072" name="Line 47"/>
            <p:cNvSpPr>
              <a:spLocks noChangeShapeType="1"/>
            </p:cNvSpPr>
            <p:nvPr/>
          </p:nvSpPr>
          <p:spPr bwMode="auto">
            <a:xfrm>
              <a:off x="2346" y="2345"/>
              <a:ext cx="392" cy="0"/>
            </a:xfrm>
            <a:prstGeom prst="line">
              <a:avLst/>
            </a:prstGeom>
            <a:noFill/>
            <a:ln w="38100">
              <a:solidFill>
                <a:srgbClr val="990000"/>
              </a:solidFill>
              <a:round/>
              <a:headEnd/>
              <a:tailEnd type="triangle" w="lg" len="med"/>
            </a:ln>
          </p:spPr>
          <p:txBody>
            <a:bodyPr/>
            <a:lstStyle/>
            <a:p>
              <a:endParaRPr lang="en-US"/>
            </a:p>
          </p:txBody>
        </p:sp>
      </p:grpSp>
      <p:grpSp>
        <p:nvGrpSpPr>
          <p:cNvPr id="15" name="Group 48"/>
          <p:cNvGrpSpPr>
            <a:grpSpLocks/>
          </p:cNvGrpSpPr>
          <p:nvPr/>
        </p:nvGrpSpPr>
        <p:grpSpPr bwMode="auto">
          <a:xfrm>
            <a:off x="4776788" y="3063876"/>
            <a:ext cx="754062" cy="138113"/>
            <a:chOff x="2049" y="1930"/>
            <a:chExt cx="475" cy="87"/>
          </a:xfrm>
        </p:grpSpPr>
        <p:sp>
          <p:nvSpPr>
            <p:cNvPr id="2069" name="Oval 49"/>
            <p:cNvSpPr>
              <a:spLocks noChangeArrowheads="1"/>
            </p:cNvSpPr>
            <p:nvPr/>
          </p:nvSpPr>
          <p:spPr bwMode="auto">
            <a:xfrm>
              <a:off x="2436" y="1930"/>
              <a:ext cx="88" cy="87"/>
            </a:xfrm>
            <a:prstGeom prst="ellipse">
              <a:avLst/>
            </a:prstGeom>
            <a:solidFill>
              <a:srgbClr val="CC0000"/>
            </a:solidFill>
            <a:ln w="9525">
              <a:solidFill>
                <a:srgbClr val="CC0000"/>
              </a:solidFill>
              <a:round/>
              <a:headEnd/>
              <a:tailEnd/>
            </a:ln>
          </p:spPr>
          <p:txBody>
            <a:bodyPr wrap="none" anchor="ctr"/>
            <a:lstStyle/>
            <a:p>
              <a:endParaRPr lang="en-US">
                <a:cs typeface="Arial" charset="0"/>
              </a:endParaRPr>
            </a:p>
          </p:txBody>
        </p:sp>
        <p:sp>
          <p:nvSpPr>
            <p:cNvPr id="2070" name="Line 50"/>
            <p:cNvSpPr>
              <a:spLocks noChangeShapeType="1"/>
            </p:cNvSpPr>
            <p:nvPr/>
          </p:nvSpPr>
          <p:spPr bwMode="auto">
            <a:xfrm>
              <a:off x="2049" y="1975"/>
              <a:ext cx="392" cy="0"/>
            </a:xfrm>
            <a:prstGeom prst="line">
              <a:avLst/>
            </a:prstGeom>
            <a:noFill/>
            <a:ln w="38100">
              <a:solidFill>
                <a:srgbClr val="990000"/>
              </a:solidFill>
              <a:round/>
              <a:headEnd/>
              <a:tailEnd type="triangle" w="lg" len="med"/>
            </a:ln>
          </p:spPr>
          <p:txBody>
            <a:bodyPr/>
            <a:lstStyle/>
            <a:p>
              <a:endParaRPr lang="en-US"/>
            </a:p>
          </p:txBody>
        </p:sp>
      </p:grpSp>
      <p:grpSp>
        <p:nvGrpSpPr>
          <p:cNvPr id="16" name="Group 51"/>
          <p:cNvGrpSpPr>
            <a:grpSpLocks/>
          </p:cNvGrpSpPr>
          <p:nvPr/>
        </p:nvGrpSpPr>
        <p:grpSpPr bwMode="auto">
          <a:xfrm>
            <a:off x="4333875" y="2481263"/>
            <a:ext cx="750888" cy="138112"/>
            <a:chOff x="1770" y="1563"/>
            <a:chExt cx="473" cy="87"/>
          </a:xfrm>
        </p:grpSpPr>
        <p:sp>
          <p:nvSpPr>
            <p:cNvPr id="2067" name="Oval 52"/>
            <p:cNvSpPr>
              <a:spLocks noChangeArrowheads="1"/>
            </p:cNvSpPr>
            <p:nvPr/>
          </p:nvSpPr>
          <p:spPr bwMode="auto">
            <a:xfrm>
              <a:off x="2154" y="1563"/>
              <a:ext cx="89" cy="87"/>
            </a:xfrm>
            <a:prstGeom prst="ellipse">
              <a:avLst/>
            </a:prstGeom>
            <a:solidFill>
              <a:srgbClr val="CC0000"/>
            </a:solidFill>
            <a:ln w="9525">
              <a:solidFill>
                <a:srgbClr val="CC0000"/>
              </a:solidFill>
              <a:round/>
              <a:headEnd/>
              <a:tailEnd/>
            </a:ln>
          </p:spPr>
          <p:txBody>
            <a:bodyPr wrap="none" anchor="ctr"/>
            <a:lstStyle/>
            <a:p>
              <a:endParaRPr lang="en-US">
                <a:cs typeface="Arial" charset="0"/>
              </a:endParaRPr>
            </a:p>
          </p:txBody>
        </p:sp>
        <p:sp>
          <p:nvSpPr>
            <p:cNvPr id="2068" name="Line 53"/>
            <p:cNvSpPr>
              <a:spLocks noChangeShapeType="1"/>
            </p:cNvSpPr>
            <p:nvPr/>
          </p:nvSpPr>
          <p:spPr bwMode="auto">
            <a:xfrm>
              <a:off x="1770" y="1605"/>
              <a:ext cx="392" cy="0"/>
            </a:xfrm>
            <a:prstGeom prst="line">
              <a:avLst/>
            </a:prstGeom>
            <a:noFill/>
            <a:ln w="38100">
              <a:solidFill>
                <a:srgbClr val="990000"/>
              </a:solidFill>
              <a:round/>
              <a:headEnd/>
              <a:tailEnd type="triangle" w="lg" len="med"/>
            </a:ln>
          </p:spPr>
          <p:txBody>
            <a:bodyPr/>
            <a:lstStyle/>
            <a:p>
              <a:endParaRPr lang="en-US"/>
            </a:p>
          </p:txBody>
        </p:sp>
      </p:grpSp>
      <p:grpSp>
        <p:nvGrpSpPr>
          <p:cNvPr id="17" name="Group 54"/>
          <p:cNvGrpSpPr>
            <a:grpSpLocks/>
          </p:cNvGrpSpPr>
          <p:nvPr/>
        </p:nvGrpSpPr>
        <p:grpSpPr bwMode="auto">
          <a:xfrm>
            <a:off x="3876676" y="1882776"/>
            <a:ext cx="752475" cy="138113"/>
            <a:chOff x="1482" y="1186"/>
            <a:chExt cx="474" cy="87"/>
          </a:xfrm>
        </p:grpSpPr>
        <p:sp>
          <p:nvSpPr>
            <p:cNvPr id="2065" name="Oval 55"/>
            <p:cNvSpPr>
              <a:spLocks noChangeArrowheads="1"/>
            </p:cNvSpPr>
            <p:nvPr/>
          </p:nvSpPr>
          <p:spPr bwMode="auto">
            <a:xfrm>
              <a:off x="1865" y="1186"/>
              <a:ext cx="91" cy="87"/>
            </a:xfrm>
            <a:prstGeom prst="ellipse">
              <a:avLst/>
            </a:prstGeom>
            <a:solidFill>
              <a:srgbClr val="CC0000"/>
            </a:solidFill>
            <a:ln w="9525">
              <a:solidFill>
                <a:srgbClr val="CC0000"/>
              </a:solidFill>
              <a:round/>
              <a:headEnd/>
              <a:tailEnd/>
            </a:ln>
          </p:spPr>
          <p:txBody>
            <a:bodyPr wrap="none" anchor="ctr"/>
            <a:lstStyle/>
            <a:p>
              <a:endParaRPr lang="en-US">
                <a:cs typeface="Arial" charset="0"/>
              </a:endParaRPr>
            </a:p>
          </p:txBody>
        </p:sp>
        <p:sp>
          <p:nvSpPr>
            <p:cNvPr id="2066" name="Line 56"/>
            <p:cNvSpPr>
              <a:spLocks noChangeShapeType="1"/>
            </p:cNvSpPr>
            <p:nvPr/>
          </p:nvSpPr>
          <p:spPr bwMode="auto">
            <a:xfrm>
              <a:off x="1482" y="1234"/>
              <a:ext cx="392" cy="0"/>
            </a:xfrm>
            <a:prstGeom prst="line">
              <a:avLst/>
            </a:prstGeom>
            <a:noFill/>
            <a:ln w="38100">
              <a:solidFill>
                <a:srgbClr val="990000"/>
              </a:solidFill>
              <a:round/>
              <a:headEnd/>
              <a:tailEnd type="triangle" w="lg" len="med"/>
            </a:ln>
          </p:spPr>
          <p:txBody>
            <a:bodyPr/>
            <a:lstStyle/>
            <a:p>
              <a:endParaRPr lang="en-US"/>
            </a:p>
          </p:txBody>
        </p:sp>
      </p:grpSp>
      <p:sp>
        <p:nvSpPr>
          <p:cNvPr id="2063"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2064" name="Rectangle 61"/>
          <p:cNvSpPr>
            <a:spLocks noGrp="1" noChangeArrowheads="1"/>
          </p:cNvSpPr>
          <p:nvPr>
            <p:ph type="title"/>
          </p:nvPr>
        </p:nvSpPr>
        <p:spPr>
          <a:xfrm>
            <a:off x="1979789" y="335669"/>
            <a:ext cx="8039100" cy="681037"/>
          </a:xfrm>
        </p:spPr>
        <p:txBody>
          <a:bodyPr>
            <a:normAutofit/>
          </a:bodyPr>
          <a:lstStyle/>
          <a:p>
            <a:pPr algn="l" eaLnBrk="1" hangingPunct="1"/>
            <a:r>
              <a:rPr lang="en-US" sz="3400" dirty="0"/>
              <a:t>Demand Curve Shifters: </a:t>
            </a:r>
            <a:r>
              <a:rPr lang="en-US" sz="3400" dirty="0">
                <a:solidFill>
                  <a:srgbClr val="008080"/>
                </a:solidFill>
              </a:rPr>
              <a:t> </a:t>
            </a:r>
            <a:r>
              <a:rPr lang="en-US" sz="3400" b="1" dirty="0">
                <a:solidFill>
                  <a:srgbClr val="008080"/>
                </a:solidFill>
              </a:rPr>
              <a:t># of Buyers</a:t>
            </a:r>
          </a:p>
        </p:txBody>
      </p:sp>
      <p:pic>
        <p:nvPicPr>
          <p:cNvPr id="5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0800" y="216606"/>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35532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882"/>
                                        </p:tgtEl>
                                        <p:attrNameLst>
                                          <p:attrName>style.visibility</p:attrName>
                                        </p:attrNameLst>
                                      </p:cBhvr>
                                      <p:to>
                                        <p:strVal val="visible"/>
                                      </p:to>
                                    </p:set>
                                    <p:animEffect transition="in" filter="fade">
                                      <p:cBhvr>
                                        <p:cTn id="7" dur="500"/>
                                        <p:tgtEl>
                                          <p:spTgt spid="788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78883"/>
                                        </p:tgtEl>
                                        <p:attrNameLst>
                                          <p:attrName>style.visibility</p:attrName>
                                        </p:attrNameLst>
                                      </p:cBhvr>
                                      <p:to>
                                        <p:strVal val="visible"/>
                                      </p:to>
                                    </p:set>
                                    <p:animEffect transition="in" filter="strips(downRight)">
                                      <p:cBhvr>
                                        <p:cTn id="41" dur="500"/>
                                        <p:tgtEl>
                                          <p:spTgt spid="78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82" grpId="0" animBg="1"/>
      <p:bldP spid="78883"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5" name="Rectangle 3"/>
          <p:cNvSpPr>
            <a:spLocks noGrp="1" noChangeArrowheads="1"/>
          </p:cNvSpPr>
          <p:nvPr>
            <p:ph type="title"/>
          </p:nvPr>
        </p:nvSpPr>
        <p:spPr>
          <a:noFill/>
        </p:spPr>
        <p:txBody>
          <a:bodyPr/>
          <a:lstStyle/>
          <a:p>
            <a:pPr algn="l" eaLnBrk="1" hangingPunct="1"/>
            <a:r>
              <a:rPr lang="en-US" sz="3400" dirty="0"/>
              <a:t>Demand Curve Shifters: </a:t>
            </a:r>
            <a:r>
              <a:rPr lang="en-US" sz="3400" dirty="0">
                <a:solidFill>
                  <a:srgbClr val="008080"/>
                </a:solidFill>
              </a:rPr>
              <a:t> </a:t>
            </a:r>
            <a:r>
              <a:rPr lang="en-US" sz="3400" b="1" dirty="0">
                <a:solidFill>
                  <a:srgbClr val="008080"/>
                </a:solidFill>
              </a:rPr>
              <a:t>Income</a:t>
            </a:r>
          </a:p>
        </p:txBody>
      </p:sp>
      <p:sp>
        <p:nvSpPr>
          <p:cNvPr id="30724" name="Rectangle 2"/>
          <p:cNvSpPr>
            <a:spLocks noGrp="1" noChangeArrowheads="1"/>
          </p:cNvSpPr>
          <p:nvPr>
            <p:ph idx="1"/>
          </p:nvPr>
        </p:nvSpPr>
        <p:spPr/>
        <p:txBody>
          <a:bodyPr/>
          <a:lstStyle/>
          <a:p>
            <a:pPr eaLnBrk="1" hangingPunct="1"/>
            <a:r>
              <a:rPr lang="en-US" smtClean="0"/>
              <a:t>Demand for a </a:t>
            </a:r>
            <a:r>
              <a:rPr lang="en-US" b="1" smtClean="0">
                <a:solidFill>
                  <a:srgbClr val="CC0000"/>
                </a:solidFill>
              </a:rPr>
              <a:t>normal good</a:t>
            </a:r>
            <a:r>
              <a:rPr lang="en-US" smtClean="0"/>
              <a:t> is positively related to income.  </a:t>
            </a:r>
          </a:p>
          <a:p>
            <a:pPr lvl="1" eaLnBrk="1" hangingPunct="1">
              <a:lnSpc>
                <a:spcPct val="105000"/>
              </a:lnSpc>
            </a:pPr>
            <a:r>
              <a:rPr lang="en-US"/>
              <a:t>Increase in income causes </a:t>
            </a:r>
            <a:br>
              <a:rPr lang="en-US"/>
            </a:br>
            <a:r>
              <a:rPr lang="en-US"/>
              <a:t>increase in quantity demanded at each price, shifts </a:t>
            </a:r>
            <a:r>
              <a:rPr lang="en-US" b="1" i="1"/>
              <a:t>D</a:t>
            </a:r>
            <a:r>
              <a:rPr lang="en-US"/>
              <a:t> curve to the right.  </a:t>
            </a:r>
          </a:p>
          <a:p>
            <a:pPr eaLnBrk="1" hangingPunct="1">
              <a:spcBef>
                <a:spcPct val="60000"/>
              </a:spcBef>
              <a:buFont typeface="Wingdings" pitchFamily="2" charset="2"/>
              <a:buNone/>
            </a:pPr>
            <a:r>
              <a:rPr lang="en-US" smtClean="0"/>
              <a:t>	(Demand for an </a:t>
            </a:r>
            <a:r>
              <a:rPr lang="en-US" b="1" smtClean="0">
                <a:solidFill>
                  <a:srgbClr val="CC0000"/>
                </a:solidFill>
              </a:rPr>
              <a:t>inferior good</a:t>
            </a:r>
            <a:r>
              <a:rPr lang="en-US" smtClean="0"/>
              <a:t> is negatively related to income.  An increase in income shifts </a:t>
            </a:r>
            <a:r>
              <a:rPr lang="en-US" b="1" i="1" smtClean="0"/>
              <a:t>D</a:t>
            </a:r>
            <a:r>
              <a:rPr lang="en-US" smtClean="0"/>
              <a:t> curves for inferior goods to the left.)  </a:t>
            </a:r>
          </a:p>
        </p:txBody>
      </p:sp>
      <p:sp>
        <p:nvSpPr>
          <p:cNvPr id="30726"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88416"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51069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Effect transition="in" filter="wipe(left)">
                                      <p:cBhvr>
                                        <p:cTn id="7" dur="500"/>
                                        <p:tgtEl>
                                          <p:spTgt spid="307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4">
                                            <p:txEl>
                                              <p:pRg st="1" end="1"/>
                                            </p:txEl>
                                          </p:spTgt>
                                        </p:tgtEl>
                                        <p:attrNameLst>
                                          <p:attrName>style.visibility</p:attrName>
                                        </p:attrNameLst>
                                      </p:cBhvr>
                                      <p:to>
                                        <p:strVal val="visible"/>
                                      </p:to>
                                    </p:set>
                                    <p:animEffect transition="in" filter="wipe(left)">
                                      <p:cBhvr>
                                        <p:cTn id="12" dur="500"/>
                                        <p:tgtEl>
                                          <p:spTgt spid="307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4">
                                            <p:txEl>
                                              <p:pRg st="2" end="2"/>
                                            </p:txEl>
                                          </p:spTgt>
                                        </p:tgtEl>
                                        <p:attrNameLst>
                                          <p:attrName>style.visibility</p:attrName>
                                        </p:attrNameLst>
                                      </p:cBhvr>
                                      <p:to>
                                        <p:strVal val="visible"/>
                                      </p:to>
                                    </p:set>
                                    <p:animEffect transition="in" filter="wipe(left)">
                                      <p:cBhvr>
                                        <p:cTn id="17" dur="500"/>
                                        <p:tgtEl>
                                          <p:spTgt spid="307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bldLvl="4"/>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Rectangle 2"/>
          <p:cNvSpPr>
            <a:spLocks noGrp="1" noChangeArrowheads="1"/>
          </p:cNvSpPr>
          <p:nvPr>
            <p:ph type="body" idx="4294967295"/>
          </p:nvPr>
        </p:nvSpPr>
        <p:spPr>
          <a:xfrm>
            <a:off x="1362974" y="1742535"/>
            <a:ext cx="9739222" cy="4244197"/>
          </a:xfrm>
        </p:spPr>
        <p:txBody>
          <a:bodyPr/>
          <a:lstStyle/>
          <a:p>
            <a:pPr marL="290513" indent="-290513" eaLnBrk="1" hangingPunct="1">
              <a:spcBef>
                <a:spcPct val="50000"/>
              </a:spcBef>
            </a:pPr>
            <a:r>
              <a:rPr lang="en-US" sz="2700" dirty="0"/>
              <a:t>Two goods are </a:t>
            </a:r>
            <a:r>
              <a:rPr lang="en-US" sz="2700" b="1" dirty="0">
                <a:solidFill>
                  <a:srgbClr val="CC0000"/>
                </a:solidFill>
              </a:rPr>
              <a:t>substitutes</a:t>
            </a:r>
            <a:r>
              <a:rPr lang="en-US" sz="2700" dirty="0"/>
              <a:t> if </a:t>
            </a:r>
            <a:r>
              <a:rPr lang="en-US" sz="2700" dirty="0" smtClean="0"/>
              <a:t>an </a:t>
            </a:r>
            <a:r>
              <a:rPr lang="en-US" sz="2700" dirty="0"/>
              <a:t>increase in </a:t>
            </a:r>
            <a:r>
              <a:rPr lang="en-US" sz="2700" dirty="0" smtClean="0"/>
              <a:t>the price </a:t>
            </a:r>
            <a:r>
              <a:rPr lang="en-US" sz="2700" dirty="0"/>
              <a:t>of one </a:t>
            </a:r>
            <a:r>
              <a:rPr lang="en-US" sz="2700" dirty="0" smtClean="0"/>
              <a:t>causes </a:t>
            </a:r>
            <a:r>
              <a:rPr lang="en-US" sz="2700" dirty="0"/>
              <a:t>an increase in demand for the other.  </a:t>
            </a:r>
          </a:p>
          <a:p>
            <a:pPr marL="290513" indent="-290513" eaLnBrk="1" hangingPunct="1">
              <a:spcBef>
                <a:spcPct val="50000"/>
              </a:spcBef>
            </a:pPr>
            <a:r>
              <a:rPr lang="en-US" sz="2700" dirty="0"/>
              <a:t>Example:  pizza &amp;</a:t>
            </a:r>
            <a:r>
              <a:rPr lang="en-US" sz="2700" dirty="0" smtClean="0"/>
              <a:t> </a:t>
            </a:r>
            <a:r>
              <a:rPr lang="en-US" sz="2700" dirty="0"/>
              <a:t>hamburgers. </a:t>
            </a:r>
            <a:r>
              <a:rPr lang="en-US" sz="2700" dirty="0" smtClean="0"/>
              <a:t>An </a:t>
            </a:r>
            <a:r>
              <a:rPr lang="en-US" sz="2700" dirty="0"/>
              <a:t>increase in the price </a:t>
            </a:r>
            <a:r>
              <a:rPr lang="en-US" sz="2700" dirty="0" smtClean="0"/>
              <a:t>of pizza </a:t>
            </a:r>
            <a:r>
              <a:rPr lang="en-US" sz="2700" dirty="0"/>
              <a:t>i</a:t>
            </a:r>
            <a:r>
              <a:rPr lang="en-US" sz="2700" dirty="0" smtClean="0"/>
              <a:t>ncreases </a:t>
            </a:r>
            <a:r>
              <a:rPr lang="en-US" sz="2700" dirty="0"/>
              <a:t>demand for </a:t>
            </a:r>
            <a:r>
              <a:rPr lang="en-US" sz="2700" dirty="0" smtClean="0"/>
              <a:t>hamburgers, shifting hamburger demand </a:t>
            </a:r>
            <a:r>
              <a:rPr lang="en-US" sz="2700" dirty="0"/>
              <a:t>curve to the right.  </a:t>
            </a:r>
          </a:p>
          <a:p>
            <a:pPr marL="290513" indent="-290513" eaLnBrk="1" hangingPunct="1">
              <a:spcBef>
                <a:spcPct val="50000"/>
              </a:spcBef>
            </a:pPr>
            <a:r>
              <a:rPr lang="en-US" sz="2700" dirty="0"/>
              <a:t>Other examples: </a:t>
            </a:r>
            <a:r>
              <a:rPr lang="en-US" sz="2700" dirty="0" smtClean="0"/>
              <a:t>Coke &amp; </a:t>
            </a:r>
            <a:r>
              <a:rPr lang="en-US" sz="2700" dirty="0"/>
              <a:t>Pepsi, </a:t>
            </a:r>
            <a:r>
              <a:rPr lang="en-US" sz="2700" dirty="0" smtClean="0"/>
              <a:t>laptops &amp; </a:t>
            </a:r>
            <a:r>
              <a:rPr lang="en-US" sz="2700" dirty="0"/>
              <a:t>desktop computers, </a:t>
            </a:r>
            <a:r>
              <a:rPr lang="en-US" sz="2700" dirty="0" smtClean="0"/>
              <a:t>CDs &amp; </a:t>
            </a:r>
            <a:r>
              <a:rPr lang="en-US" sz="2700" dirty="0"/>
              <a:t>music downloads </a:t>
            </a:r>
          </a:p>
        </p:txBody>
      </p:sp>
      <p:sp>
        <p:nvSpPr>
          <p:cNvPr id="31749" name="Rectangle 3"/>
          <p:cNvSpPr>
            <a:spLocks noGrp="1" noChangeArrowheads="1"/>
          </p:cNvSpPr>
          <p:nvPr>
            <p:ph type="title" idx="4294967295"/>
          </p:nvPr>
        </p:nvSpPr>
        <p:spPr>
          <a:xfrm>
            <a:off x="1276709" y="300039"/>
            <a:ext cx="9825487" cy="1087437"/>
          </a:xfrm>
          <a:noFill/>
        </p:spPr>
        <p:txBody>
          <a:bodyPr>
            <a:noAutofit/>
          </a:bodyPr>
          <a:lstStyle/>
          <a:p>
            <a:pPr eaLnBrk="1" hangingPunct="1">
              <a:tabLst>
                <a:tab pos="5197475" algn="l"/>
              </a:tabLst>
            </a:pPr>
            <a:r>
              <a:rPr lang="en-US" sz="3200" dirty="0"/>
              <a:t>Demand Curve Shifters: </a:t>
            </a:r>
            <a:r>
              <a:rPr lang="en-US" sz="3200" b="1" dirty="0" smtClean="0">
                <a:solidFill>
                  <a:srgbClr val="008080"/>
                </a:solidFill>
              </a:rPr>
              <a:t>Prices </a:t>
            </a:r>
            <a:r>
              <a:rPr lang="en-US" sz="3200" b="1" dirty="0">
                <a:solidFill>
                  <a:srgbClr val="008080"/>
                </a:solidFill>
              </a:rPr>
              <a:t>of </a:t>
            </a:r>
            <a:r>
              <a:rPr lang="en-US" sz="3200" b="1" dirty="0" smtClean="0">
                <a:solidFill>
                  <a:srgbClr val="008080"/>
                </a:solidFill>
              </a:rPr>
              <a:t>Related </a:t>
            </a:r>
            <a:r>
              <a:rPr lang="en-US" sz="3200" b="1" dirty="0">
                <a:solidFill>
                  <a:srgbClr val="008080"/>
                </a:solidFill>
              </a:rPr>
              <a:t>Goods</a:t>
            </a:r>
          </a:p>
        </p:txBody>
      </p:sp>
      <p:sp>
        <p:nvSpPr>
          <p:cNvPr id="31750"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20494" y="300039"/>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20722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wipe(left)">
                                      <p:cBhvr>
                                        <p:cTn id="7" dur="500"/>
                                        <p:tgtEl>
                                          <p:spTgt spid="317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8">
                                            <p:txEl>
                                              <p:pRg st="1" end="1"/>
                                            </p:txEl>
                                          </p:spTgt>
                                        </p:tgtEl>
                                        <p:attrNameLst>
                                          <p:attrName>style.visibility</p:attrName>
                                        </p:attrNameLst>
                                      </p:cBhvr>
                                      <p:to>
                                        <p:strVal val="visible"/>
                                      </p:to>
                                    </p:set>
                                    <p:animEffect transition="in" filter="wipe(left)">
                                      <p:cBhvr>
                                        <p:cTn id="12" dur="500"/>
                                        <p:tgtEl>
                                          <p:spTgt spid="317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8">
                                            <p:txEl>
                                              <p:pRg st="2" end="2"/>
                                            </p:txEl>
                                          </p:spTgt>
                                        </p:tgtEl>
                                        <p:attrNameLst>
                                          <p:attrName>style.visibility</p:attrName>
                                        </p:attrNameLst>
                                      </p:cBhvr>
                                      <p:to>
                                        <p:strVal val="visible"/>
                                      </p:to>
                                    </p:set>
                                    <p:animEffect transition="in" filter="wipe(left)">
                                      <p:cBhvr>
                                        <p:cTn id="17" dur="500"/>
                                        <p:tgtEl>
                                          <p:spTgt spid="317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bldLvl="4"/>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Rectangle 2"/>
          <p:cNvSpPr>
            <a:spLocks noGrp="1" noChangeArrowheads="1"/>
          </p:cNvSpPr>
          <p:nvPr>
            <p:ph type="body" idx="4294967295"/>
          </p:nvPr>
        </p:nvSpPr>
        <p:spPr>
          <a:xfrm>
            <a:off x="1147313" y="1871933"/>
            <a:ext cx="10179170" cy="4097546"/>
          </a:xfrm>
        </p:spPr>
        <p:txBody>
          <a:bodyPr/>
          <a:lstStyle/>
          <a:p>
            <a:pPr marL="290513" indent="-290513" eaLnBrk="1" hangingPunct="1">
              <a:spcBef>
                <a:spcPct val="50000"/>
              </a:spcBef>
            </a:pPr>
            <a:r>
              <a:rPr lang="en-US" sz="2700" dirty="0"/>
              <a:t>Two goods are </a:t>
            </a:r>
            <a:r>
              <a:rPr lang="en-US" sz="2700" b="1" dirty="0">
                <a:solidFill>
                  <a:srgbClr val="CC0000"/>
                </a:solidFill>
              </a:rPr>
              <a:t>complements</a:t>
            </a:r>
            <a:r>
              <a:rPr lang="en-US" sz="2700" dirty="0"/>
              <a:t> if </a:t>
            </a:r>
            <a:r>
              <a:rPr lang="en-US" sz="2700" dirty="0" smtClean="0"/>
              <a:t>an </a:t>
            </a:r>
            <a:r>
              <a:rPr lang="en-US" sz="2700" dirty="0"/>
              <a:t>increase in the price </a:t>
            </a:r>
            <a:r>
              <a:rPr lang="en-US" sz="2700" dirty="0" smtClean="0"/>
              <a:t>of one causes </a:t>
            </a:r>
            <a:r>
              <a:rPr lang="en-US" sz="2700" dirty="0"/>
              <a:t>a fall in demand for the other.  </a:t>
            </a:r>
          </a:p>
          <a:p>
            <a:pPr marL="290513" indent="-290513" eaLnBrk="1" hangingPunct="1">
              <a:spcBef>
                <a:spcPct val="50000"/>
              </a:spcBef>
            </a:pPr>
            <a:r>
              <a:rPr lang="en-US" sz="2700" dirty="0"/>
              <a:t>Example: </a:t>
            </a:r>
            <a:r>
              <a:rPr lang="en-US" sz="2700" dirty="0" smtClean="0"/>
              <a:t>computers &amp; software. If </a:t>
            </a:r>
            <a:r>
              <a:rPr lang="en-US" sz="2700" dirty="0"/>
              <a:t>price of </a:t>
            </a:r>
            <a:r>
              <a:rPr lang="en-US" sz="2700" dirty="0" smtClean="0"/>
              <a:t>computers rises</a:t>
            </a:r>
            <a:r>
              <a:rPr lang="en-US" sz="2700" dirty="0"/>
              <a:t>, </a:t>
            </a:r>
            <a:r>
              <a:rPr lang="en-US" sz="2700" dirty="0" smtClean="0"/>
              <a:t>people </a:t>
            </a:r>
            <a:r>
              <a:rPr lang="en-US" sz="2700" dirty="0"/>
              <a:t>buy fewer computers</a:t>
            </a:r>
            <a:r>
              <a:rPr lang="en-US" sz="2700" dirty="0" smtClean="0"/>
              <a:t>, &amp; </a:t>
            </a:r>
            <a:r>
              <a:rPr lang="en-US" sz="2700" dirty="0"/>
              <a:t>therefore </a:t>
            </a:r>
            <a:r>
              <a:rPr lang="en-US" sz="2700" dirty="0" smtClean="0"/>
              <a:t>less software.</a:t>
            </a:r>
          </a:p>
          <a:p>
            <a:pPr marL="290513" indent="-290513" eaLnBrk="1" hangingPunct="1">
              <a:spcBef>
                <a:spcPct val="50000"/>
              </a:spcBef>
            </a:pPr>
            <a:r>
              <a:rPr lang="en-US" sz="2700" dirty="0" smtClean="0"/>
              <a:t>Software </a:t>
            </a:r>
            <a:r>
              <a:rPr lang="en-US" sz="2700" dirty="0"/>
              <a:t>demand curve shifts left. </a:t>
            </a:r>
          </a:p>
          <a:p>
            <a:pPr marL="290513" indent="-290513" eaLnBrk="1" hangingPunct="1">
              <a:spcBef>
                <a:spcPct val="50000"/>
              </a:spcBef>
            </a:pPr>
            <a:r>
              <a:rPr lang="en-US" sz="2700" dirty="0"/>
              <a:t>Other examples: college tuition &amp;</a:t>
            </a:r>
            <a:r>
              <a:rPr lang="en-US" sz="2700" dirty="0" smtClean="0"/>
              <a:t> </a:t>
            </a:r>
            <a:r>
              <a:rPr lang="en-US" sz="2700" dirty="0"/>
              <a:t>textbooks,  </a:t>
            </a:r>
            <a:br>
              <a:rPr lang="en-US" sz="2700" dirty="0"/>
            </a:br>
            <a:r>
              <a:rPr lang="en-US" sz="2700" dirty="0"/>
              <a:t>bagels &amp;</a:t>
            </a:r>
            <a:r>
              <a:rPr lang="en-US" sz="2700" dirty="0" smtClean="0"/>
              <a:t> </a:t>
            </a:r>
            <a:r>
              <a:rPr lang="en-US" sz="2700" dirty="0"/>
              <a:t>cream cheese, eggs &amp;</a:t>
            </a:r>
            <a:r>
              <a:rPr lang="en-US" sz="2700" dirty="0" smtClean="0"/>
              <a:t> </a:t>
            </a:r>
            <a:r>
              <a:rPr lang="en-US" sz="2700" dirty="0"/>
              <a:t>bacon</a:t>
            </a:r>
          </a:p>
        </p:txBody>
      </p:sp>
      <p:sp>
        <p:nvSpPr>
          <p:cNvPr id="32773" name="Rectangle 3"/>
          <p:cNvSpPr>
            <a:spLocks noGrp="1" noChangeArrowheads="1"/>
          </p:cNvSpPr>
          <p:nvPr>
            <p:ph type="title" idx="4294967295"/>
          </p:nvPr>
        </p:nvSpPr>
        <p:spPr>
          <a:xfrm>
            <a:off x="1078301" y="300039"/>
            <a:ext cx="9794015" cy="1087437"/>
          </a:xfrm>
          <a:noFill/>
        </p:spPr>
        <p:txBody>
          <a:bodyPr>
            <a:noAutofit/>
          </a:bodyPr>
          <a:lstStyle/>
          <a:p>
            <a:pPr eaLnBrk="1" hangingPunct="1">
              <a:tabLst>
                <a:tab pos="5197475" algn="l"/>
              </a:tabLst>
            </a:pPr>
            <a:r>
              <a:rPr lang="en-US" sz="3200" dirty="0"/>
              <a:t>Demand Curve Shifters: </a:t>
            </a:r>
            <a:r>
              <a:rPr lang="en-US" sz="3200" b="1" dirty="0" smtClean="0">
                <a:solidFill>
                  <a:srgbClr val="008080"/>
                </a:solidFill>
              </a:rPr>
              <a:t>Prices of Related </a:t>
            </a:r>
            <a:r>
              <a:rPr lang="en-US" sz="3200" b="1" dirty="0">
                <a:solidFill>
                  <a:srgbClr val="008080"/>
                </a:solidFill>
              </a:rPr>
              <a:t>Goods</a:t>
            </a:r>
          </a:p>
        </p:txBody>
      </p:sp>
      <p:sp>
        <p:nvSpPr>
          <p:cNvPr id="32774"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0978" y="271733"/>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33672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animEffect transition="in" filter="wipe(left)">
                                      <p:cBhvr>
                                        <p:cTn id="7" dur="500"/>
                                        <p:tgtEl>
                                          <p:spTgt spid="327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2">
                                            <p:txEl>
                                              <p:pRg st="1" end="1"/>
                                            </p:txEl>
                                          </p:spTgt>
                                        </p:tgtEl>
                                        <p:attrNameLst>
                                          <p:attrName>style.visibility</p:attrName>
                                        </p:attrNameLst>
                                      </p:cBhvr>
                                      <p:to>
                                        <p:strVal val="visible"/>
                                      </p:to>
                                    </p:set>
                                    <p:animEffect transition="in" filter="wipe(left)">
                                      <p:cBhvr>
                                        <p:cTn id="12" dur="500"/>
                                        <p:tgtEl>
                                          <p:spTgt spid="327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772">
                                            <p:txEl>
                                              <p:pRg st="2" end="2"/>
                                            </p:txEl>
                                          </p:spTgt>
                                        </p:tgtEl>
                                        <p:attrNameLst>
                                          <p:attrName>style.visibility</p:attrName>
                                        </p:attrNameLst>
                                      </p:cBhvr>
                                      <p:to>
                                        <p:strVal val="visible"/>
                                      </p:to>
                                    </p:set>
                                    <p:animEffect transition="in" filter="wipe(left)">
                                      <p:cBhvr>
                                        <p:cTn id="17" dur="500"/>
                                        <p:tgtEl>
                                          <p:spTgt spid="327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72">
                                            <p:txEl>
                                              <p:pRg st="3" end="3"/>
                                            </p:txEl>
                                          </p:spTgt>
                                        </p:tgtEl>
                                        <p:attrNameLst>
                                          <p:attrName>style.visibility</p:attrName>
                                        </p:attrNameLst>
                                      </p:cBhvr>
                                      <p:to>
                                        <p:strVal val="visible"/>
                                      </p:to>
                                    </p:set>
                                    <p:animEffect transition="in" filter="wipe(left)">
                                      <p:cBhvr>
                                        <p:cTn id="22" dur="500"/>
                                        <p:tgtEl>
                                          <p:spTgt spid="327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build="p" bldLvl="4"/>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7" name="Rectangle 3"/>
          <p:cNvSpPr>
            <a:spLocks noGrp="1" noChangeArrowheads="1"/>
          </p:cNvSpPr>
          <p:nvPr>
            <p:ph type="title"/>
          </p:nvPr>
        </p:nvSpPr>
        <p:spPr>
          <a:noFill/>
        </p:spPr>
        <p:txBody>
          <a:bodyPr/>
          <a:lstStyle/>
          <a:p>
            <a:pPr algn="l" eaLnBrk="1" hangingPunct="1"/>
            <a:r>
              <a:rPr lang="en-US" sz="3400" dirty="0"/>
              <a:t>Demand Curve Shifters: </a:t>
            </a:r>
            <a:r>
              <a:rPr lang="en-US" sz="3400" b="1" dirty="0" smtClean="0">
                <a:solidFill>
                  <a:srgbClr val="008080"/>
                </a:solidFill>
              </a:rPr>
              <a:t>Tastes</a:t>
            </a:r>
            <a:endParaRPr lang="en-US" sz="3400" b="1" dirty="0">
              <a:solidFill>
                <a:srgbClr val="008080"/>
              </a:solidFill>
            </a:endParaRPr>
          </a:p>
        </p:txBody>
      </p:sp>
      <p:sp>
        <p:nvSpPr>
          <p:cNvPr id="33796" name="Rectangle 2"/>
          <p:cNvSpPr>
            <a:spLocks noGrp="1" noChangeArrowheads="1"/>
          </p:cNvSpPr>
          <p:nvPr>
            <p:ph idx="1"/>
          </p:nvPr>
        </p:nvSpPr>
        <p:spPr/>
        <p:txBody>
          <a:bodyPr/>
          <a:lstStyle/>
          <a:p>
            <a:pPr marL="290513" indent="-290513" eaLnBrk="1" hangingPunct="1">
              <a:spcBef>
                <a:spcPct val="55000"/>
              </a:spcBef>
            </a:pPr>
            <a:r>
              <a:rPr lang="en-US" sz="2700" dirty="0"/>
              <a:t>Anything that causes a shift in tastes </a:t>
            </a:r>
            <a:r>
              <a:rPr lang="en-US" sz="2700" i="1" dirty="0"/>
              <a:t>toward</a:t>
            </a:r>
            <a:r>
              <a:rPr lang="en-US" sz="2700" dirty="0"/>
              <a:t> a good will </a:t>
            </a:r>
            <a:r>
              <a:rPr lang="en-US" sz="2700" dirty="0" smtClean="0"/>
              <a:t>increase demand </a:t>
            </a:r>
            <a:r>
              <a:rPr lang="en-US" sz="2700" dirty="0"/>
              <a:t>for that good &amp;</a:t>
            </a:r>
            <a:r>
              <a:rPr lang="en-US" sz="2700" dirty="0" smtClean="0"/>
              <a:t> </a:t>
            </a:r>
            <a:r>
              <a:rPr lang="en-US" sz="2700" dirty="0"/>
              <a:t>shift its </a:t>
            </a:r>
            <a:r>
              <a:rPr lang="en-US" sz="2700" b="1" i="1" dirty="0"/>
              <a:t>D</a:t>
            </a:r>
            <a:r>
              <a:rPr lang="en-US" sz="2700" dirty="0"/>
              <a:t> curve to the right.</a:t>
            </a:r>
          </a:p>
          <a:p>
            <a:pPr marL="290513" indent="-290513" eaLnBrk="1" hangingPunct="1">
              <a:spcBef>
                <a:spcPct val="55000"/>
              </a:spcBef>
            </a:pPr>
            <a:r>
              <a:rPr lang="en-US" sz="2700" dirty="0"/>
              <a:t>Example: </a:t>
            </a:r>
            <a:br>
              <a:rPr lang="en-US" sz="2700" dirty="0"/>
            </a:br>
            <a:r>
              <a:rPr lang="en-US" sz="2700" dirty="0"/>
              <a:t>The Atkins diet became popular in the ’90s, </a:t>
            </a:r>
            <a:br>
              <a:rPr lang="en-US" sz="2700" dirty="0"/>
            </a:br>
            <a:r>
              <a:rPr lang="en-US" sz="2700" dirty="0"/>
              <a:t>caused an increase in demand for eggs, </a:t>
            </a:r>
            <a:br>
              <a:rPr lang="en-US" sz="2700" dirty="0"/>
            </a:br>
            <a:r>
              <a:rPr lang="en-US" sz="2700" dirty="0"/>
              <a:t>shifted the egg demand curve to the right.  </a:t>
            </a:r>
          </a:p>
        </p:txBody>
      </p:sp>
      <p:sp>
        <p:nvSpPr>
          <p:cNvPr id="33798"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9334" y="1905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53594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animEffect transition="in" filter="wipe(left)">
                                      <p:cBhvr>
                                        <p:cTn id="7" dur="500"/>
                                        <p:tgtEl>
                                          <p:spTgt spid="33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6">
                                            <p:txEl>
                                              <p:pRg st="1" end="1"/>
                                            </p:txEl>
                                          </p:spTgt>
                                        </p:tgtEl>
                                        <p:attrNameLst>
                                          <p:attrName>style.visibility</p:attrName>
                                        </p:attrNameLst>
                                      </p:cBhvr>
                                      <p:to>
                                        <p:strVal val="visible"/>
                                      </p:to>
                                    </p:set>
                                    <p:animEffect transition="in" filter="wipe(left)">
                                      <p:cBhvr>
                                        <p:cTn id="12" dur="500"/>
                                        <p:tgtEl>
                                          <p:spTgt spid="337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uild="p" bldLvl="4"/>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2000251" y="3263901"/>
            <a:ext cx="403225" cy="373063"/>
          </a:xfrm>
          <a:prstGeom prst="rect">
            <a:avLst/>
          </a:prstGeom>
          <a:solidFill>
            <a:srgbClr val="FFFF99"/>
          </a:solidFill>
          <a:ln w="9525">
            <a:solidFill>
              <a:srgbClr val="0000FF"/>
            </a:solidFill>
            <a:miter lim="800000"/>
            <a:headEnd/>
            <a:tailEnd/>
          </a:ln>
        </p:spPr>
        <p:txBody>
          <a:bodyPr wrap="none" anchor="ctr"/>
          <a:lstStyle/>
          <a:p>
            <a:endParaRPr lang="en-US">
              <a:cs typeface="Arial" charset="0"/>
            </a:endParaRPr>
          </a:p>
        </p:txBody>
      </p:sp>
      <p:sp>
        <p:nvSpPr>
          <p:cNvPr id="83971" name="Rectangle 3"/>
          <p:cNvSpPr>
            <a:spLocks noChangeArrowheads="1"/>
          </p:cNvSpPr>
          <p:nvPr/>
        </p:nvSpPr>
        <p:spPr bwMode="auto">
          <a:xfrm>
            <a:off x="2001839" y="3779838"/>
            <a:ext cx="403225" cy="373062"/>
          </a:xfrm>
          <a:prstGeom prst="rect">
            <a:avLst/>
          </a:prstGeom>
          <a:solidFill>
            <a:srgbClr val="FFFF99"/>
          </a:solidFill>
          <a:ln w="9525">
            <a:solidFill>
              <a:srgbClr val="0000FF"/>
            </a:solidFill>
            <a:miter lim="800000"/>
            <a:headEnd/>
            <a:tailEnd/>
          </a:ln>
        </p:spPr>
        <p:txBody>
          <a:bodyPr wrap="none" anchor="ctr"/>
          <a:lstStyle/>
          <a:p>
            <a:endParaRPr lang="en-US">
              <a:cs typeface="Arial" charset="0"/>
            </a:endParaRPr>
          </a:p>
        </p:txBody>
      </p:sp>
      <p:sp>
        <p:nvSpPr>
          <p:cNvPr id="83972" name="Rectangle 4"/>
          <p:cNvSpPr>
            <a:spLocks noChangeArrowheads="1"/>
          </p:cNvSpPr>
          <p:nvPr/>
        </p:nvSpPr>
        <p:spPr bwMode="auto">
          <a:xfrm>
            <a:off x="1998664" y="4308476"/>
            <a:ext cx="403225" cy="373063"/>
          </a:xfrm>
          <a:prstGeom prst="rect">
            <a:avLst/>
          </a:prstGeom>
          <a:solidFill>
            <a:srgbClr val="FFFF99"/>
          </a:solidFill>
          <a:ln w="9525">
            <a:solidFill>
              <a:srgbClr val="0000FF"/>
            </a:solidFill>
            <a:miter lim="800000"/>
            <a:headEnd/>
            <a:tailEnd/>
          </a:ln>
        </p:spPr>
        <p:txBody>
          <a:bodyPr wrap="none" anchor="ctr"/>
          <a:lstStyle/>
          <a:p>
            <a:endParaRPr lang="en-US">
              <a:cs typeface="Arial" charset="0"/>
            </a:endParaRPr>
          </a:p>
        </p:txBody>
      </p:sp>
      <p:sp>
        <p:nvSpPr>
          <p:cNvPr id="83973" name="Rectangle 5"/>
          <p:cNvSpPr>
            <a:spLocks noChangeArrowheads="1"/>
          </p:cNvSpPr>
          <p:nvPr/>
        </p:nvSpPr>
        <p:spPr bwMode="auto">
          <a:xfrm>
            <a:off x="2001839" y="4824413"/>
            <a:ext cx="403225" cy="373062"/>
          </a:xfrm>
          <a:prstGeom prst="rect">
            <a:avLst/>
          </a:prstGeom>
          <a:solidFill>
            <a:srgbClr val="FFFF99"/>
          </a:solidFill>
          <a:ln w="9525">
            <a:solidFill>
              <a:srgbClr val="0000FF"/>
            </a:solidFill>
            <a:miter lim="800000"/>
            <a:headEnd/>
            <a:tailEnd/>
          </a:ln>
        </p:spPr>
        <p:txBody>
          <a:bodyPr wrap="none" anchor="ctr"/>
          <a:lstStyle/>
          <a:p>
            <a:endParaRPr lang="en-US">
              <a:cs typeface="Arial" charset="0"/>
            </a:endParaRPr>
          </a:p>
        </p:txBody>
      </p:sp>
      <p:sp>
        <p:nvSpPr>
          <p:cNvPr id="83974" name="Rectangle 6"/>
          <p:cNvSpPr>
            <a:spLocks noChangeArrowheads="1"/>
          </p:cNvSpPr>
          <p:nvPr/>
        </p:nvSpPr>
        <p:spPr bwMode="auto">
          <a:xfrm>
            <a:off x="2003426" y="2755901"/>
            <a:ext cx="403225" cy="373063"/>
          </a:xfrm>
          <a:prstGeom prst="rect">
            <a:avLst/>
          </a:prstGeom>
          <a:solidFill>
            <a:srgbClr val="FFFF99"/>
          </a:solidFill>
          <a:ln w="9525">
            <a:solidFill>
              <a:srgbClr val="0000FF"/>
            </a:solidFill>
            <a:miter lim="800000"/>
            <a:headEnd/>
            <a:tailEnd/>
          </a:ln>
        </p:spPr>
        <p:txBody>
          <a:bodyPr wrap="none" anchor="ctr"/>
          <a:lstStyle/>
          <a:p>
            <a:endParaRPr lang="en-US">
              <a:cs typeface="Arial" charset="0"/>
            </a:endParaRPr>
          </a:p>
        </p:txBody>
      </p:sp>
      <p:graphicFrame>
        <p:nvGraphicFramePr>
          <p:cNvPr id="84047" name="Group 79"/>
          <p:cNvGraphicFramePr>
            <a:graphicFrameLocks noGrp="1"/>
          </p:cNvGraphicFramePr>
          <p:nvPr>
            <p:ph sz="half" idx="4294967295"/>
            <p:extLst>
              <p:ext uri="{D42A27DB-BD31-4B8C-83A1-F6EECF244321}">
                <p14:modId xmlns:p14="http://schemas.microsoft.com/office/powerpoint/2010/main" val="1197508804"/>
              </p:ext>
            </p:extLst>
          </p:nvPr>
        </p:nvGraphicFramePr>
        <p:xfrm>
          <a:off x="1719263" y="1323976"/>
          <a:ext cx="3041650" cy="3927921"/>
        </p:xfrm>
        <a:graphic>
          <a:graphicData uri="http://schemas.openxmlformats.org/drawingml/2006/table">
            <a:tbl>
              <a:tblPr/>
              <a:tblGrid>
                <a:gridCol w="987425">
                  <a:extLst>
                    <a:ext uri="{9D8B030D-6E8A-4147-A177-3AD203B41FA5}">
                      <a16:colId xmlns:a16="http://schemas.microsoft.com/office/drawing/2014/main" val="20000"/>
                    </a:ext>
                  </a:extLst>
                </a:gridCol>
                <a:gridCol w="1011237">
                  <a:extLst>
                    <a:ext uri="{9D8B030D-6E8A-4147-A177-3AD203B41FA5}">
                      <a16:colId xmlns:a16="http://schemas.microsoft.com/office/drawing/2014/main" val="20001"/>
                    </a:ext>
                  </a:extLst>
                </a:gridCol>
                <a:gridCol w="1042988">
                  <a:extLst>
                    <a:ext uri="{9D8B030D-6E8A-4147-A177-3AD203B41FA5}">
                      <a16:colId xmlns:a16="http://schemas.microsoft.com/office/drawing/2014/main" val="20002"/>
                    </a:ext>
                  </a:extLst>
                </a:gridCol>
              </a:tblGrid>
              <a:tr h="531813">
                <a:tc rowSpan="2">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Point on graph</a:t>
                      </a:r>
                    </a:p>
                  </a:txBody>
                  <a:tcPr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dirty="0" smtClean="0">
                          <a:ln>
                            <a:noFill/>
                          </a:ln>
                          <a:solidFill>
                            <a:schemeClr val="tx1"/>
                          </a:solidFill>
                          <a:effectLst/>
                          <a:latin typeface="Arial" charset="0"/>
                        </a:rPr>
                        <a:t>Production</a:t>
                      </a:r>
                    </a:p>
                  </a:txBody>
                  <a:tcPr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815975">
                <a:tc vMerge="1">
                  <a:txBody>
                    <a:bodyPr/>
                    <a:lstStyle/>
                    <a:p>
                      <a:endParaRPr lang="en-US"/>
                    </a:p>
                  </a:txBody>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Com-puters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Wheat</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dirty="0" smtClean="0">
                          <a:ln>
                            <a:noFill/>
                          </a:ln>
                          <a:solidFill>
                            <a:srgbClr val="FF0000"/>
                          </a:solidFill>
                          <a:effectLst/>
                          <a:latin typeface="Arial" charset="0"/>
                        </a:rPr>
                        <a:t>A</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500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dirty="0" smtClean="0">
                          <a:ln>
                            <a:noFill/>
                          </a:ln>
                          <a:solidFill>
                            <a:srgbClr val="FF0000"/>
                          </a:solidFill>
                          <a:effectLst/>
                          <a:latin typeface="Arial" charset="0"/>
                        </a:rPr>
                        <a:t>B</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dirty="0" smtClean="0">
                          <a:ln>
                            <a:noFill/>
                          </a:ln>
                          <a:solidFill>
                            <a:schemeClr val="tx1"/>
                          </a:solidFill>
                          <a:effectLst/>
                          <a:latin typeface="Arial" charset="0"/>
                        </a:rPr>
                        <a:t>400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1,000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dirty="0" smtClean="0">
                          <a:ln>
                            <a:noFill/>
                          </a:ln>
                          <a:solidFill>
                            <a:srgbClr val="FF0000"/>
                          </a:solidFill>
                          <a:effectLst/>
                          <a:latin typeface="Arial" charset="0"/>
                        </a:rPr>
                        <a:t>C</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250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2,500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4350">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dirty="0" smtClean="0">
                          <a:ln>
                            <a:noFill/>
                          </a:ln>
                          <a:solidFill>
                            <a:srgbClr val="FF0000"/>
                          </a:solidFill>
                          <a:effectLst/>
                          <a:latin typeface="Arial" charset="0"/>
                        </a:rPr>
                        <a:t>D</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100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4,000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4350">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dirty="0" smtClean="0">
                          <a:ln>
                            <a:noFill/>
                          </a:ln>
                          <a:solidFill>
                            <a:srgbClr val="FF0000"/>
                          </a:solidFill>
                          <a:effectLst/>
                          <a:latin typeface="Arial" charset="0"/>
                        </a:rPr>
                        <a:t>E</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smtClean="0">
                          <a:ln>
                            <a:noFill/>
                          </a:ln>
                          <a:solidFill>
                            <a:schemeClr val="tx1"/>
                          </a:solidFill>
                          <a:effectLst/>
                          <a:latin typeface="Arial"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300" b="0" i="0" u="none" strike="noStrike" cap="none" normalizeH="0" baseline="0" dirty="0" smtClean="0">
                          <a:ln>
                            <a:noFill/>
                          </a:ln>
                          <a:solidFill>
                            <a:schemeClr val="tx1"/>
                          </a:solidFill>
                          <a:effectLst/>
                          <a:latin typeface="Arial" charset="0"/>
                        </a:rPr>
                        <a:t>5,000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84021" name="Object 53"/>
          <p:cNvGraphicFramePr>
            <a:graphicFrameLocks noGrp="1" noChangeAspect="1"/>
          </p:cNvGraphicFramePr>
          <p:nvPr>
            <p:ph sz="half" idx="4294967295"/>
          </p:nvPr>
        </p:nvGraphicFramePr>
        <p:xfrm>
          <a:off x="4905376" y="1127125"/>
          <a:ext cx="5559425" cy="5189538"/>
        </p:xfrm>
        <a:graphic>
          <a:graphicData uri="http://schemas.openxmlformats.org/presentationml/2006/ole">
            <mc:AlternateContent xmlns:mc="http://schemas.openxmlformats.org/markup-compatibility/2006">
              <mc:Choice xmlns:v="urn:schemas-microsoft-com:vml" Requires="v">
                <p:oleObj spid="_x0000_s1037" name="Worksheet" r:id="rId4" imgW="4867175" imgH="4543552" progId="Excel.Sheet.8">
                  <p:embed/>
                </p:oleObj>
              </mc:Choice>
              <mc:Fallback>
                <p:oleObj name="Worksheet" r:id="rId4" imgW="4867175" imgH="4543552" progId="Excel.Sheet.8">
                  <p:embed/>
                  <p:pic>
                    <p:nvPicPr>
                      <p:cNvPr id="840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76" y="1127125"/>
                        <a:ext cx="5559425" cy="518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022" name="Text Box 54"/>
          <p:cNvSpPr txBox="1">
            <a:spLocks noChangeArrowheads="1"/>
          </p:cNvSpPr>
          <p:nvPr/>
        </p:nvSpPr>
        <p:spPr bwMode="auto">
          <a:xfrm>
            <a:off x="9053513" y="4771814"/>
            <a:ext cx="379412" cy="463973"/>
          </a:xfrm>
          <a:prstGeom prst="rect">
            <a:avLst/>
          </a:prstGeom>
          <a:noFill/>
          <a:ln w="9525">
            <a:noFill/>
            <a:miter lim="800000"/>
            <a:headEnd/>
            <a:tailEnd/>
          </a:ln>
        </p:spPr>
        <p:txBody>
          <a:bodyPr anchor="ctr" anchorCtr="1">
            <a:spAutoFit/>
          </a:bodyPr>
          <a:lstStyle/>
          <a:p>
            <a:pPr lvl="0" fontAlgn="base">
              <a:lnSpc>
                <a:spcPct val="105000"/>
              </a:lnSpc>
              <a:spcBef>
                <a:spcPct val="45000"/>
              </a:spcBef>
              <a:spcAft>
                <a:spcPct val="0"/>
              </a:spcAft>
              <a:buClr>
                <a:srgbClr val="339966"/>
              </a:buClr>
              <a:buSzPct val="120000"/>
            </a:pPr>
            <a:r>
              <a:rPr kumimoji="0" lang="en-US" sz="2400" b="0" i="0" u="none" strike="noStrike" cap="none" normalizeH="0" baseline="0" smtClean="0">
                <a:ln>
                  <a:noFill/>
                </a:ln>
                <a:solidFill>
                  <a:srgbClr val="FF0000"/>
                </a:solidFill>
                <a:effectLst/>
                <a:latin typeface="Arial" charset="0"/>
              </a:rPr>
              <a:t>A</a:t>
            </a:r>
            <a:endParaRPr kumimoji="0" lang="en-US" sz="2400" b="0" i="0" u="none" strike="noStrike" cap="none" normalizeH="0" baseline="0" dirty="0" smtClean="0">
              <a:ln>
                <a:noFill/>
              </a:ln>
              <a:solidFill>
                <a:srgbClr val="FF0000"/>
              </a:solidFill>
              <a:effectLst/>
              <a:latin typeface="Arial" charset="0"/>
            </a:endParaRPr>
          </a:p>
        </p:txBody>
      </p:sp>
      <p:sp>
        <p:nvSpPr>
          <p:cNvPr id="84023" name="Text Box 55"/>
          <p:cNvSpPr txBox="1">
            <a:spLocks noChangeArrowheads="1"/>
          </p:cNvSpPr>
          <p:nvPr/>
        </p:nvSpPr>
        <p:spPr bwMode="auto">
          <a:xfrm>
            <a:off x="8453438" y="4283075"/>
            <a:ext cx="379412" cy="457200"/>
          </a:xfrm>
          <a:prstGeom prst="rect">
            <a:avLst/>
          </a:prstGeom>
          <a:noFill/>
          <a:ln w="9525">
            <a:noFill/>
            <a:miter lim="800000"/>
            <a:headEnd/>
            <a:tailEnd/>
          </a:ln>
        </p:spPr>
        <p:txBody>
          <a:bodyPr anchor="ctr" anchorCtr="1">
            <a:spAutoFit/>
          </a:bodyPr>
          <a:lstStyle/>
          <a:p>
            <a:pPr>
              <a:spcBef>
                <a:spcPct val="50000"/>
              </a:spcBef>
            </a:pPr>
            <a:r>
              <a:rPr lang="en-US" sz="2400" b="1" dirty="0">
                <a:solidFill>
                  <a:srgbClr val="FF0000"/>
                </a:solidFill>
                <a:latin typeface="Arial" pitchFamily="34" charset="0"/>
                <a:cs typeface="Arial" pitchFamily="34" charset="0"/>
              </a:rPr>
              <a:t>B</a:t>
            </a:r>
          </a:p>
        </p:txBody>
      </p:sp>
      <p:sp>
        <p:nvSpPr>
          <p:cNvPr id="84024" name="Text Box 56"/>
          <p:cNvSpPr txBox="1">
            <a:spLocks noChangeArrowheads="1"/>
          </p:cNvSpPr>
          <p:nvPr/>
        </p:nvSpPr>
        <p:spPr bwMode="auto">
          <a:xfrm>
            <a:off x="7567613" y="3527425"/>
            <a:ext cx="379412" cy="457200"/>
          </a:xfrm>
          <a:prstGeom prst="rect">
            <a:avLst/>
          </a:prstGeom>
          <a:noFill/>
          <a:ln w="9525">
            <a:noFill/>
            <a:miter lim="800000"/>
            <a:headEnd/>
            <a:tailEnd/>
          </a:ln>
        </p:spPr>
        <p:txBody>
          <a:bodyPr anchor="ctr" anchorCtr="1">
            <a:spAutoFit/>
          </a:bodyPr>
          <a:lstStyle/>
          <a:p>
            <a:pPr>
              <a:spcBef>
                <a:spcPct val="50000"/>
              </a:spcBef>
            </a:pPr>
            <a:r>
              <a:rPr lang="en-US" sz="2400" b="1" dirty="0">
                <a:solidFill>
                  <a:srgbClr val="FF0000"/>
                </a:solidFill>
                <a:latin typeface="Arial" pitchFamily="34" charset="0"/>
                <a:cs typeface="Arial" pitchFamily="34" charset="0"/>
              </a:rPr>
              <a:t>C</a:t>
            </a:r>
          </a:p>
        </p:txBody>
      </p:sp>
      <p:sp>
        <p:nvSpPr>
          <p:cNvPr id="84025" name="Text Box 57"/>
          <p:cNvSpPr txBox="1">
            <a:spLocks noChangeArrowheads="1"/>
          </p:cNvSpPr>
          <p:nvPr/>
        </p:nvSpPr>
        <p:spPr bwMode="auto">
          <a:xfrm>
            <a:off x="6731001" y="2790825"/>
            <a:ext cx="379413" cy="457200"/>
          </a:xfrm>
          <a:prstGeom prst="rect">
            <a:avLst/>
          </a:prstGeom>
          <a:noFill/>
          <a:ln w="9525">
            <a:noFill/>
            <a:miter lim="800000"/>
            <a:headEnd/>
            <a:tailEnd/>
          </a:ln>
        </p:spPr>
        <p:txBody>
          <a:bodyPr anchor="ctr" anchorCtr="1">
            <a:spAutoFit/>
          </a:bodyPr>
          <a:lstStyle/>
          <a:p>
            <a:pPr>
              <a:spcBef>
                <a:spcPct val="50000"/>
              </a:spcBef>
            </a:pPr>
            <a:r>
              <a:rPr lang="en-US" sz="2400" b="1" dirty="0">
                <a:solidFill>
                  <a:srgbClr val="FF0000"/>
                </a:solidFill>
                <a:latin typeface="Arial" pitchFamily="34" charset="0"/>
                <a:cs typeface="Arial" pitchFamily="34" charset="0"/>
              </a:rPr>
              <a:t>D</a:t>
            </a:r>
          </a:p>
        </p:txBody>
      </p:sp>
      <p:sp>
        <p:nvSpPr>
          <p:cNvPr id="84026" name="Text Box 58"/>
          <p:cNvSpPr txBox="1">
            <a:spLocks noChangeArrowheads="1"/>
          </p:cNvSpPr>
          <p:nvPr/>
        </p:nvSpPr>
        <p:spPr bwMode="auto">
          <a:xfrm>
            <a:off x="6108701" y="2249277"/>
            <a:ext cx="379413" cy="463973"/>
          </a:xfrm>
          <a:prstGeom prst="rect">
            <a:avLst/>
          </a:prstGeom>
          <a:noFill/>
          <a:ln w="9525">
            <a:noFill/>
            <a:miter lim="800000"/>
            <a:headEnd/>
            <a:tailEnd/>
          </a:ln>
        </p:spPr>
        <p:txBody>
          <a:bodyPr anchor="ctr" anchorCtr="1">
            <a:spAutoFit/>
          </a:bodyPr>
          <a:lstStyle/>
          <a:p>
            <a:pPr lvl="0" fontAlgn="base">
              <a:lnSpc>
                <a:spcPct val="105000"/>
              </a:lnSpc>
              <a:spcBef>
                <a:spcPct val="45000"/>
              </a:spcBef>
              <a:spcAft>
                <a:spcPct val="0"/>
              </a:spcAft>
              <a:buClr>
                <a:srgbClr val="339966"/>
              </a:buClr>
              <a:buSzPct val="120000"/>
            </a:pPr>
            <a:r>
              <a:rPr kumimoji="0" lang="en-US" sz="2400" b="0" i="0" u="none" strike="noStrike" cap="none" normalizeH="0" baseline="0" smtClean="0">
                <a:ln>
                  <a:noFill/>
                </a:ln>
                <a:solidFill>
                  <a:srgbClr val="FF0000"/>
                </a:solidFill>
                <a:effectLst/>
                <a:latin typeface="Arial" charset="0"/>
              </a:rPr>
              <a:t>E</a:t>
            </a:r>
            <a:endParaRPr kumimoji="0" lang="en-US" sz="2400" b="0" i="0" u="none" strike="noStrike" cap="none" normalizeH="0" baseline="0" dirty="0" smtClean="0">
              <a:ln>
                <a:noFill/>
              </a:ln>
              <a:solidFill>
                <a:srgbClr val="FF0000"/>
              </a:solidFill>
              <a:effectLst/>
              <a:latin typeface="Arial" charset="0"/>
            </a:endParaRPr>
          </a:p>
        </p:txBody>
      </p:sp>
      <p:sp>
        <p:nvSpPr>
          <p:cNvPr id="1067" name="Rectangle 59"/>
          <p:cNvSpPr>
            <a:spLocks noGrp="1" noChangeArrowheads="1"/>
          </p:cNvSpPr>
          <p:nvPr>
            <p:ph type="title" idx="4294967295"/>
          </p:nvPr>
        </p:nvSpPr>
        <p:spPr>
          <a:xfrm>
            <a:off x="1524000" y="83515"/>
            <a:ext cx="9144000" cy="838200"/>
          </a:xfrm>
        </p:spPr>
        <p:txBody>
          <a:bodyPr>
            <a:normAutofit/>
          </a:bodyPr>
          <a:lstStyle/>
          <a:p>
            <a:pPr algn="ctr" eaLnBrk="1" hangingPunct="1"/>
            <a:r>
              <a:rPr lang="en-US" sz="3200" dirty="0" smtClean="0">
                <a:solidFill>
                  <a:srgbClr val="006699"/>
                </a:solidFill>
                <a:latin typeface="Arial"/>
                <a:cs typeface="Arial"/>
              </a:rPr>
              <a:t>Production Possibilities Frontier Example</a:t>
            </a:r>
            <a:endParaRPr lang="en-US" sz="3200" dirty="0">
              <a:solidFill>
                <a:srgbClr val="006699"/>
              </a:solidFill>
              <a:latin typeface="Arial"/>
              <a:cs typeface="Arial"/>
            </a:endParaRPr>
          </a:p>
        </p:txBody>
      </p:sp>
      <p:sp>
        <p:nvSpPr>
          <p:cNvPr id="84028" name="Line 60"/>
          <p:cNvSpPr>
            <a:spLocks noChangeShapeType="1"/>
          </p:cNvSpPr>
          <p:nvPr/>
        </p:nvSpPr>
        <p:spPr bwMode="auto">
          <a:xfrm>
            <a:off x="6118226" y="2655888"/>
            <a:ext cx="2932113" cy="2540000"/>
          </a:xfrm>
          <a:prstGeom prst="line">
            <a:avLst/>
          </a:prstGeom>
          <a:noFill/>
          <a:ln w="50800">
            <a:solidFill>
              <a:srgbClr val="0033CC"/>
            </a:solidFill>
            <a:round/>
            <a:headEnd/>
            <a:tailEnd/>
          </a:ln>
        </p:spPr>
        <p:txBody>
          <a:bodyPr/>
          <a:lstStyle/>
          <a:p>
            <a:endParaRPr lang="en-US"/>
          </a:p>
        </p:txBody>
      </p:sp>
      <p:grpSp>
        <p:nvGrpSpPr>
          <p:cNvPr id="2" name="Group 61"/>
          <p:cNvGrpSpPr>
            <a:grpSpLocks/>
          </p:cNvGrpSpPr>
          <p:nvPr/>
        </p:nvGrpSpPr>
        <p:grpSpPr bwMode="auto">
          <a:xfrm>
            <a:off x="6126163" y="3106738"/>
            <a:ext cx="652462" cy="2076450"/>
            <a:chOff x="2899" y="1852"/>
            <a:chExt cx="411" cy="1308"/>
          </a:xfrm>
        </p:grpSpPr>
        <p:grpSp>
          <p:nvGrpSpPr>
            <p:cNvPr id="3" name="Group 62"/>
            <p:cNvGrpSpPr>
              <a:grpSpLocks/>
            </p:cNvGrpSpPr>
            <p:nvPr/>
          </p:nvGrpSpPr>
          <p:grpSpPr bwMode="auto">
            <a:xfrm>
              <a:off x="2899" y="1896"/>
              <a:ext cx="366" cy="1264"/>
              <a:chOff x="357" y="2450"/>
              <a:chExt cx="795" cy="646"/>
            </a:xfrm>
          </p:grpSpPr>
          <p:sp>
            <p:nvSpPr>
              <p:cNvPr id="1084" name="Line 63"/>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1085" name="Line 64"/>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1083" name="Oval 65"/>
            <p:cNvSpPr>
              <a:spLocks noChangeArrowheads="1"/>
            </p:cNvSpPr>
            <p:nvPr/>
          </p:nvSpPr>
          <p:spPr bwMode="auto">
            <a:xfrm>
              <a:off x="3221" y="1852"/>
              <a:ext cx="89" cy="87"/>
            </a:xfrm>
            <a:prstGeom prst="ellipse">
              <a:avLst/>
            </a:prstGeom>
            <a:solidFill>
              <a:srgbClr val="0033CC"/>
            </a:solidFill>
            <a:ln w="9525">
              <a:noFill/>
              <a:round/>
              <a:headEnd/>
              <a:tailEnd/>
            </a:ln>
          </p:spPr>
          <p:txBody>
            <a:bodyPr wrap="none" anchor="ctr"/>
            <a:lstStyle/>
            <a:p>
              <a:endParaRPr lang="en-US">
                <a:cs typeface="Arial" charset="0"/>
              </a:endParaRPr>
            </a:p>
          </p:txBody>
        </p:sp>
      </p:grpSp>
      <p:grpSp>
        <p:nvGrpSpPr>
          <p:cNvPr id="4" name="Group 66"/>
          <p:cNvGrpSpPr>
            <a:grpSpLocks/>
          </p:cNvGrpSpPr>
          <p:nvPr/>
        </p:nvGrpSpPr>
        <p:grpSpPr bwMode="auto">
          <a:xfrm>
            <a:off x="6130925" y="3844926"/>
            <a:ext cx="1511300" cy="1343025"/>
            <a:chOff x="2902" y="2317"/>
            <a:chExt cx="952" cy="846"/>
          </a:xfrm>
        </p:grpSpPr>
        <p:grpSp>
          <p:nvGrpSpPr>
            <p:cNvPr id="5" name="Group 67"/>
            <p:cNvGrpSpPr>
              <a:grpSpLocks/>
            </p:cNvGrpSpPr>
            <p:nvPr/>
          </p:nvGrpSpPr>
          <p:grpSpPr bwMode="auto">
            <a:xfrm>
              <a:off x="2902" y="2359"/>
              <a:ext cx="908" cy="804"/>
              <a:chOff x="357" y="2450"/>
              <a:chExt cx="795" cy="646"/>
            </a:xfrm>
          </p:grpSpPr>
          <p:sp>
            <p:nvSpPr>
              <p:cNvPr id="1080" name="Line 68"/>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1081" name="Line 69"/>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1079" name="Oval 70"/>
            <p:cNvSpPr>
              <a:spLocks noChangeArrowheads="1"/>
            </p:cNvSpPr>
            <p:nvPr/>
          </p:nvSpPr>
          <p:spPr bwMode="auto">
            <a:xfrm>
              <a:off x="3765" y="2317"/>
              <a:ext cx="89" cy="87"/>
            </a:xfrm>
            <a:prstGeom prst="ellipse">
              <a:avLst/>
            </a:prstGeom>
            <a:solidFill>
              <a:srgbClr val="0033CC"/>
            </a:solidFill>
            <a:ln w="9525">
              <a:noFill/>
              <a:round/>
              <a:headEnd/>
              <a:tailEnd/>
            </a:ln>
          </p:spPr>
          <p:txBody>
            <a:bodyPr wrap="none" anchor="ctr"/>
            <a:lstStyle/>
            <a:p>
              <a:endParaRPr lang="en-US">
                <a:cs typeface="Arial" charset="0"/>
              </a:endParaRPr>
            </a:p>
          </p:txBody>
        </p:sp>
      </p:grpSp>
      <p:grpSp>
        <p:nvGrpSpPr>
          <p:cNvPr id="6" name="Group 71"/>
          <p:cNvGrpSpPr>
            <a:grpSpLocks/>
          </p:cNvGrpSpPr>
          <p:nvPr/>
        </p:nvGrpSpPr>
        <p:grpSpPr bwMode="auto">
          <a:xfrm>
            <a:off x="6127751" y="4611689"/>
            <a:ext cx="2390775" cy="581025"/>
            <a:chOff x="2900" y="2800"/>
            <a:chExt cx="1506" cy="366"/>
          </a:xfrm>
        </p:grpSpPr>
        <p:grpSp>
          <p:nvGrpSpPr>
            <p:cNvPr id="7" name="Group 72"/>
            <p:cNvGrpSpPr>
              <a:grpSpLocks/>
            </p:cNvGrpSpPr>
            <p:nvPr/>
          </p:nvGrpSpPr>
          <p:grpSpPr bwMode="auto">
            <a:xfrm>
              <a:off x="2900" y="2843"/>
              <a:ext cx="1467" cy="323"/>
              <a:chOff x="357" y="2450"/>
              <a:chExt cx="795" cy="646"/>
            </a:xfrm>
          </p:grpSpPr>
          <p:sp>
            <p:nvSpPr>
              <p:cNvPr id="1076" name="Line 73"/>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1077" name="Line 74"/>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1075" name="Oval 75"/>
            <p:cNvSpPr>
              <a:spLocks noChangeArrowheads="1"/>
            </p:cNvSpPr>
            <p:nvPr/>
          </p:nvSpPr>
          <p:spPr bwMode="auto">
            <a:xfrm>
              <a:off x="4317" y="2800"/>
              <a:ext cx="89" cy="87"/>
            </a:xfrm>
            <a:prstGeom prst="ellipse">
              <a:avLst/>
            </a:prstGeom>
            <a:solidFill>
              <a:srgbClr val="0033CC"/>
            </a:solidFill>
            <a:ln w="9525">
              <a:noFill/>
              <a:round/>
              <a:headEnd/>
              <a:tailEnd/>
            </a:ln>
          </p:spPr>
          <p:txBody>
            <a:bodyPr wrap="none" anchor="ctr"/>
            <a:lstStyle/>
            <a:p>
              <a:endParaRPr lang="en-US">
                <a:cs typeface="Arial" charset="0"/>
              </a:endParaRPr>
            </a:p>
          </p:txBody>
        </p:sp>
      </p:grpSp>
      <p:sp>
        <p:nvSpPr>
          <p:cNvPr id="84044" name="Oval 76"/>
          <p:cNvSpPr>
            <a:spLocks noChangeArrowheads="1"/>
          </p:cNvSpPr>
          <p:nvPr/>
        </p:nvSpPr>
        <p:spPr bwMode="auto">
          <a:xfrm>
            <a:off x="8964614" y="5114926"/>
            <a:ext cx="141287" cy="138113"/>
          </a:xfrm>
          <a:prstGeom prst="ellipse">
            <a:avLst/>
          </a:prstGeom>
          <a:solidFill>
            <a:srgbClr val="0033CC"/>
          </a:solidFill>
          <a:ln w="9525">
            <a:noFill/>
            <a:round/>
            <a:headEnd/>
            <a:tailEnd/>
          </a:ln>
        </p:spPr>
        <p:txBody>
          <a:bodyPr wrap="none" anchor="ctr"/>
          <a:lstStyle/>
          <a:p>
            <a:endParaRPr lang="en-US">
              <a:cs typeface="Arial" charset="0"/>
            </a:endParaRPr>
          </a:p>
        </p:txBody>
      </p:sp>
      <p:sp>
        <p:nvSpPr>
          <p:cNvPr id="84045" name="Oval 77"/>
          <p:cNvSpPr>
            <a:spLocks noChangeArrowheads="1"/>
          </p:cNvSpPr>
          <p:nvPr/>
        </p:nvSpPr>
        <p:spPr bwMode="auto">
          <a:xfrm>
            <a:off x="6048375" y="2600326"/>
            <a:ext cx="141288" cy="138113"/>
          </a:xfrm>
          <a:prstGeom prst="ellipse">
            <a:avLst/>
          </a:prstGeom>
          <a:solidFill>
            <a:srgbClr val="0033CC"/>
          </a:solidFill>
          <a:ln w="9525">
            <a:noFill/>
            <a:round/>
            <a:headEnd/>
            <a:tailEnd/>
          </a:ln>
        </p:spPr>
        <p:txBody>
          <a:bodyPr wrap="none" anchor="ctr"/>
          <a:lstStyle/>
          <a:p>
            <a:endParaRPr lang="en-US">
              <a:cs typeface="Arial" charset="0"/>
            </a:endParaRPr>
          </a:p>
        </p:txBody>
      </p:sp>
      <p:pic>
        <p:nvPicPr>
          <p:cNvPr id="3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2432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7238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021"/>
                                        </p:tgtEl>
                                        <p:attrNameLst>
                                          <p:attrName>style.visibility</p:attrName>
                                        </p:attrNameLst>
                                      </p:cBhvr>
                                      <p:to>
                                        <p:strVal val="visible"/>
                                      </p:to>
                                    </p:set>
                                    <p:animEffect transition="in" filter="fade">
                                      <p:cBhvr>
                                        <p:cTn id="7" dur="500"/>
                                        <p:tgtEl>
                                          <p:spTgt spid="840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044"/>
                                        </p:tgtEl>
                                        <p:attrNameLst>
                                          <p:attrName>style.visibility</p:attrName>
                                        </p:attrNameLst>
                                      </p:cBhvr>
                                      <p:to>
                                        <p:strVal val="visible"/>
                                      </p:to>
                                    </p:set>
                                    <p:animEffect transition="in" filter="fade">
                                      <p:cBhvr>
                                        <p:cTn id="12" dur="500"/>
                                        <p:tgtEl>
                                          <p:spTgt spid="840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4022"/>
                                        </p:tgtEl>
                                        <p:attrNameLst>
                                          <p:attrName>style.visibility</p:attrName>
                                        </p:attrNameLst>
                                      </p:cBhvr>
                                      <p:to>
                                        <p:strVal val="visible"/>
                                      </p:to>
                                    </p:set>
                                    <p:animEffect transition="in" filter="fade">
                                      <p:cBhvr>
                                        <p:cTn id="15" dur="500"/>
                                        <p:tgtEl>
                                          <p:spTgt spid="84022"/>
                                        </p:tgtEl>
                                      </p:cBhvr>
                                    </p:animEffect>
                                  </p:childTnLst>
                                  <p:subTnLst>
                                    <p:animClr clrSpc="rgb" dir="cw">
                                      <p:cBhvr override="childStyle">
                                        <p:cTn dur="1" fill="hold" display="0" masterRel="nextClick" afterEffect="1"/>
                                        <p:tgtEl>
                                          <p:spTgt spid="84022"/>
                                        </p:tgtEl>
                                        <p:attrNameLst>
                                          <p:attrName>ppt_c</p:attrName>
                                        </p:attrNameLst>
                                      </p:cBhvr>
                                      <p:to>
                                        <a:schemeClr val="bg1"/>
                                      </p:to>
                                    </p:animClr>
                                  </p:subTnLst>
                                </p:cTn>
                              </p:par>
                              <p:par>
                                <p:cTn id="16" presetID="10" presetClass="entr" presetSubtype="0" fill="hold" grpId="0" nodeType="withEffect">
                                  <p:stCondLst>
                                    <p:cond delay="0"/>
                                  </p:stCondLst>
                                  <p:childTnLst>
                                    <p:set>
                                      <p:cBhvr>
                                        <p:cTn id="17" dur="1" fill="hold">
                                          <p:stCondLst>
                                            <p:cond delay="0"/>
                                          </p:stCondLst>
                                        </p:cTn>
                                        <p:tgtEl>
                                          <p:spTgt spid="83974"/>
                                        </p:tgtEl>
                                        <p:attrNameLst>
                                          <p:attrName>style.visibility</p:attrName>
                                        </p:attrNameLst>
                                      </p:cBhvr>
                                      <p:to>
                                        <p:strVal val="visible"/>
                                      </p:to>
                                    </p:set>
                                    <p:animEffect transition="in" filter="fade">
                                      <p:cBhvr>
                                        <p:cTn id="18" dur="500"/>
                                        <p:tgtEl>
                                          <p:spTgt spid="83974"/>
                                        </p:tgtEl>
                                      </p:cBhvr>
                                    </p:animEffect>
                                  </p:childTnLst>
                                  <p:subTnLst>
                                    <p:animClr clrSpc="rgb" dir="cw">
                                      <p:cBhvr override="childStyle">
                                        <p:cTn dur="1" fill="hold" display="0" masterRel="nextClick" afterEffect="1"/>
                                        <p:tgtEl>
                                          <p:spTgt spid="83974"/>
                                        </p:tgtEl>
                                        <p:attrNameLst>
                                          <p:attrName>ppt_c</p:attrName>
                                        </p:attrNameLst>
                                      </p:cBhvr>
                                      <p:to>
                                        <a:schemeClr val="bg1"/>
                                      </p:to>
                                    </p:animClr>
                                  </p:sub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upRight)">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4023"/>
                                        </p:tgtEl>
                                        <p:attrNameLst>
                                          <p:attrName>style.visibility</p:attrName>
                                        </p:attrNameLst>
                                      </p:cBhvr>
                                      <p:to>
                                        <p:strVal val="visible"/>
                                      </p:to>
                                    </p:set>
                                    <p:animEffect transition="in" filter="fade">
                                      <p:cBhvr>
                                        <p:cTn id="26" dur="500"/>
                                        <p:tgtEl>
                                          <p:spTgt spid="84023"/>
                                        </p:tgtEl>
                                      </p:cBhvr>
                                    </p:animEffect>
                                  </p:childTnLst>
                                  <p:subTnLst>
                                    <p:animClr clrSpc="rgb" dir="cw">
                                      <p:cBhvr override="childStyle">
                                        <p:cTn dur="1" fill="hold" display="0" masterRel="nextClick" afterEffect="1"/>
                                        <p:tgtEl>
                                          <p:spTgt spid="84023"/>
                                        </p:tgtEl>
                                        <p:attrNameLst>
                                          <p:attrName>ppt_c</p:attrName>
                                        </p:attrNameLst>
                                      </p:cBhvr>
                                      <p:to>
                                        <a:schemeClr val="bg1"/>
                                      </p:to>
                                    </p:animClr>
                                  </p:subTnLst>
                                </p:cTn>
                              </p:par>
                              <p:par>
                                <p:cTn id="27" presetID="10" presetClass="entr" presetSubtype="0" fill="hold" grpId="0" nodeType="withEffect">
                                  <p:stCondLst>
                                    <p:cond delay="0"/>
                                  </p:stCondLst>
                                  <p:childTnLst>
                                    <p:set>
                                      <p:cBhvr>
                                        <p:cTn id="28" dur="1" fill="hold">
                                          <p:stCondLst>
                                            <p:cond delay="0"/>
                                          </p:stCondLst>
                                        </p:cTn>
                                        <p:tgtEl>
                                          <p:spTgt spid="83970"/>
                                        </p:tgtEl>
                                        <p:attrNameLst>
                                          <p:attrName>style.visibility</p:attrName>
                                        </p:attrNameLst>
                                      </p:cBhvr>
                                      <p:to>
                                        <p:strVal val="visible"/>
                                      </p:to>
                                    </p:set>
                                    <p:animEffect transition="in" filter="fade">
                                      <p:cBhvr>
                                        <p:cTn id="29" dur="500"/>
                                        <p:tgtEl>
                                          <p:spTgt spid="83970"/>
                                        </p:tgtEl>
                                      </p:cBhvr>
                                    </p:animEffect>
                                  </p:childTnLst>
                                  <p:subTnLst>
                                    <p:animClr clrSpc="rgb" dir="cw">
                                      <p:cBhvr override="childStyle">
                                        <p:cTn dur="1" fill="hold" display="0" masterRel="nextClick" afterEffect="1"/>
                                        <p:tgtEl>
                                          <p:spTgt spid="83970"/>
                                        </p:tgtEl>
                                        <p:attrNameLst>
                                          <p:attrName>ppt_c</p:attrName>
                                        </p:attrNameLst>
                                      </p:cBhvr>
                                      <p:to>
                                        <a:schemeClr val="bg1"/>
                                      </p:to>
                                    </p:animClr>
                                  </p:sub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strips(upRight)">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3971"/>
                                        </p:tgtEl>
                                        <p:attrNameLst>
                                          <p:attrName>style.visibility</p:attrName>
                                        </p:attrNameLst>
                                      </p:cBhvr>
                                      <p:to>
                                        <p:strVal val="visible"/>
                                      </p:to>
                                    </p:set>
                                    <p:animEffect transition="in" filter="fade">
                                      <p:cBhvr>
                                        <p:cTn id="37" dur="500"/>
                                        <p:tgtEl>
                                          <p:spTgt spid="83971"/>
                                        </p:tgtEl>
                                      </p:cBhvr>
                                    </p:animEffect>
                                  </p:childTnLst>
                                  <p:subTnLst>
                                    <p:animClr clrSpc="rgb" dir="cw">
                                      <p:cBhvr override="childStyle">
                                        <p:cTn dur="1" fill="hold" display="0" masterRel="nextClick" afterEffect="1"/>
                                        <p:tgtEl>
                                          <p:spTgt spid="83971"/>
                                        </p:tgtEl>
                                        <p:attrNameLst>
                                          <p:attrName>ppt_c</p:attrName>
                                        </p:attrNameLst>
                                      </p:cBhvr>
                                      <p:to>
                                        <a:schemeClr val="bg1"/>
                                      </p:to>
                                    </p:animClr>
                                  </p:subTnLst>
                                </p:cTn>
                              </p:par>
                              <p:par>
                                <p:cTn id="38" presetID="10" presetClass="entr" presetSubtype="0" fill="hold" grpId="0" nodeType="withEffect">
                                  <p:stCondLst>
                                    <p:cond delay="0"/>
                                  </p:stCondLst>
                                  <p:childTnLst>
                                    <p:set>
                                      <p:cBhvr>
                                        <p:cTn id="39" dur="1" fill="hold">
                                          <p:stCondLst>
                                            <p:cond delay="0"/>
                                          </p:stCondLst>
                                        </p:cTn>
                                        <p:tgtEl>
                                          <p:spTgt spid="84024"/>
                                        </p:tgtEl>
                                        <p:attrNameLst>
                                          <p:attrName>style.visibility</p:attrName>
                                        </p:attrNameLst>
                                      </p:cBhvr>
                                      <p:to>
                                        <p:strVal val="visible"/>
                                      </p:to>
                                    </p:set>
                                    <p:animEffect transition="in" filter="fade">
                                      <p:cBhvr>
                                        <p:cTn id="40" dur="500"/>
                                        <p:tgtEl>
                                          <p:spTgt spid="84024"/>
                                        </p:tgtEl>
                                      </p:cBhvr>
                                    </p:animEffect>
                                  </p:childTnLst>
                                  <p:subTnLst>
                                    <p:animClr clrSpc="rgb" dir="cw">
                                      <p:cBhvr override="childStyle">
                                        <p:cTn dur="1" fill="hold" display="0" masterRel="nextClick" afterEffect="1"/>
                                        <p:tgtEl>
                                          <p:spTgt spid="84024"/>
                                        </p:tgtEl>
                                        <p:attrNameLst>
                                          <p:attrName>ppt_c</p:attrName>
                                        </p:attrNameLst>
                                      </p:cBhvr>
                                      <p:to>
                                        <a:schemeClr val="bg1"/>
                                      </p:to>
                                    </p:animClr>
                                  </p:sub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strips(upRight)">
                                      <p:cBhvr>
                                        <p:cTn id="45" dur="500"/>
                                        <p:tgtEl>
                                          <p:spTgt spid="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3972"/>
                                        </p:tgtEl>
                                        <p:attrNameLst>
                                          <p:attrName>style.visibility</p:attrName>
                                        </p:attrNameLst>
                                      </p:cBhvr>
                                      <p:to>
                                        <p:strVal val="visible"/>
                                      </p:to>
                                    </p:set>
                                    <p:animEffect transition="in" filter="fade">
                                      <p:cBhvr>
                                        <p:cTn id="48" dur="500"/>
                                        <p:tgtEl>
                                          <p:spTgt spid="83972"/>
                                        </p:tgtEl>
                                      </p:cBhvr>
                                    </p:animEffect>
                                  </p:childTnLst>
                                  <p:subTnLst>
                                    <p:animClr clrSpc="rgb" dir="cw">
                                      <p:cBhvr override="childStyle">
                                        <p:cTn dur="1" fill="hold" display="0" masterRel="nextClick" afterEffect="1"/>
                                        <p:tgtEl>
                                          <p:spTgt spid="83972"/>
                                        </p:tgtEl>
                                        <p:attrNameLst>
                                          <p:attrName>ppt_c</p:attrName>
                                        </p:attrNameLst>
                                      </p:cBhvr>
                                      <p:to>
                                        <a:schemeClr val="bg1"/>
                                      </p:to>
                                    </p:animClr>
                                  </p:subTnLst>
                                </p:cTn>
                              </p:par>
                              <p:par>
                                <p:cTn id="49" presetID="10" presetClass="entr" presetSubtype="0" fill="hold" grpId="0" nodeType="withEffect">
                                  <p:stCondLst>
                                    <p:cond delay="0"/>
                                  </p:stCondLst>
                                  <p:childTnLst>
                                    <p:set>
                                      <p:cBhvr>
                                        <p:cTn id="50" dur="1" fill="hold">
                                          <p:stCondLst>
                                            <p:cond delay="0"/>
                                          </p:stCondLst>
                                        </p:cTn>
                                        <p:tgtEl>
                                          <p:spTgt spid="84025"/>
                                        </p:tgtEl>
                                        <p:attrNameLst>
                                          <p:attrName>style.visibility</p:attrName>
                                        </p:attrNameLst>
                                      </p:cBhvr>
                                      <p:to>
                                        <p:strVal val="visible"/>
                                      </p:to>
                                    </p:set>
                                    <p:animEffect transition="in" filter="fade">
                                      <p:cBhvr>
                                        <p:cTn id="51" dur="500"/>
                                        <p:tgtEl>
                                          <p:spTgt spid="84025"/>
                                        </p:tgtEl>
                                      </p:cBhvr>
                                    </p:animEffect>
                                  </p:childTnLst>
                                  <p:subTnLst>
                                    <p:animClr clrSpc="rgb" dir="cw">
                                      <p:cBhvr override="childStyle">
                                        <p:cTn dur="1" fill="hold" display="0" masterRel="nextClick" afterEffect="1"/>
                                        <p:tgtEl>
                                          <p:spTgt spid="84025"/>
                                        </p:tgtEl>
                                        <p:attrNameLst>
                                          <p:attrName>ppt_c</p:attrName>
                                        </p:attrNameLst>
                                      </p:cBhvr>
                                      <p:to>
                                        <a:schemeClr val="bg1"/>
                                      </p:to>
                                    </p:animClr>
                                  </p:sub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4045"/>
                                        </p:tgtEl>
                                        <p:attrNameLst>
                                          <p:attrName>style.visibility</p:attrName>
                                        </p:attrNameLst>
                                      </p:cBhvr>
                                      <p:to>
                                        <p:strVal val="visible"/>
                                      </p:to>
                                    </p:set>
                                    <p:animEffect transition="in" filter="fade">
                                      <p:cBhvr>
                                        <p:cTn id="56" dur="500"/>
                                        <p:tgtEl>
                                          <p:spTgt spid="840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026"/>
                                        </p:tgtEl>
                                        <p:attrNameLst>
                                          <p:attrName>style.visibility</p:attrName>
                                        </p:attrNameLst>
                                      </p:cBhvr>
                                      <p:to>
                                        <p:strVal val="visible"/>
                                      </p:to>
                                    </p:set>
                                    <p:animEffect transition="in" filter="fade">
                                      <p:cBhvr>
                                        <p:cTn id="59" dur="500"/>
                                        <p:tgtEl>
                                          <p:spTgt spid="84026"/>
                                        </p:tgtEl>
                                      </p:cBhvr>
                                    </p:animEffect>
                                  </p:childTnLst>
                                  <p:subTnLst>
                                    <p:animClr clrSpc="rgb" dir="cw">
                                      <p:cBhvr override="childStyle">
                                        <p:cTn dur="1" fill="hold" display="0" masterRel="nextClick" afterEffect="1"/>
                                        <p:tgtEl>
                                          <p:spTgt spid="84026"/>
                                        </p:tgtEl>
                                        <p:attrNameLst>
                                          <p:attrName>ppt_c</p:attrName>
                                        </p:attrNameLst>
                                      </p:cBhvr>
                                      <p:to>
                                        <a:schemeClr val="bg1"/>
                                      </p:to>
                                    </p:animClr>
                                  </p:subTnLst>
                                </p:cTn>
                              </p:par>
                              <p:par>
                                <p:cTn id="60" presetID="10" presetClass="entr" presetSubtype="0" fill="hold" grpId="0" nodeType="withEffect">
                                  <p:stCondLst>
                                    <p:cond delay="0"/>
                                  </p:stCondLst>
                                  <p:childTnLst>
                                    <p:set>
                                      <p:cBhvr>
                                        <p:cTn id="61" dur="1" fill="hold">
                                          <p:stCondLst>
                                            <p:cond delay="0"/>
                                          </p:stCondLst>
                                        </p:cTn>
                                        <p:tgtEl>
                                          <p:spTgt spid="83973"/>
                                        </p:tgtEl>
                                        <p:attrNameLst>
                                          <p:attrName>style.visibility</p:attrName>
                                        </p:attrNameLst>
                                      </p:cBhvr>
                                      <p:to>
                                        <p:strVal val="visible"/>
                                      </p:to>
                                    </p:set>
                                    <p:animEffect transition="in" filter="fade">
                                      <p:cBhvr>
                                        <p:cTn id="62" dur="500"/>
                                        <p:tgtEl>
                                          <p:spTgt spid="83973"/>
                                        </p:tgtEl>
                                      </p:cBhvr>
                                    </p:animEffect>
                                  </p:childTnLst>
                                  <p:subTnLst>
                                    <p:animClr clrSpc="rgb" dir="cw">
                                      <p:cBhvr override="childStyle">
                                        <p:cTn dur="1" fill="hold" display="0" masterRel="nextClick" afterEffect="1"/>
                                        <p:tgtEl>
                                          <p:spTgt spid="83973"/>
                                        </p:tgtEl>
                                        <p:attrNameLst>
                                          <p:attrName>ppt_c</p:attrName>
                                        </p:attrNameLst>
                                      </p:cBhvr>
                                      <p:to>
                                        <a:schemeClr val="bg1"/>
                                      </p:to>
                                    </p:animClr>
                                  </p:sub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84028"/>
                                        </p:tgtEl>
                                        <p:attrNameLst>
                                          <p:attrName>style.visibility</p:attrName>
                                        </p:attrNameLst>
                                      </p:cBhvr>
                                      <p:to>
                                        <p:strVal val="visible"/>
                                      </p:to>
                                    </p:set>
                                    <p:animEffect transition="in" filter="strips(downRight)">
                                      <p:cBhvr>
                                        <p:cTn id="67" dur="500"/>
                                        <p:tgtEl>
                                          <p:spTgt spid="84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nimBg="1"/>
      <p:bldP spid="83971" grpId="0" animBg="1"/>
      <p:bldP spid="83972" grpId="0" animBg="1"/>
      <p:bldP spid="83973" grpId="0" animBg="1"/>
      <p:bldP spid="83974" grpId="0" animBg="1"/>
      <p:bldOleChart spid="84021" grpId="0"/>
      <p:bldP spid="84022" grpId="0"/>
      <p:bldP spid="84023" grpId="0"/>
      <p:bldP spid="84024" grpId="0"/>
      <p:bldP spid="84025" grpId="0"/>
      <p:bldP spid="84026" grpId="0"/>
      <p:bldP spid="84028" grpId="0" animBg="1"/>
      <p:bldP spid="84044" grpId="0" animBg="1"/>
      <p:bldP spid="84045"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21" name="Rectangle 3"/>
          <p:cNvSpPr>
            <a:spLocks noGrp="1" noChangeArrowheads="1"/>
          </p:cNvSpPr>
          <p:nvPr>
            <p:ph type="title"/>
          </p:nvPr>
        </p:nvSpPr>
        <p:spPr>
          <a:noFill/>
        </p:spPr>
        <p:txBody>
          <a:bodyPr>
            <a:normAutofit/>
          </a:bodyPr>
          <a:lstStyle/>
          <a:p>
            <a:pPr algn="l" eaLnBrk="1" hangingPunct="1"/>
            <a:r>
              <a:rPr lang="en-US" sz="3400" dirty="0"/>
              <a:t>Demand Curve Shifters: </a:t>
            </a:r>
            <a:r>
              <a:rPr lang="en-US" sz="3400" b="1" dirty="0" smtClean="0">
                <a:solidFill>
                  <a:srgbClr val="008080"/>
                </a:solidFill>
              </a:rPr>
              <a:t>Expectations</a:t>
            </a:r>
            <a:endParaRPr lang="en-US" sz="3400" b="1" dirty="0">
              <a:solidFill>
                <a:srgbClr val="008080"/>
              </a:solidFill>
            </a:endParaRPr>
          </a:p>
        </p:txBody>
      </p:sp>
      <p:sp>
        <p:nvSpPr>
          <p:cNvPr id="34820" name="Rectangle 2"/>
          <p:cNvSpPr>
            <a:spLocks noGrp="1" noChangeArrowheads="1"/>
          </p:cNvSpPr>
          <p:nvPr>
            <p:ph idx="1"/>
          </p:nvPr>
        </p:nvSpPr>
        <p:spPr/>
        <p:txBody>
          <a:bodyPr/>
          <a:lstStyle/>
          <a:p>
            <a:pPr marL="290513" indent="-290513" eaLnBrk="1" hangingPunct="1">
              <a:spcBef>
                <a:spcPct val="65000"/>
              </a:spcBef>
            </a:pPr>
            <a:r>
              <a:rPr lang="en-US" dirty="0" smtClean="0"/>
              <a:t>Expectations affect consumers’ buying decisions.</a:t>
            </a:r>
          </a:p>
          <a:p>
            <a:pPr marL="290513" indent="-290513" eaLnBrk="1" hangingPunct="1">
              <a:spcBef>
                <a:spcPct val="40000"/>
              </a:spcBef>
            </a:pPr>
            <a:r>
              <a:rPr lang="en-US" dirty="0" smtClean="0"/>
              <a:t>Examples:  </a:t>
            </a:r>
          </a:p>
          <a:p>
            <a:pPr lvl="1" eaLnBrk="1" hangingPunct="1">
              <a:lnSpc>
                <a:spcPct val="105000"/>
              </a:lnSpc>
              <a:spcBef>
                <a:spcPct val="35000"/>
              </a:spcBef>
            </a:pPr>
            <a:r>
              <a:rPr lang="en-US" dirty="0"/>
              <a:t>If people expect their incomes to rise, </a:t>
            </a:r>
            <a:r>
              <a:rPr lang="en-US" dirty="0" smtClean="0"/>
              <a:t>their </a:t>
            </a:r>
            <a:r>
              <a:rPr lang="en-US" dirty="0"/>
              <a:t>demand for meals at expensive restaurants may increase now.</a:t>
            </a:r>
          </a:p>
          <a:p>
            <a:pPr lvl="1" eaLnBrk="1" hangingPunct="1">
              <a:lnSpc>
                <a:spcPct val="105000"/>
              </a:lnSpc>
              <a:spcBef>
                <a:spcPct val="35000"/>
              </a:spcBef>
            </a:pPr>
            <a:r>
              <a:rPr lang="en-US" dirty="0"/>
              <a:t>If the economy sours and people worry about their future job security, demand for new </a:t>
            </a:r>
            <a:r>
              <a:rPr lang="en-US" dirty="0" smtClean="0"/>
              <a:t>car </a:t>
            </a:r>
            <a:r>
              <a:rPr lang="en-US" dirty="0"/>
              <a:t>may fall now.  </a:t>
            </a:r>
          </a:p>
        </p:txBody>
      </p:sp>
      <p:sp>
        <p:nvSpPr>
          <p:cNvPr id="34822"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9093" y="1905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9932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animEffect transition="in" filter="wipe(left)">
                                      <p:cBhvr>
                                        <p:cTn id="7" dur="500"/>
                                        <p:tgtEl>
                                          <p:spTgt spid="34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20">
                                            <p:txEl>
                                              <p:pRg st="1" end="1"/>
                                            </p:txEl>
                                          </p:spTgt>
                                        </p:tgtEl>
                                        <p:attrNameLst>
                                          <p:attrName>style.visibility</p:attrName>
                                        </p:attrNameLst>
                                      </p:cBhvr>
                                      <p:to>
                                        <p:strVal val="visible"/>
                                      </p:to>
                                    </p:set>
                                    <p:animEffect transition="in" filter="wipe(left)">
                                      <p:cBhvr>
                                        <p:cTn id="12" dur="500"/>
                                        <p:tgtEl>
                                          <p:spTgt spid="348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20">
                                            <p:txEl>
                                              <p:pRg st="2" end="2"/>
                                            </p:txEl>
                                          </p:spTgt>
                                        </p:tgtEl>
                                        <p:attrNameLst>
                                          <p:attrName>style.visibility</p:attrName>
                                        </p:attrNameLst>
                                      </p:cBhvr>
                                      <p:to>
                                        <p:strVal val="visible"/>
                                      </p:to>
                                    </p:set>
                                    <p:animEffect transition="in" filter="wipe(left)">
                                      <p:cBhvr>
                                        <p:cTn id="17" dur="500"/>
                                        <p:tgtEl>
                                          <p:spTgt spid="348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820">
                                            <p:txEl>
                                              <p:pRg st="3" end="3"/>
                                            </p:txEl>
                                          </p:spTgt>
                                        </p:tgtEl>
                                        <p:attrNameLst>
                                          <p:attrName>style.visibility</p:attrName>
                                        </p:attrNameLst>
                                      </p:cBhvr>
                                      <p:to>
                                        <p:strVal val="visible"/>
                                      </p:to>
                                    </p:set>
                                    <p:animEffect transition="in" filter="wipe(left)">
                                      <p:cBhvr>
                                        <p:cTn id="22" dur="500"/>
                                        <p:tgtEl>
                                          <p:spTgt spid="348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build="p" bldLvl="4"/>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4" name="Rectangle 2"/>
          <p:cNvSpPr>
            <a:spLocks noChangeArrowheads="1"/>
          </p:cNvSpPr>
          <p:nvPr/>
        </p:nvSpPr>
        <p:spPr bwMode="auto">
          <a:xfrm>
            <a:off x="2233083" y="1029758"/>
            <a:ext cx="7359650" cy="5283200"/>
          </a:xfrm>
          <a:prstGeom prst="rect">
            <a:avLst/>
          </a:prstGeom>
          <a:solidFill>
            <a:srgbClr val="FFFFCC"/>
          </a:solidFill>
          <a:ln w="9525">
            <a:noFill/>
            <a:miter lim="800000"/>
            <a:headEnd/>
            <a:tailEnd/>
          </a:ln>
        </p:spPr>
        <p:txBody>
          <a:bodyPr wrap="none" anchor="ctr"/>
          <a:lstStyle/>
          <a:p>
            <a:endParaRPr lang="en-US">
              <a:latin typeface="Arial"/>
              <a:cs typeface="Arial"/>
            </a:endParaRPr>
          </a:p>
        </p:txBody>
      </p:sp>
      <p:sp>
        <p:nvSpPr>
          <p:cNvPr id="35845" name="Rectangle 3"/>
          <p:cNvSpPr>
            <a:spLocks noGrp="1" noChangeArrowheads="1"/>
          </p:cNvSpPr>
          <p:nvPr>
            <p:ph type="title" idx="4294967295"/>
          </p:nvPr>
        </p:nvSpPr>
        <p:spPr>
          <a:xfrm>
            <a:off x="1524000" y="254000"/>
            <a:ext cx="9144000" cy="635000"/>
          </a:xfrm>
        </p:spPr>
        <p:txBody>
          <a:bodyPr>
            <a:noAutofit/>
          </a:bodyPr>
          <a:lstStyle/>
          <a:p>
            <a:pPr algn="ctr" eaLnBrk="1" hangingPunct="1"/>
            <a:r>
              <a:rPr lang="en-US" sz="3400" dirty="0"/>
              <a:t>Summary:  Variables That Influence Buyers</a:t>
            </a:r>
          </a:p>
        </p:txBody>
      </p:sp>
      <p:sp>
        <p:nvSpPr>
          <p:cNvPr id="35846" name="Rectangle 4"/>
          <p:cNvSpPr>
            <a:spLocks noGrp="1" noChangeArrowheads="1"/>
          </p:cNvSpPr>
          <p:nvPr>
            <p:ph type="body" idx="4294967295"/>
          </p:nvPr>
        </p:nvSpPr>
        <p:spPr>
          <a:xfrm>
            <a:off x="2256543" y="1066272"/>
            <a:ext cx="7726362" cy="534987"/>
          </a:xfrm>
        </p:spPr>
        <p:txBody>
          <a:bodyPr/>
          <a:lstStyle/>
          <a:p>
            <a:pPr marL="0" indent="0" eaLnBrk="1" hangingPunct="1">
              <a:buNone/>
              <a:tabLst>
                <a:tab pos="2684463" algn="l"/>
              </a:tabLst>
            </a:pPr>
            <a:r>
              <a:rPr lang="en-US" sz="2700" i="1" dirty="0">
                <a:solidFill>
                  <a:srgbClr val="FF0000"/>
                </a:solidFill>
              </a:rPr>
              <a:t>Variable	A change in this variable… </a:t>
            </a:r>
          </a:p>
        </p:txBody>
      </p:sp>
      <p:sp>
        <p:nvSpPr>
          <p:cNvPr id="87045" name="Rectangle 5"/>
          <p:cNvSpPr>
            <a:spLocks noChangeArrowheads="1"/>
          </p:cNvSpPr>
          <p:nvPr/>
        </p:nvSpPr>
        <p:spPr bwMode="auto">
          <a:xfrm>
            <a:off x="2429934" y="1753659"/>
            <a:ext cx="7142163" cy="4683125"/>
          </a:xfrm>
          <a:prstGeom prst="rect">
            <a:avLst/>
          </a:prstGeom>
          <a:noFill/>
          <a:ln w="9525">
            <a:noFill/>
            <a:miter lim="800000"/>
            <a:headEnd/>
            <a:tailEnd/>
          </a:ln>
        </p:spPr>
        <p:txBody>
          <a:bodyPr/>
          <a:lstStyle/>
          <a:p>
            <a:pPr>
              <a:spcBef>
                <a:spcPct val="50000"/>
              </a:spcBef>
              <a:buClr>
                <a:srgbClr val="00B85C"/>
              </a:buClr>
              <a:buSzPct val="120000"/>
              <a:tabLst>
                <a:tab pos="2684463" algn="l"/>
              </a:tabLst>
            </a:pPr>
            <a:r>
              <a:rPr lang="en-US" sz="2700" dirty="0">
                <a:solidFill>
                  <a:srgbClr val="FF0000"/>
                </a:solidFill>
                <a:latin typeface="Arial"/>
                <a:cs typeface="Arial"/>
              </a:rPr>
              <a:t>Price	…causes a </a:t>
            </a:r>
            <a:r>
              <a:rPr lang="en-US" sz="2700" dirty="0">
                <a:solidFill>
                  <a:srgbClr val="00B050"/>
                </a:solidFill>
                <a:latin typeface="Arial"/>
                <a:cs typeface="Arial"/>
              </a:rPr>
              <a:t>movement</a:t>
            </a:r>
            <a:r>
              <a:rPr lang="en-US" sz="2700" dirty="0">
                <a:solidFill>
                  <a:srgbClr val="FF0000"/>
                </a:solidFill>
                <a:latin typeface="Arial"/>
                <a:cs typeface="Arial"/>
              </a:rPr>
              <a:t> </a:t>
            </a:r>
            <a:br>
              <a:rPr lang="en-US" sz="2700" dirty="0">
                <a:solidFill>
                  <a:srgbClr val="FF0000"/>
                </a:solidFill>
                <a:latin typeface="Arial"/>
                <a:cs typeface="Arial"/>
              </a:rPr>
            </a:br>
            <a:r>
              <a:rPr lang="en-US" sz="2700" dirty="0">
                <a:solidFill>
                  <a:srgbClr val="FF0000"/>
                </a:solidFill>
                <a:latin typeface="Arial"/>
                <a:cs typeface="Arial"/>
              </a:rPr>
              <a:t>	    along the </a:t>
            </a:r>
            <a:r>
              <a:rPr lang="en-US" sz="2700" b="1" i="1" dirty="0">
                <a:solidFill>
                  <a:srgbClr val="FF0000"/>
                </a:solidFill>
                <a:latin typeface="Arial"/>
                <a:cs typeface="Arial"/>
              </a:rPr>
              <a:t>D</a:t>
            </a:r>
            <a:r>
              <a:rPr lang="en-US" sz="2700" dirty="0">
                <a:solidFill>
                  <a:srgbClr val="FF0000"/>
                </a:solidFill>
                <a:latin typeface="Arial"/>
                <a:cs typeface="Arial"/>
              </a:rPr>
              <a:t> curve</a:t>
            </a:r>
          </a:p>
          <a:p>
            <a:pPr>
              <a:spcBef>
                <a:spcPct val="50000"/>
              </a:spcBef>
              <a:buClr>
                <a:srgbClr val="00B85C"/>
              </a:buClr>
              <a:buSzPct val="120000"/>
              <a:tabLst>
                <a:tab pos="2684463" algn="l"/>
              </a:tabLst>
            </a:pPr>
            <a:r>
              <a:rPr lang="en-US" sz="2700" dirty="0">
                <a:solidFill>
                  <a:srgbClr val="FF0000"/>
                </a:solidFill>
                <a:latin typeface="Arial"/>
                <a:cs typeface="Arial"/>
              </a:rPr>
              <a:t># of buyers	…</a:t>
            </a:r>
            <a:r>
              <a:rPr lang="en-US" sz="2700" dirty="0">
                <a:solidFill>
                  <a:srgbClr val="0070C0"/>
                </a:solidFill>
                <a:latin typeface="Arial"/>
                <a:cs typeface="Arial"/>
              </a:rPr>
              <a:t>shifts</a:t>
            </a:r>
            <a:r>
              <a:rPr lang="en-US" sz="2700" dirty="0">
                <a:solidFill>
                  <a:srgbClr val="FF0000"/>
                </a:solidFill>
                <a:latin typeface="Arial"/>
                <a:cs typeface="Arial"/>
              </a:rPr>
              <a:t> the </a:t>
            </a:r>
            <a:r>
              <a:rPr lang="en-US" sz="2700" b="1" i="1" dirty="0">
                <a:solidFill>
                  <a:srgbClr val="FF0000"/>
                </a:solidFill>
                <a:latin typeface="Arial"/>
                <a:cs typeface="Arial"/>
              </a:rPr>
              <a:t>D</a:t>
            </a:r>
            <a:r>
              <a:rPr lang="en-US" sz="2700" dirty="0">
                <a:solidFill>
                  <a:srgbClr val="FF0000"/>
                </a:solidFill>
                <a:latin typeface="Arial"/>
                <a:cs typeface="Arial"/>
              </a:rPr>
              <a:t> curve</a:t>
            </a:r>
          </a:p>
          <a:p>
            <a:pPr>
              <a:spcBef>
                <a:spcPct val="50000"/>
              </a:spcBef>
              <a:buClr>
                <a:srgbClr val="00B85C"/>
              </a:buClr>
              <a:buSzPct val="120000"/>
              <a:tabLst>
                <a:tab pos="2684463" algn="l"/>
              </a:tabLst>
            </a:pPr>
            <a:r>
              <a:rPr lang="en-US" sz="2700" dirty="0">
                <a:solidFill>
                  <a:srgbClr val="FF0000"/>
                </a:solidFill>
                <a:latin typeface="Arial"/>
                <a:cs typeface="Arial"/>
              </a:rPr>
              <a:t>Income	…</a:t>
            </a:r>
            <a:r>
              <a:rPr lang="en-US" sz="2700" dirty="0">
                <a:solidFill>
                  <a:srgbClr val="0070C0"/>
                </a:solidFill>
                <a:latin typeface="Arial"/>
                <a:cs typeface="Arial"/>
              </a:rPr>
              <a:t>shifts</a:t>
            </a:r>
            <a:r>
              <a:rPr lang="en-US" sz="2700" dirty="0">
                <a:solidFill>
                  <a:srgbClr val="FF0000"/>
                </a:solidFill>
                <a:latin typeface="Arial"/>
                <a:cs typeface="Arial"/>
              </a:rPr>
              <a:t> the </a:t>
            </a:r>
            <a:r>
              <a:rPr lang="en-US" sz="2700" b="1" i="1" dirty="0">
                <a:solidFill>
                  <a:srgbClr val="FF0000"/>
                </a:solidFill>
                <a:latin typeface="Arial"/>
                <a:cs typeface="Arial"/>
              </a:rPr>
              <a:t>D</a:t>
            </a:r>
            <a:r>
              <a:rPr lang="en-US" sz="2700" dirty="0">
                <a:solidFill>
                  <a:srgbClr val="FF0000"/>
                </a:solidFill>
                <a:latin typeface="Arial"/>
                <a:cs typeface="Arial"/>
              </a:rPr>
              <a:t> curve</a:t>
            </a:r>
          </a:p>
          <a:p>
            <a:pPr>
              <a:spcBef>
                <a:spcPct val="50000"/>
              </a:spcBef>
              <a:buClr>
                <a:srgbClr val="00B85C"/>
              </a:buClr>
              <a:buSzPct val="120000"/>
              <a:tabLst>
                <a:tab pos="2684463" algn="l"/>
              </a:tabLst>
            </a:pPr>
            <a:r>
              <a:rPr lang="en-US" sz="2700" dirty="0">
                <a:solidFill>
                  <a:srgbClr val="FF0000"/>
                </a:solidFill>
                <a:latin typeface="Arial"/>
                <a:cs typeface="Arial"/>
              </a:rPr>
              <a:t>Price of</a:t>
            </a:r>
            <a:br>
              <a:rPr lang="en-US" sz="2700" dirty="0">
                <a:solidFill>
                  <a:srgbClr val="FF0000"/>
                </a:solidFill>
                <a:latin typeface="Arial"/>
                <a:cs typeface="Arial"/>
              </a:rPr>
            </a:br>
            <a:r>
              <a:rPr lang="en-US" sz="2700" dirty="0">
                <a:solidFill>
                  <a:srgbClr val="FF0000"/>
                </a:solidFill>
                <a:latin typeface="Arial"/>
                <a:cs typeface="Arial"/>
              </a:rPr>
              <a:t>related goods	…</a:t>
            </a:r>
            <a:r>
              <a:rPr lang="en-US" sz="2700" dirty="0">
                <a:solidFill>
                  <a:srgbClr val="0070C0"/>
                </a:solidFill>
                <a:latin typeface="Arial"/>
                <a:cs typeface="Arial"/>
              </a:rPr>
              <a:t>shifts</a:t>
            </a:r>
            <a:r>
              <a:rPr lang="en-US" sz="2700" dirty="0">
                <a:solidFill>
                  <a:srgbClr val="FF0000"/>
                </a:solidFill>
                <a:latin typeface="Arial"/>
                <a:cs typeface="Arial"/>
              </a:rPr>
              <a:t> the </a:t>
            </a:r>
            <a:r>
              <a:rPr lang="en-US" sz="2700" b="1" i="1" dirty="0">
                <a:solidFill>
                  <a:srgbClr val="FF0000"/>
                </a:solidFill>
                <a:latin typeface="Arial"/>
                <a:cs typeface="Arial"/>
              </a:rPr>
              <a:t>D</a:t>
            </a:r>
            <a:r>
              <a:rPr lang="en-US" sz="2700" dirty="0">
                <a:solidFill>
                  <a:srgbClr val="FF0000"/>
                </a:solidFill>
                <a:latin typeface="Arial"/>
                <a:cs typeface="Arial"/>
              </a:rPr>
              <a:t> curve</a:t>
            </a:r>
          </a:p>
          <a:p>
            <a:pPr>
              <a:spcBef>
                <a:spcPct val="50000"/>
              </a:spcBef>
              <a:buClr>
                <a:srgbClr val="00B85C"/>
              </a:buClr>
              <a:buSzPct val="120000"/>
              <a:tabLst>
                <a:tab pos="2684463" algn="l"/>
              </a:tabLst>
            </a:pPr>
            <a:r>
              <a:rPr lang="en-US" sz="2700" dirty="0">
                <a:solidFill>
                  <a:srgbClr val="FF0000"/>
                </a:solidFill>
                <a:latin typeface="Arial"/>
                <a:cs typeface="Arial"/>
              </a:rPr>
              <a:t>Tastes	…</a:t>
            </a:r>
            <a:r>
              <a:rPr lang="en-US" sz="2700" dirty="0">
                <a:solidFill>
                  <a:srgbClr val="0070C0"/>
                </a:solidFill>
                <a:latin typeface="Arial"/>
                <a:cs typeface="Arial"/>
              </a:rPr>
              <a:t>shifts</a:t>
            </a:r>
            <a:r>
              <a:rPr lang="en-US" sz="2700" dirty="0">
                <a:solidFill>
                  <a:srgbClr val="FF0000"/>
                </a:solidFill>
                <a:latin typeface="Arial"/>
                <a:cs typeface="Arial"/>
              </a:rPr>
              <a:t> the </a:t>
            </a:r>
            <a:r>
              <a:rPr lang="en-US" sz="2700" b="1" i="1" dirty="0">
                <a:solidFill>
                  <a:srgbClr val="FF0000"/>
                </a:solidFill>
                <a:latin typeface="Arial"/>
                <a:cs typeface="Arial"/>
              </a:rPr>
              <a:t>D</a:t>
            </a:r>
            <a:r>
              <a:rPr lang="en-US" sz="2700" dirty="0">
                <a:solidFill>
                  <a:srgbClr val="FF0000"/>
                </a:solidFill>
                <a:latin typeface="Arial"/>
                <a:cs typeface="Arial"/>
              </a:rPr>
              <a:t> curve</a:t>
            </a:r>
          </a:p>
          <a:p>
            <a:pPr>
              <a:spcBef>
                <a:spcPct val="50000"/>
              </a:spcBef>
              <a:buClr>
                <a:srgbClr val="00B85C"/>
              </a:buClr>
              <a:buSzPct val="120000"/>
              <a:tabLst>
                <a:tab pos="2684463" algn="l"/>
              </a:tabLst>
            </a:pPr>
            <a:r>
              <a:rPr lang="en-US" sz="2700" dirty="0">
                <a:solidFill>
                  <a:srgbClr val="FF0000"/>
                </a:solidFill>
                <a:latin typeface="Arial"/>
                <a:cs typeface="Arial"/>
              </a:rPr>
              <a:t>Expectations	…</a:t>
            </a:r>
            <a:r>
              <a:rPr lang="en-US" sz="2700" dirty="0">
                <a:solidFill>
                  <a:srgbClr val="0070C0"/>
                </a:solidFill>
                <a:latin typeface="Arial"/>
                <a:cs typeface="Arial"/>
              </a:rPr>
              <a:t>shifts</a:t>
            </a:r>
            <a:r>
              <a:rPr lang="en-US" sz="2700" dirty="0">
                <a:solidFill>
                  <a:srgbClr val="FF0000"/>
                </a:solidFill>
                <a:latin typeface="Arial"/>
                <a:cs typeface="Arial"/>
              </a:rPr>
              <a:t> the </a:t>
            </a:r>
            <a:r>
              <a:rPr lang="en-US" sz="2700" b="1" i="1" dirty="0">
                <a:solidFill>
                  <a:srgbClr val="FF0000"/>
                </a:solidFill>
                <a:latin typeface="Arial"/>
                <a:cs typeface="Arial"/>
              </a:rPr>
              <a:t>D</a:t>
            </a:r>
            <a:r>
              <a:rPr lang="en-US" sz="2700" dirty="0">
                <a:solidFill>
                  <a:srgbClr val="FF0000"/>
                </a:solidFill>
                <a:latin typeface="Arial"/>
                <a:cs typeface="Arial"/>
              </a:rPr>
              <a:t> curve</a:t>
            </a:r>
          </a:p>
        </p:txBody>
      </p:sp>
      <p:sp>
        <p:nvSpPr>
          <p:cNvPr id="35848" name="Line 6"/>
          <p:cNvSpPr>
            <a:spLocks noChangeShapeType="1"/>
          </p:cNvSpPr>
          <p:nvPr/>
        </p:nvSpPr>
        <p:spPr bwMode="auto">
          <a:xfrm>
            <a:off x="2417234" y="1666346"/>
            <a:ext cx="6981825" cy="0"/>
          </a:xfrm>
          <a:prstGeom prst="line">
            <a:avLst/>
          </a:prstGeom>
          <a:noFill/>
          <a:ln w="9525">
            <a:solidFill>
              <a:schemeClr val="tx1"/>
            </a:solidFill>
            <a:round/>
            <a:headEnd/>
            <a:tailEnd/>
          </a:ln>
        </p:spPr>
        <p:txBody>
          <a:bodyPr/>
          <a:lstStyle/>
          <a:p>
            <a:endParaRPr lang="en-US">
              <a:latin typeface="Arial"/>
              <a:cs typeface="Arial"/>
            </a:endParaRPr>
          </a:p>
        </p:txBody>
      </p:sp>
      <p:sp>
        <p:nvSpPr>
          <p:cNvPr id="35849"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26915" y="266172"/>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134476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045">
                                            <p:txEl>
                                              <p:pRg st="0" end="0"/>
                                            </p:txEl>
                                          </p:spTgt>
                                        </p:tgtEl>
                                        <p:attrNameLst>
                                          <p:attrName>style.visibility</p:attrName>
                                        </p:attrNameLst>
                                      </p:cBhvr>
                                      <p:to>
                                        <p:strVal val="visible"/>
                                      </p:to>
                                    </p:set>
                                    <p:animEffect transition="in" filter="wipe(left)">
                                      <p:cBhvr>
                                        <p:cTn id="7" dur="500"/>
                                        <p:tgtEl>
                                          <p:spTgt spid="870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45">
                                            <p:txEl>
                                              <p:pRg st="1" end="1"/>
                                            </p:txEl>
                                          </p:spTgt>
                                        </p:tgtEl>
                                        <p:attrNameLst>
                                          <p:attrName>style.visibility</p:attrName>
                                        </p:attrNameLst>
                                      </p:cBhvr>
                                      <p:to>
                                        <p:strVal val="visible"/>
                                      </p:to>
                                    </p:set>
                                    <p:animEffect transition="in" filter="wipe(left)">
                                      <p:cBhvr>
                                        <p:cTn id="12" dur="500"/>
                                        <p:tgtEl>
                                          <p:spTgt spid="870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045">
                                            <p:txEl>
                                              <p:pRg st="2" end="2"/>
                                            </p:txEl>
                                          </p:spTgt>
                                        </p:tgtEl>
                                        <p:attrNameLst>
                                          <p:attrName>style.visibility</p:attrName>
                                        </p:attrNameLst>
                                      </p:cBhvr>
                                      <p:to>
                                        <p:strVal val="visible"/>
                                      </p:to>
                                    </p:set>
                                    <p:animEffect transition="in" filter="wipe(left)">
                                      <p:cBhvr>
                                        <p:cTn id="17" dur="500"/>
                                        <p:tgtEl>
                                          <p:spTgt spid="870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045">
                                            <p:txEl>
                                              <p:pRg st="3" end="3"/>
                                            </p:txEl>
                                          </p:spTgt>
                                        </p:tgtEl>
                                        <p:attrNameLst>
                                          <p:attrName>style.visibility</p:attrName>
                                        </p:attrNameLst>
                                      </p:cBhvr>
                                      <p:to>
                                        <p:strVal val="visible"/>
                                      </p:to>
                                    </p:set>
                                    <p:animEffect transition="in" filter="wipe(left)">
                                      <p:cBhvr>
                                        <p:cTn id="22" dur="500"/>
                                        <p:tgtEl>
                                          <p:spTgt spid="870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7045">
                                            <p:txEl>
                                              <p:pRg st="4" end="4"/>
                                            </p:txEl>
                                          </p:spTgt>
                                        </p:tgtEl>
                                        <p:attrNameLst>
                                          <p:attrName>style.visibility</p:attrName>
                                        </p:attrNameLst>
                                      </p:cBhvr>
                                      <p:to>
                                        <p:strVal val="visible"/>
                                      </p:to>
                                    </p:set>
                                    <p:animEffect transition="in" filter="wipe(left)">
                                      <p:cBhvr>
                                        <p:cTn id="27" dur="500"/>
                                        <p:tgtEl>
                                          <p:spTgt spid="870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7045">
                                            <p:txEl>
                                              <p:pRg st="5" end="5"/>
                                            </p:txEl>
                                          </p:spTgt>
                                        </p:tgtEl>
                                        <p:attrNameLst>
                                          <p:attrName>style.visibility</p:attrName>
                                        </p:attrNameLst>
                                      </p:cBhvr>
                                      <p:to>
                                        <p:strVal val="visible"/>
                                      </p:to>
                                    </p:set>
                                    <p:animEffect transition="in" filter="wipe(left)">
                                      <p:cBhvr>
                                        <p:cTn id="32" dur="500"/>
                                        <p:tgtEl>
                                          <p:spTgt spid="870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r>
              <a:rPr lang="en-US" smtClean="0"/>
              <a:t>Supply</a:t>
            </a:r>
          </a:p>
        </p:txBody>
      </p:sp>
      <p:sp>
        <p:nvSpPr>
          <p:cNvPr id="40965" name="Rectangle 3"/>
          <p:cNvSpPr>
            <a:spLocks noGrp="1" noChangeArrowheads="1"/>
          </p:cNvSpPr>
          <p:nvPr>
            <p:ph idx="1"/>
          </p:nvPr>
        </p:nvSpPr>
        <p:spPr/>
        <p:txBody>
          <a:bodyPr/>
          <a:lstStyle/>
          <a:p>
            <a:pPr eaLnBrk="1" hangingPunct="1"/>
            <a:r>
              <a:rPr lang="en-US" dirty="0" smtClean="0"/>
              <a:t>The </a:t>
            </a:r>
            <a:r>
              <a:rPr lang="en-US" b="1" dirty="0" smtClean="0">
                <a:solidFill>
                  <a:srgbClr val="CC0000"/>
                </a:solidFill>
              </a:rPr>
              <a:t>quantity supplied</a:t>
            </a:r>
            <a:r>
              <a:rPr lang="en-US" dirty="0" smtClean="0"/>
              <a:t> of any good is the amount that sellers are willing &amp; able to sell. </a:t>
            </a:r>
          </a:p>
          <a:p>
            <a:pPr eaLnBrk="1" hangingPunct="1"/>
            <a:r>
              <a:rPr lang="en-US" b="1" dirty="0" smtClean="0">
                <a:solidFill>
                  <a:srgbClr val="CC0000"/>
                </a:solidFill>
              </a:rPr>
              <a:t>Law of supply</a:t>
            </a:r>
            <a:r>
              <a:rPr lang="en-US" dirty="0" smtClean="0"/>
              <a:t>:  the claim that the quantity supplied of a good rises when the price of the good rises, </a:t>
            </a:r>
            <a:r>
              <a:rPr lang="en-US" dirty="0" smtClean="0">
                <a:solidFill>
                  <a:srgbClr val="00B050"/>
                </a:solidFill>
              </a:rPr>
              <a:t>other things equal</a:t>
            </a:r>
            <a:r>
              <a:rPr lang="en-US" dirty="0" smtClean="0"/>
              <a:t>  </a:t>
            </a:r>
          </a:p>
        </p:txBody>
      </p:sp>
      <p:sp>
        <p:nvSpPr>
          <p:cNvPr id="40966"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8899" y="3048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6149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animEffect transition="in" filter="wipe(left)">
                                      <p:cBhvr>
                                        <p:cTn id="7" dur="500"/>
                                        <p:tgtEl>
                                          <p:spTgt spid="409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5">
                                            <p:txEl>
                                              <p:pRg st="1" end="1"/>
                                            </p:txEl>
                                          </p:spTgt>
                                        </p:tgtEl>
                                        <p:attrNameLst>
                                          <p:attrName>style.visibility</p:attrName>
                                        </p:attrNameLst>
                                      </p:cBhvr>
                                      <p:to>
                                        <p:strVal val="visible"/>
                                      </p:to>
                                    </p:set>
                                    <p:animEffect transition="in" filter="wipe(left)">
                                      <p:cBhvr>
                                        <p:cTn id="12" dur="500"/>
                                        <p:tgtEl>
                                          <p:spTgt spid="409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build="p" bldLvl="4"/>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9" name="Rectangle 3"/>
          <p:cNvSpPr>
            <a:spLocks noGrp="1" noChangeArrowheads="1"/>
          </p:cNvSpPr>
          <p:nvPr>
            <p:ph type="body" idx="4294967295"/>
          </p:nvPr>
        </p:nvSpPr>
        <p:spPr>
          <a:xfrm>
            <a:off x="1138687" y="1003301"/>
            <a:ext cx="6093963" cy="3527425"/>
          </a:xfrm>
        </p:spPr>
        <p:txBody>
          <a:bodyPr/>
          <a:lstStyle/>
          <a:p>
            <a:pPr eaLnBrk="1" hangingPunct="1">
              <a:buClr>
                <a:schemeClr val="accent3">
                  <a:lumMod val="75000"/>
                </a:schemeClr>
              </a:buClr>
            </a:pPr>
            <a:r>
              <a:rPr lang="en-US" b="1" dirty="0" smtClean="0">
                <a:solidFill>
                  <a:srgbClr val="CC0000"/>
                </a:solidFill>
              </a:rPr>
              <a:t>Supply schedule</a:t>
            </a:r>
            <a:r>
              <a:rPr lang="en-US" dirty="0" smtClean="0"/>
              <a:t>:   </a:t>
            </a:r>
            <a:br>
              <a:rPr lang="en-US" dirty="0" smtClean="0"/>
            </a:br>
            <a:r>
              <a:rPr lang="en-US" dirty="0" smtClean="0"/>
              <a:t>A table that shows the relationship between the price of a good and the quantity supplied. </a:t>
            </a:r>
          </a:p>
          <a:p>
            <a:pPr eaLnBrk="1" hangingPunct="1">
              <a:spcBef>
                <a:spcPct val="60000"/>
              </a:spcBef>
              <a:buClr>
                <a:schemeClr val="accent3">
                  <a:lumMod val="75000"/>
                </a:schemeClr>
              </a:buClr>
            </a:pPr>
            <a:r>
              <a:rPr lang="en-US" dirty="0" smtClean="0"/>
              <a:t>Example: Starbucks’ supply of lattes.</a:t>
            </a:r>
          </a:p>
        </p:txBody>
      </p:sp>
      <p:sp>
        <p:nvSpPr>
          <p:cNvPr id="41988" name="Rectangle 2"/>
          <p:cNvSpPr>
            <a:spLocks noGrp="1" noChangeArrowheads="1"/>
          </p:cNvSpPr>
          <p:nvPr>
            <p:ph type="title" idx="4294967295"/>
          </p:nvPr>
        </p:nvSpPr>
        <p:spPr>
          <a:xfrm>
            <a:off x="1250830" y="88900"/>
            <a:ext cx="9417170" cy="901700"/>
          </a:xfrm>
        </p:spPr>
        <p:txBody>
          <a:bodyPr/>
          <a:lstStyle/>
          <a:p>
            <a:pPr eaLnBrk="1" hangingPunct="1"/>
            <a:r>
              <a:rPr lang="en-US" sz="3400" dirty="0"/>
              <a:t>The Supply Schedule</a:t>
            </a:r>
          </a:p>
        </p:txBody>
      </p:sp>
      <p:sp>
        <p:nvSpPr>
          <p:cNvPr id="94212" name="Rectangle 4"/>
          <p:cNvSpPr>
            <a:spLocks noChangeArrowheads="1"/>
          </p:cNvSpPr>
          <p:nvPr/>
        </p:nvSpPr>
        <p:spPr bwMode="auto">
          <a:xfrm>
            <a:off x="1328469" y="4873924"/>
            <a:ext cx="6055742" cy="1224951"/>
          </a:xfrm>
          <a:prstGeom prst="rect">
            <a:avLst/>
          </a:prstGeom>
          <a:noFill/>
          <a:ln w="9525">
            <a:noFill/>
            <a:miter lim="800000"/>
            <a:headEnd/>
            <a:tailEnd/>
          </a:ln>
        </p:spPr>
        <p:txBody>
          <a:bodyPr/>
          <a:lstStyle/>
          <a:p>
            <a:pPr marL="342900" indent="-342900">
              <a:lnSpc>
                <a:spcPct val="105000"/>
              </a:lnSpc>
              <a:spcBef>
                <a:spcPct val="45000"/>
              </a:spcBef>
              <a:buClr>
                <a:schemeClr val="accent3">
                  <a:lumMod val="75000"/>
                </a:schemeClr>
              </a:buClr>
              <a:buSzPct val="100000"/>
              <a:buFont typeface="Wingdings" pitchFamily="2" charset="2"/>
              <a:buChar char="§"/>
            </a:pPr>
            <a:r>
              <a:rPr lang="en-US" sz="2800" dirty="0" smtClean="0">
                <a:latin typeface="Arial"/>
                <a:cs typeface="Arial"/>
              </a:rPr>
              <a:t>Does </a:t>
            </a:r>
            <a:r>
              <a:rPr lang="en-US" sz="2800" dirty="0">
                <a:latin typeface="Arial"/>
                <a:cs typeface="Arial"/>
              </a:rPr>
              <a:t>Starbucks’ supply schedule obeys the </a:t>
            </a:r>
            <a:r>
              <a:rPr lang="en-US" sz="2800" dirty="0" smtClean="0">
                <a:latin typeface="Arial"/>
                <a:cs typeface="Arial"/>
              </a:rPr>
              <a:t>law of supply</a:t>
            </a:r>
            <a:r>
              <a:rPr lang="en-US" sz="2800" dirty="0">
                <a:latin typeface="Arial"/>
                <a:cs typeface="Arial"/>
              </a:rPr>
              <a:t>?</a:t>
            </a:r>
          </a:p>
        </p:txBody>
      </p:sp>
      <p:graphicFrame>
        <p:nvGraphicFramePr>
          <p:cNvPr id="94213" name="Group 5"/>
          <p:cNvGraphicFramePr>
            <a:graphicFrameLocks noGrp="1"/>
          </p:cNvGraphicFramePr>
          <p:nvPr>
            <p:extLst>
              <p:ext uri="{D42A27DB-BD31-4B8C-83A1-F6EECF244321}">
                <p14:modId xmlns:p14="http://schemas.microsoft.com/office/powerpoint/2010/main" val="3283048195"/>
              </p:ext>
            </p:extLst>
          </p:nvPr>
        </p:nvGraphicFramePr>
        <p:xfrm>
          <a:off x="7572376" y="889000"/>
          <a:ext cx="2651125" cy="4368103"/>
        </p:xfrm>
        <a:graphic>
          <a:graphicData uri="http://schemas.openxmlformats.org/drawingml/2006/table">
            <a:tbl>
              <a:tblPr/>
              <a:tblGrid>
                <a:gridCol w="1084263">
                  <a:extLst>
                    <a:ext uri="{9D8B030D-6E8A-4147-A177-3AD203B41FA5}">
                      <a16:colId xmlns:a16="http://schemas.microsoft.com/office/drawing/2014/main" val="20000"/>
                    </a:ext>
                  </a:extLst>
                </a:gridCol>
                <a:gridCol w="1566862">
                  <a:extLst>
                    <a:ext uri="{9D8B030D-6E8A-4147-A177-3AD203B41FA5}">
                      <a16:colId xmlns:a16="http://schemas.microsoft.com/office/drawing/2014/main" val="20001"/>
                    </a:ext>
                  </a:extLst>
                </a:gridCol>
              </a:tblGrid>
              <a:tr h="5080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Price </a:t>
                      </a:r>
                      <a:br>
                        <a:rPr kumimoji="0" lang="en-US" sz="2400" b="0" i="0" u="none" strike="noStrike" cap="none" normalizeH="0" baseline="0" dirty="0" smtClean="0">
                          <a:ln>
                            <a:noFill/>
                          </a:ln>
                          <a:solidFill>
                            <a:srgbClr val="FF0000"/>
                          </a:solidFill>
                          <a:effectLst/>
                          <a:latin typeface="Arial" charset="0"/>
                        </a:rPr>
                      </a:br>
                      <a:r>
                        <a:rPr kumimoji="0" lang="en-US" sz="2400" b="0" i="0" u="none" strike="noStrike" cap="none" normalizeH="0" baseline="0" dirty="0" smtClean="0">
                          <a:ln>
                            <a:noFill/>
                          </a:ln>
                          <a:solidFill>
                            <a:srgbClr val="FF0000"/>
                          </a:solidFill>
                          <a:effectLst/>
                          <a:latin typeface="Arial" charset="0"/>
                        </a:rPr>
                        <a:t>of lattes</a:t>
                      </a:r>
                    </a:p>
                  </a:txBody>
                  <a:tcPr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Quantity </a:t>
                      </a:r>
                      <a:br>
                        <a:rPr kumimoji="0" lang="en-US" sz="2400" b="0" i="0" u="none" strike="noStrike" cap="none" normalizeH="0" baseline="0" dirty="0" smtClean="0">
                          <a:ln>
                            <a:noFill/>
                          </a:ln>
                          <a:solidFill>
                            <a:srgbClr val="FF0000"/>
                          </a:solidFill>
                          <a:effectLst/>
                          <a:latin typeface="Arial" charset="0"/>
                        </a:rPr>
                      </a:br>
                      <a:r>
                        <a:rPr kumimoji="0" lang="en-US" sz="2400" b="0" i="0" u="none" strike="noStrike" cap="none" normalizeH="0" baseline="0" dirty="0" smtClean="0">
                          <a:ln>
                            <a:noFill/>
                          </a:ln>
                          <a:solidFill>
                            <a:srgbClr val="FF0000"/>
                          </a:solidFill>
                          <a:effectLst/>
                          <a:latin typeface="Arial" charset="0"/>
                        </a:rPr>
                        <a:t>of lattes supplied</a:t>
                      </a:r>
                    </a:p>
                  </a:txBody>
                  <a:tcPr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$0.00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3</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2"/>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2.00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6</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3"/>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3.00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9</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4"/>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4.00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12</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5"/>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5.00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15</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6"/>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6.00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18</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extLst>
                  <a:ext uri="{0D108BD9-81ED-4DB2-BD59-A6C34878D82A}">
                    <a16:rowId xmlns:a16="http://schemas.microsoft.com/office/drawing/2014/main" val="10007"/>
                  </a:ext>
                </a:extLst>
              </a:tr>
            </a:tbl>
          </a:graphicData>
        </a:graphic>
      </p:graphicFrame>
      <p:sp>
        <p:nvSpPr>
          <p:cNvPr id="42016"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20495" y="303125"/>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6334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9">
                                            <p:txEl>
                                              <p:pRg st="0" end="0"/>
                                            </p:txEl>
                                          </p:spTgt>
                                        </p:tgtEl>
                                        <p:attrNameLst>
                                          <p:attrName>style.visibility</p:attrName>
                                        </p:attrNameLst>
                                      </p:cBhvr>
                                      <p:to>
                                        <p:strVal val="visible"/>
                                      </p:to>
                                    </p:set>
                                    <p:animEffect transition="in" filter="wipe(left)">
                                      <p:cBhvr>
                                        <p:cTn id="7" dur="500"/>
                                        <p:tgtEl>
                                          <p:spTgt spid="419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9">
                                            <p:txEl>
                                              <p:pRg st="1" end="1"/>
                                            </p:txEl>
                                          </p:spTgt>
                                        </p:tgtEl>
                                        <p:attrNameLst>
                                          <p:attrName>style.visibility</p:attrName>
                                        </p:attrNameLst>
                                      </p:cBhvr>
                                      <p:to>
                                        <p:strVal val="visible"/>
                                      </p:to>
                                    </p:set>
                                    <p:animEffect transition="in" filter="wipe(left)">
                                      <p:cBhvr>
                                        <p:cTn id="12" dur="500"/>
                                        <p:tgtEl>
                                          <p:spTgt spid="41989">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4213"/>
                                        </p:tgtEl>
                                        <p:attrNameLst>
                                          <p:attrName>style.visibility</p:attrName>
                                        </p:attrNameLst>
                                      </p:cBhvr>
                                      <p:to>
                                        <p:strVal val="visible"/>
                                      </p:to>
                                    </p:set>
                                    <p:animEffect transition="in" filter="fade">
                                      <p:cBhvr>
                                        <p:cTn id="16" dur="500"/>
                                        <p:tgtEl>
                                          <p:spTgt spid="942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4212"/>
                                        </p:tgtEl>
                                        <p:attrNameLst>
                                          <p:attrName>style.visibility</p:attrName>
                                        </p:attrNameLst>
                                      </p:cBhvr>
                                      <p:to>
                                        <p:strVal val="visible"/>
                                      </p:to>
                                    </p:set>
                                    <p:animEffect transition="in" filter="wipe(left)">
                                      <p:cBhvr>
                                        <p:cTn id="21" dur="5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build="p" bldLvl="4"/>
      <p:bldP spid="942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1801814" y="1157289"/>
          <a:ext cx="5151437" cy="5121275"/>
        </p:xfrm>
        <a:graphic>
          <a:graphicData uri="http://schemas.openxmlformats.org/presentationml/2006/ole">
            <mc:AlternateContent xmlns:mc="http://schemas.openxmlformats.org/markup-compatibility/2006">
              <mc:Choice xmlns:v="urn:schemas-microsoft-com:vml" Requires="v">
                <p:oleObj spid="_x0000_s9226" name="Worksheet" r:id="rId4" imgW="3733800" imgH="3724351" progId="Excel.Sheet.8">
                  <p:embed/>
                </p:oleObj>
              </mc:Choice>
              <mc:Fallback>
                <p:oleObj name="Worksheet" r:id="rId4" imgW="3733800" imgH="3724351" progId="Excel.Sheet.8">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1814" y="1157289"/>
                        <a:ext cx="5151437"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
          <p:cNvGrpSpPr>
            <a:grpSpLocks/>
          </p:cNvGrpSpPr>
          <p:nvPr/>
        </p:nvGrpSpPr>
        <p:grpSpPr bwMode="auto">
          <a:xfrm>
            <a:off x="2836864" y="4256088"/>
            <a:ext cx="1157287" cy="1262062"/>
            <a:chOff x="827" y="2681"/>
            <a:chExt cx="729" cy="795"/>
          </a:xfrm>
        </p:grpSpPr>
        <p:grpSp>
          <p:nvGrpSpPr>
            <p:cNvPr id="3" name="Group 4"/>
            <p:cNvGrpSpPr>
              <a:grpSpLocks/>
            </p:cNvGrpSpPr>
            <p:nvPr/>
          </p:nvGrpSpPr>
          <p:grpSpPr bwMode="auto">
            <a:xfrm>
              <a:off x="827" y="2724"/>
              <a:ext cx="685" cy="752"/>
              <a:chOff x="357" y="2450"/>
              <a:chExt cx="795" cy="646"/>
            </a:xfrm>
          </p:grpSpPr>
          <p:sp>
            <p:nvSpPr>
              <p:cNvPr id="3143" name="Line 5"/>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3144" name="Line 6"/>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3142" name="Oval 7"/>
            <p:cNvSpPr>
              <a:spLocks noChangeArrowheads="1"/>
            </p:cNvSpPr>
            <p:nvPr/>
          </p:nvSpPr>
          <p:spPr bwMode="auto">
            <a:xfrm>
              <a:off x="1468" y="2681"/>
              <a:ext cx="88" cy="87"/>
            </a:xfrm>
            <a:prstGeom prst="ellipse">
              <a:avLst/>
            </a:prstGeom>
            <a:solidFill>
              <a:srgbClr val="008000"/>
            </a:solidFill>
            <a:ln w="9525">
              <a:noFill/>
              <a:round/>
              <a:headEnd/>
              <a:tailEnd/>
            </a:ln>
          </p:spPr>
          <p:txBody>
            <a:bodyPr wrap="none" anchor="ctr"/>
            <a:lstStyle/>
            <a:p>
              <a:endParaRPr lang="en-US">
                <a:cs typeface="Arial" charset="0"/>
              </a:endParaRPr>
            </a:p>
          </p:txBody>
        </p:sp>
      </p:grpSp>
      <p:grpSp>
        <p:nvGrpSpPr>
          <p:cNvPr id="4" name="Group 8"/>
          <p:cNvGrpSpPr>
            <a:grpSpLocks/>
          </p:cNvGrpSpPr>
          <p:nvPr/>
        </p:nvGrpSpPr>
        <p:grpSpPr bwMode="auto">
          <a:xfrm>
            <a:off x="2840038" y="3671888"/>
            <a:ext cx="1689100" cy="1852612"/>
            <a:chOff x="829" y="2313"/>
            <a:chExt cx="1064" cy="1167"/>
          </a:xfrm>
        </p:grpSpPr>
        <p:grpSp>
          <p:nvGrpSpPr>
            <p:cNvPr id="5" name="Group 9"/>
            <p:cNvGrpSpPr>
              <a:grpSpLocks/>
            </p:cNvGrpSpPr>
            <p:nvPr/>
          </p:nvGrpSpPr>
          <p:grpSpPr bwMode="auto">
            <a:xfrm>
              <a:off x="829" y="2355"/>
              <a:ext cx="1022" cy="1125"/>
              <a:chOff x="357" y="2450"/>
              <a:chExt cx="795" cy="646"/>
            </a:xfrm>
          </p:grpSpPr>
          <p:sp>
            <p:nvSpPr>
              <p:cNvPr id="3139" name="Line 10"/>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3140" name="Line 11"/>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3138" name="Oval 12"/>
            <p:cNvSpPr>
              <a:spLocks noChangeArrowheads="1"/>
            </p:cNvSpPr>
            <p:nvPr/>
          </p:nvSpPr>
          <p:spPr bwMode="auto">
            <a:xfrm>
              <a:off x="1805" y="2313"/>
              <a:ext cx="88" cy="87"/>
            </a:xfrm>
            <a:prstGeom prst="ellipse">
              <a:avLst/>
            </a:prstGeom>
            <a:solidFill>
              <a:srgbClr val="008000"/>
            </a:solidFill>
            <a:ln w="9525">
              <a:noFill/>
              <a:round/>
              <a:headEnd/>
              <a:tailEnd/>
            </a:ln>
          </p:spPr>
          <p:txBody>
            <a:bodyPr wrap="none" anchor="ctr"/>
            <a:lstStyle/>
            <a:p>
              <a:endParaRPr lang="en-US">
                <a:cs typeface="Arial" charset="0"/>
              </a:endParaRPr>
            </a:p>
          </p:txBody>
        </p:sp>
      </p:grpSp>
      <p:sp>
        <p:nvSpPr>
          <p:cNvPr id="95245" name="Line 13"/>
          <p:cNvSpPr>
            <a:spLocks noChangeShapeType="1"/>
          </p:cNvSpPr>
          <p:nvPr/>
        </p:nvSpPr>
        <p:spPr bwMode="auto">
          <a:xfrm flipV="1">
            <a:off x="2847975" y="1766888"/>
            <a:ext cx="3390900" cy="3733800"/>
          </a:xfrm>
          <a:prstGeom prst="line">
            <a:avLst/>
          </a:prstGeom>
          <a:noFill/>
          <a:ln w="50800">
            <a:solidFill>
              <a:srgbClr val="006600"/>
            </a:solidFill>
            <a:round/>
            <a:headEnd/>
            <a:tailEnd/>
          </a:ln>
        </p:spPr>
        <p:txBody>
          <a:bodyPr/>
          <a:lstStyle/>
          <a:p>
            <a:endParaRPr lang="en-US"/>
          </a:p>
        </p:txBody>
      </p:sp>
      <p:sp>
        <p:nvSpPr>
          <p:cNvPr id="95246" name="Oval 14"/>
          <p:cNvSpPr>
            <a:spLocks noChangeArrowheads="1"/>
          </p:cNvSpPr>
          <p:nvPr/>
        </p:nvSpPr>
        <p:spPr bwMode="auto">
          <a:xfrm>
            <a:off x="2771775" y="5438776"/>
            <a:ext cx="139700" cy="138113"/>
          </a:xfrm>
          <a:prstGeom prst="ellipse">
            <a:avLst/>
          </a:prstGeom>
          <a:solidFill>
            <a:srgbClr val="008000"/>
          </a:solidFill>
          <a:ln w="9525">
            <a:noFill/>
            <a:round/>
            <a:headEnd/>
            <a:tailEnd/>
          </a:ln>
        </p:spPr>
        <p:txBody>
          <a:bodyPr wrap="none" anchor="ctr"/>
          <a:lstStyle/>
          <a:p>
            <a:endParaRPr lang="en-US">
              <a:cs typeface="Arial" charset="0"/>
            </a:endParaRPr>
          </a:p>
        </p:txBody>
      </p:sp>
      <p:sp>
        <p:nvSpPr>
          <p:cNvPr id="3081" name="Rectangle 15"/>
          <p:cNvSpPr>
            <a:spLocks noGrp="1" noChangeArrowheads="1"/>
          </p:cNvSpPr>
          <p:nvPr>
            <p:ph type="title" idx="4294967295"/>
          </p:nvPr>
        </p:nvSpPr>
        <p:spPr>
          <a:xfrm>
            <a:off x="1928812" y="109538"/>
            <a:ext cx="8129588" cy="677862"/>
          </a:xfrm>
        </p:spPr>
        <p:txBody>
          <a:bodyPr/>
          <a:lstStyle/>
          <a:p>
            <a:pPr eaLnBrk="1" hangingPunct="1"/>
            <a:r>
              <a:rPr lang="en-US" sz="3200" dirty="0"/>
              <a:t>Starbucks’ Supply Schedule &amp; Curve</a:t>
            </a:r>
          </a:p>
        </p:txBody>
      </p:sp>
      <p:graphicFrame>
        <p:nvGraphicFramePr>
          <p:cNvPr id="95248" name="Group 16"/>
          <p:cNvGraphicFramePr>
            <a:graphicFrameLocks noGrp="1"/>
          </p:cNvGraphicFramePr>
          <p:nvPr>
            <p:extLst>
              <p:ext uri="{D42A27DB-BD31-4B8C-83A1-F6EECF244321}">
                <p14:modId xmlns:p14="http://schemas.microsoft.com/office/powerpoint/2010/main" val="1565837440"/>
              </p:ext>
            </p:extLst>
          </p:nvPr>
        </p:nvGraphicFramePr>
        <p:xfrm>
          <a:off x="7572376" y="889000"/>
          <a:ext cx="2651125" cy="4368103"/>
        </p:xfrm>
        <a:graphic>
          <a:graphicData uri="http://schemas.openxmlformats.org/drawingml/2006/table">
            <a:tbl>
              <a:tblPr/>
              <a:tblGrid>
                <a:gridCol w="1084263">
                  <a:extLst>
                    <a:ext uri="{9D8B030D-6E8A-4147-A177-3AD203B41FA5}">
                      <a16:colId xmlns:a16="http://schemas.microsoft.com/office/drawing/2014/main" val="20000"/>
                    </a:ext>
                  </a:extLst>
                </a:gridCol>
                <a:gridCol w="1566862">
                  <a:extLst>
                    <a:ext uri="{9D8B030D-6E8A-4147-A177-3AD203B41FA5}">
                      <a16:colId xmlns:a16="http://schemas.microsoft.com/office/drawing/2014/main" val="20001"/>
                    </a:ext>
                  </a:extLst>
                </a:gridCol>
              </a:tblGrid>
              <a:tr h="5080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Price </a:t>
                      </a:r>
                      <a:br>
                        <a:rPr kumimoji="0" lang="en-US" sz="2400" b="0" i="0" u="none" strike="noStrike" cap="none" normalizeH="0" baseline="0" dirty="0" smtClean="0">
                          <a:ln>
                            <a:noFill/>
                          </a:ln>
                          <a:solidFill>
                            <a:srgbClr val="FF0000"/>
                          </a:solidFill>
                          <a:effectLst/>
                          <a:latin typeface="Arial" charset="0"/>
                        </a:rPr>
                      </a:br>
                      <a:r>
                        <a:rPr kumimoji="0" lang="en-US" sz="2400" b="0" i="0" u="none" strike="noStrike" cap="none" normalizeH="0" baseline="0" dirty="0" smtClean="0">
                          <a:ln>
                            <a:noFill/>
                          </a:ln>
                          <a:solidFill>
                            <a:srgbClr val="FF0000"/>
                          </a:solidFill>
                          <a:effectLst/>
                          <a:latin typeface="Arial" charset="0"/>
                        </a:rPr>
                        <a:t>of lattes</a:t>
                      </a:r>
                    </a:p>
                  </a:txBody>
                  <a:tcPr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Quantity </a:t>
                      </a:r>
                      <a:br>
                        <a:rPr kumimoji="0" lang="en-US" sz="2400" b="0" i="0" u="none" strike="noStrike" cap="none" normalizeH="0" baseline="0" smtClean="0">
                          <a:ln>
                            <a:noFill/>
                          </a:ln>
                          <a:solidFill>
                            <a:srgbClr val="FF0000"/>
                          </a:solidFill>
                          <a:effectLst/>
                          <a:latin typeface="Arial" charset="0"/>
                        </a:rPr>
                      </a:br>
                      <a:r>
                        <a:rPr kumimoji="0" lang="en-US" sz="2400" b="0" i="0" u="none" strike="noStrike" cap="none" normalizeH="0" baseline="0" smtClean="0">
                          <a:ln>
                            <a:noFill/>
                          </a:ln>
                          <a:solidFill>
                            <a:srgbClr val="FF0000"/>
                          </a:solidFill>
                          <a:effectLst/>
                          <a:latin typeface="Arial" charset="0"/>
                        </a:rPr>
                        <a:t>of lattes supplied</a:t>
                      </a:r>
                    </a:p>
                  </a:txBody>
                  <a:tcPr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$0.00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3</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2"/>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2.00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6</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3"/>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3.00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9</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4"/>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4.00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12</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5"/>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5.00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15</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6"/>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6.00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18</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extLst>
                  <a:ext uri="{0D108BD9-81ED-4DB2-BD59-A6C34878D82A}">
                    <a16:rowId xmlns:a16="http://schemas.microsoft.com/office/drawing/2014/main" val="10007"/>
                  </a:ext>
                </a:extLst>
              </a:tr>
            </a:tbl>
          </a:graphicData>
        </a:graphic>
      </p:graphicFrame>
      <p:grpSp>
        <p:nvGrpSpPr>
          <p:cNvPr id="6" name="Group 61"/>
          <p:cNvGrpSpPr>
            <a:grpSpLocks/>
          </p:cNvGrpSpPr>
          <p:nvPr/>
        </p:nvGrpSpPr>
        <p:grpSpPr bwMode="auto">
          <a:xfrm>
            <a:off x="2835276" y="4860925"/>
            <a:ext cx="601663" cy="655638"/>
            <a:chOff x="826" y="3062"/>
            <a:chExt cx="379" cy="413"/>
          </a:xfrm>
        </p:grpSpPr>
        <p:grpSp>
          <p:nvGrpSpPr>
            <p:cNvPr id="7" name="Group 62"/>
            <p:cNvGrpSpPr>
              <a:grpSpLocks/>
            </p:cNvGrpSpPr>
            <p:nvPr/>
          </p:nvGrpSpPr>
          <p:grpSpPr bwMode="auto">
            <a:xfrm>
              <a:off x="826" y="3103"/>
              <a:ext cx="341" cy="372"/>
              <a:chOff x="357" y="2450"/>
              <a:chExt cx="795" cy="646"/>
            </a:xfrm>
          </p:grpSpPr>
          <p:sp>
            <p:nvSpPr>
              <p:cNvPr id="3135" name="Line 63"/>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3136" name="Line 64"/>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3134" name="Oval 65"/>
            <p:cNvSpPr>
              <a:spLocks noChangeArrowheads="1"/>
            </p:cNvSpPr>
            <p:nvPr/>
          </p:nvSpPr>
          <p:spPr bwMode="auto">
            <a:xfrm>
              <a:off x="1117" y="3062"/>
              <a:ext cx="88" cy="87"/>
            </a:xfrm>
            <a:prstGeom prst="ellipse">
              <a:avLst/>
            </a:prstGeom>
            <a:solidFill>
              <a:srgbClr val="008000"/>
            </a:solidFill>
            <a:ln w="9525">
              <a:noFill/>
              <a:round/>
              <a:headEnd/>
              <a:tailEnd/>
            </a:ln>
          </p:spPr>
          <p:txBody>
            <a:bodyPr wrap="none" anchor="ctr"/>
            <a:lstStyle/>
            <a:p>
              <a:endParaRPr lang="en-US">
                <a:cs typeface="Arial" charset="0"/>
              </a:endParaRPr>
            </a:p>
          </p:txBody>
        </p:sp>
      </p:grpSp>
      <p:grpSp>
        <p:nvGrpSpPr>
          <p:cNvPr id="8" name="Group 66"/>
          <p:cNvGrpSpPr>
            <a:grpSpLocks/>
          </p:cNvGrpSpPr>
          <p:nvPr/>
        </p:nvGrpSpPr>
        <p:grpSpPr bwMode="auto">
          <a:xfrm>
            <a:off x="2838451" y="3071813"/>
            <a:ext cx="2219325" cy="2444750"/>
            <a:chOff x="828" y="1935"/>
            <a:chExt cx="1398" cy="1540"/>
          </a:xfrm>
        </p:grpSpPr>
        <p:grpSp>
          <p:nvGrpSpPr>
            <p:cNvPr id="9" name="Group 67"/>
            <p:cNvGrpSpPr>
              <a:grpSpLocks/>
            </p:cNvGrpSpPr>
            <p:nvPr/>
          </p:nvGrpSpPr>
          <p:grpSpPr bwMode="auto">
            <a:xfrm>
              <a:off x="828" y="1975"/>
              <a:ext cx="1358" cy="1500"/>
              <a:chOff x="357" y="2450"/>
              <a:chExt cx="795" cy="646"/>
            </a:xfrm>
          </p:grpSpPr>
          <p:sp>
            <p:nvSpPr>
              <p:cNvPr id="3131" name="Line 68"/>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3132" name="Line 69"/>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3130" name="Oval 70"/>
            <p:cNvSpPr>
              <a:spLocks noChangeArrowheads="1"/>
            </p:cNvSpPr>
            <p:nvPr/>
          </p:nvSpPr>
          <p:spPr bwMode="auto">
            <a:xfrm>
              <a:off x="2138" y="1935"/>
              <a:ext cx="88" cy="87"/>
            </a:xfrm>
            <a:prstGeom prst="ellipse">
              <a:avLst/>
            </a:prstGeom>
            <a:solidFill>
              <a:srgbClr val="008000"/>
            </a:solidFill>
            <a:ln w="9525">
              <a:noFill/>
              <a:round/>
              <a:headEnd/>
              <a:tailEnd/>
            </a:ln>
          </p:spPr>
          <p:txBody>
            <a:bodyPr wrap="none" anchor="ctr"/>
            <a:lstStyle/>
            <a:p>
              <a:endParaRPr lang="en-US">
                <a:cs typeface="Arial" charset="0"/>
              </a:endParaRPr>
            </a:p>
          </p:txBody>
        </p:sp>
      </p:grpSp>
      <p:grpSp>
        <p:nvGrpSpPr>
          <p:cNvPr id="10" name="Group 71"/>
          <p:cNvGrpSpPr>
            <a:grpSpLocks/>
          </p:cNvGrpSpPr>
          <p:nvPr/>
        </p:nvGrpSpPr>
        <p:grpSpPr bwMode="auto">
          <a:xfrm>
            <a:off x="2840039" y="2479675"/>
            <a:ext cx="2759075" cy="3048000"/>
            <a:chOff x="829" y="1562"/>
            <a:chExt cx="1738" cy="1920"/>
          </a:xfrm>
        </p:grpSpPr>
        <p:grpSp>
          <p:nvGrpSpPr>
            <p:cNvPr id="11" name="Group 72"/>
            <p:cNvGrpSpPr>
              <a:grpSpLocks/>
            </p:cNvGrpSpPr>
            <p:nvPr/>
          </p:nvGrpSpPr>
          <p:grpSpPr bwMode="auto">
            <a:xfrm>
              <a:off x="829" y="1602"/>
              <a:ext cx="1695" cy="1880"/>
              <a:chOff x="357" y="2450"/>
              <a:chExt cx="795" cy="646"/>
            </a:xfrm>
          </p:grpSpPr>
          <p:sp>
            <p:nvSpPr>
              <p:cNvPr id="3127" name="Line 73"/>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3128" name="Line 74"/>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3126" name="Oval 75"/>
            <p:cNvSpPr>
              <a:spLocks noChangeArrowheads="1"/>
            </p:cNvSpPr>
            <p:nvPr/>
          </p:nvSpPr>
          <p:spPr bwMode="auto">
            <a:xfrm>
              <a:off x="2479" y="1562"/>
              <a:ext cx="88" cy="87"/>
            </a:xfrm>
            <a:prstGeom prst="ellipse">
              <a:avLst/>
            </a:prstGeom>
            <a:solidFill>
              <a:srgbClr val="008000"/>
            </a:solidFill>
            <a:ln w="9525">
              <a:noFill/>
              <a:round/>
              <a:headEnd/>
              <a:tailEnd/>
            </a:ln>
          </p:spPr>
          <p:txBody>
            <a:bodyPr wrap="none" anchor="ctr"/>
            <a:lstStyle/>
            <a:p>
              <a:endParaRPr lang="en-US">
                <a:cs typeface="Arial" charset="0"/>
              </a:endParaRPr>
            </a:p>
          </p:txBody>
        </p:sp>
      </p:grpSp>
      <p:grpSp>
        <p:nvGrpSpPr>
          <p:cNvPr id="12" name="Group 76"/>
          <p:cNvGrpSpPr>
            <a:grpSpLocks/>
          </p:cNvGrpSpPr>
          <p:nvPr/>
        </p:nvGrpSpPr>
        <p:grpSpPr bwMode="auto">
          <a:xfrm>
            <a:off x="2838450" y="1873250"/>
            <a:ext cx="3316288" cy="3640138"/>
            <a:chOff x="828" y="1180"/>
            <a:chExt cx="2089" cy="2293"/>
          </a:xfrm>
        </p:grpSpPr>
        <p:grpSp>
          <p:nvGrpSpPr>
            <p:cNvPr id="13" name="Group 77"/>
            <p:cNvGrpSpPr>
              <a:grpSpLocks/>
            </p:cNvGrpSpPr>
            <p:nvPr/>
          </p:nvGrpSpPr>
          <p:grpSpPr bwMode="auto">
            <a:xfrm>
              <a:off x="828" y="1224"/>
              <a:ext cx="2043" cy="2249"/>
              <a:chOff x="357" y="2450"/>
              <a:chExt cx="795" cy="646"/>
            </a:xfrm>
          </p:grpSpPr>
          <p:sp>
            <p:nvSpPr>
              <p:cNvPr id="3123" name="Line 78"/>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3124" name="Line 79"/>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sp>
          <p:nvSpPr>
            <p:cNvPr id="3122" name="Oval 80"/>
            <p:cNvSpPr>
              <a:spLocks noChangeArrowheads="1"/>
            </p:cNvSpPr>
            <p:nvPr/>
          </p:nvSpPr>
          <p:spPr bwMode="auto">
            <a:xfrm>
              <a:off x="2829" y="1180"/>
              <a:ext cx="88" cy="87"/>
            </a:xfrm>
            <a:prstGeom prst="ellipse">
              <a:avLst/>
            </a:prstGeom>
            <a:solidFill>
              <a:srgbClr val="008000"/>
            </a:solidFill>
            <a:ln w="9525">
              <a:noFill/>
              <a:round/>
              <a:headEnd/>
              <a:tailEnd/>
            </a:ln>
          </p:spPr>
          <p:txBody>
            <a:bodyPr wrap="none" anchor="ctr"/>
            <a:lstStyle/>
            <a:p>
              <a:endParaRPr lang="en-US">
                <a:cs typeface="Arial" charset="0"/>
              </a:endParaRPr>
            </a:p>
          </p:txBody>
        </p:sp>
      </p:grpSp>
      <p:sp>
        <p:nvSpPr>
          <p:cNvPr id="3118" name="Text Box 88"/>
          <p:cNvSpPr txBox="1">
            <a:spLocks noChangeArrowheads="1"/>
          </p:cNvSpPr>
          <p:nvPr/>
        </p:nvSpPr>
        <p:spPr bwMode="auto">
          <a:xfrm>
            <a:off x="2613026" y="1301750"/>
            <a:ext cx="415925" cy="488950"/>
          </a:xfrm>
          <a:prstGeom prst="rect">
            <a:avLst/>
          </a:prstGeom>
          <a:solidFill>
            <a:schemeClr val="bg1"/>
          </a:solidFill>
          <a:ln w="9525">
            <a:noFill/>
            <a:miter lim="800000"/>
            <a:headEnd/>
            <a:tailEnd/>
          </a:ln>
        </p:spPr>
        <p:txBody>
          <a:bodyPr>
            <a:spAutoFit/>
          </a:bodyPr>
          <a:lstStyle/>
          <a:p>
            <a:pPr algn="r">
              <a:spcBef>
                <a:spcPct val="50000"/>
              </a:spcBef>
            </a:pPr>
            <a:r>
              <a:rPr lang="en-US" sz="2600" b="1" i="1">
                <a:cs typeface="Arial" charset="0"/>
              </a:rPr>
              <a:t>P</a:t>
            </a:r>
          </a:p>
        </p:txBody>
      </p:sp>
      <p:sp>
        <p:nvSpPr>
          <p:cNvPr id="3119" name="Text Box 89"/>
          <p:cNvSpPr txBox="1">
            <a:spLocks noChangeArrowheads="1"/>
          </p:cNvSpPr>
          <p:nvPr/>
        </p:nvSpPr>
        <p:spPr bwMode="auto">
          <a:xfrm>
            <a:off x="6376989" y="5373689"/>
            <a:ext cx="433387" cy="3968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cs typeface="Arial" charset="0"/>
              </a:rPr>
              <a:t>Q</a:t>
            </a:r>
          </a:p>
        </p:txBody>
      </p:sp>
      <p:sp>
        <p:nvSpPr>
          <p:cNvPr id="3120"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47"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93349" y="241911"/>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39264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animEffect transition="in" filter="dissolve">
                                      <p:cBhvr>
                                        <p:cTn id="7" dur="500"/>
                                        <p:tgtEl>
                                          <p:spTgt spid="9524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up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upRigh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trips(upRigh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up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strips(upRigh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upRigh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grpId="0" nodeType="clickEffect">
                                  <p:stCondLst>
                                    <p:cond delay="0"/>
                                  </p:stCondLst>
                                  <p:childTnLst>
                                    <p:set>
                                      <p:cBhvr>
                                        <p:cTn id="41" dur="1" fill="hold">
                                          <p:stCondLst>
                                            <p:cond delay="0"/>
                                          </p:stCondLst>
                                        </p:cTn>
                                        <p:tgtEl>
                                          <p:spTgt spid="95245"/>
                                        </p:tgtEl>
                                        <p:attrNameLst>
                                          <p:attrName>style.visibility</p:attrName>
                                        </p:attrNameLst>
                                      </p:cBhvr>
                                      <p:to>
                                        <p:strVal val="visible"/>
                                      </p:to>
                                    </p:set>
                                    <p:animEffect transition="in" filter="strips(upRight)">
                                      <p:cBhvr>
                                        <p:cTn id="42" dur="500"/>
                                        <p:tgtEl>
                                          <p:spTgt spid="95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5" grpId="0" animBg="1"/>
      <p:bldP spid="95246"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en-US" dirty="0" smtClean="0"/>
              <a:t>Supply Curve Shifters</a:t>
            </a:r>
          </a:p>
        </p:txBody>
      </p:sp>
      <p:sp>
        <p:nvSpPr>
          <p:cNvPr id="44037" name="Rectangle 3"/>
          <p:cNvSpPr>
            <a:spLocks noGrp="1" noChangeArrowheads="1"/>
          </p:cNvSpPr>
          <p:nvPr>
            <p:ph idx="1"/>
          </p:nvPr>
        </p:nvSpPr>
        <p:spPr/>
        <p:txBody>
          <a:bodyPr/>
          <a:lstStyle/>
          <a:p>
            <a:pPr eaLnBrk="1" hangingPunct="1"/>
            <a:r>
              <a:rPr lang="en-US" dirty="0" smtClean="0"/>
              <a:t>The supply curve shows how price affects quantity supplied, </a:t>
            </a:r>
            <a:r>
              <a:rPr lang="en-US" i="1" dirty="0" smtClean="0">
                <a:solidFill>
                  <a:srgbClr val="00B050"/>
                </a:solidFill>
              </a:rPr>
              <a:t>other things being equal</a:t>
            </a:r>
            <a:r>
              <a:rPr lang="en-US" dirty="0" smtClean="0">
                <a:solidFill>
                  <a:srgbClr val="00B050"/>
                </a:solidFill>
              </a:rPr>
              <a:t>.</a:t>
            </a:r>
            <a:r>
              <a:rPr lang="en-US" dirty="0" smtClean="0"/>
              <a:t> </a:t>
            </a:r>
          </a:p>
          <a:p>
            <a:pPr eaLnBrk="1" hangingPunct="1"/>
            <a:r>
              <a:rPr lang="en-US" dirty="0" smtClean="0"/>
              <a:t>These “other things” are non-price determinants of supply.  </a:t>
            </a:r>
          </a:p>
          <a:p>
            <a:pPr eaLnBrk="1" hangingPunct="1"/>
            <a:r>
              <a:rPr lang="en-US" dirty="0" smtClean="0"/>
              <a:t>Changes in these shift the </a:t>
            </a:r>
            <a:r>
              <a:rPr lang="en-US" b="1" i="1" dirty="0" smtClean="0"/>
              <a:t>S</a:t>
            </a:r>
            <a:r>
              <a:rPr lang="en-US" dirty="0" smtClean="0"/>
              <a:t> curve… </a:t>
            </a:r>
          </a:p>
        </p:txBody>
      </p:sp>
      <p:sp>
        <p:nvSpPr>
          <p:cNvPr id="44038"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9528" y="1905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7670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7">
                                            <p:txEl>
                                              <p:pRg st="0" end="0"/>
                                            </p:txEl>
                                          </p:spTgt>
                                        </p:tgtEl>
                                        <p:attrNameLst>
                                          <p:attrName>style.visibility</p:attrName>
                                        </p:attrNameLst>
                                      </p:cBhvr>
                                      <p:to>
                                        <p:strVal val="visible"/>
                                      </p:to>
                                    </p:set>
                                    <p:animEffect transition="in" filter="wipe(left)">
                                      <p:cBhvr>
                                        <p:cTn id="7" dur="500"/>
                                        <p:tgtEl>
                                          <p:spTgt spid="440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37">
                                            <p:txEl>
                                              <p:pRg st="1" end="1"/>
                                            </p:txEl>
                                          </p:spTgt>
                                        </p:tgtEl>
                                        <p:attrNameLst>
                                          <p:attrName>style.visibility</p:attrName>
                                        </p:attrNameLst>
                                      </p:cBhvr>
                                      <p:to>
                                        <p:strVal val="visible"/>
                                      </p:to>
                                    </p:set>
                                    <p:animEffect transition="in" filter="wipe(left)">
                                      <p:cBhvr>
                                        <p:cTn id="12" dur="500"/>
                                        <p:tgtEl>
                                          <p:spTgt spid="440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37">
                                            <p:txEl>
                                              <p:pRg st="2" end="2"/>
                                            </p:txEl>
                                          </p:spTgt>
                                        </p:tgtEl>
                                        <p:attrNameLst>
                                          <p:attrName>style.visibility</p:attrName>
                                        </p:attrNameLst>
                                      </p:cBhvr>
                                      <p:to>
                                        <p:strVal val="visible"/>
                                      </p:to>
                                    </p:set>
                                    <p:animEffect transition="in" filter="wipe(left)">
                                      <p:cBhvr>
                                        <p:cTn id="17" dur="500"/>
                                        <p:tgtEl>
                                          <p:spTgt spid="440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uild="p" bldLvl="4"/>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algn="l" eaLnBrk="1" hangingPunct="1"/>
            <a:r>
              <a:rPr lang="en-US" sz="3200" dirty="0"/>
              <a:t>Supply Curve </a:t>
            </a:r>
            <a:r>
              <a:rPr lang="en-US" sz="3200" dirty="0" smtClean="0"/>
              <a:t>Shifters: </a:t>
            </a:r>
            <a:r>
              <a:rPr lang="en-US" sz="3200" b="1" dirty="0" smtClean="0">
                <a:solidFill>
                  <a:srgbClr val="008080"/>
                </a:solidFill>
              </a:rPr>
              <a:t>Input Prices (Business costs)</a:t>
            </a:r>
            <a:endParaRPr lang="en-US" sz="3200" b="1" dirty="0">
              <a:solidFill>
                <a:srgbClr val="008080"/>
              </a:solidFill>
            </a:endParaRPr>
          </a:p>
        </p:txBody>
      </p:sp>
      <p:sp>
        <p:nvSpPr>
          <p:cNvPr id="45061" name="Rectangle 3"/>
          <p:cNvSpPr>
            <a:spLocks noGrp="1" noChangeArrowheads="1"/>
          </p:cNvSpPr>
          <p:nvPr>
            <p:ph idx="1"/>
          </p:nvPr>
        </p:nvSpPr>
        <p:spPr/>
        <p:txBody>
          <a:bodyPr/>
          <a:lstStyle/>
          <a:p>
            <a:pPr eaLnBrk="1" hangingPunct="1">
              <a:lnSpc>
                <a:spcPct val="110000"/>
              </a:lnSpc>
              <a:spcBef>
                <a:spcPct val="50000"/>
              </a:spcBef>
            </a:pPr>
            <a:r>
              <a:rPr lang="en-US" dirty="0" smtClean="0"/>
              <a:t>Examples of input prices: wages, prices of raw materials.</a:t>
            </a:r>
          </a:p>
          <a:p>
            <a:pPr eaLnBrk="1" hangingPunct="1">
              <a:lnSpc>
                <a:spcPct val="110000"/>
              </a:lnSpc>
              <a:spcBef>
                <a:spcPct val="50000"/>
              </a:spcBef>
            </a:pPr>
            <a:r>
              <a:rPr lang="en-US" dirty="0" smtClean="0"/>
              <a:t>A fall in input prices makes production more profitable at each output price, so firms supply a larger quantity at each price, &amp; the </a:t>
            </a:r>
            <a:r>
              <a:rPr lang="en-US" b="1" i="1" dirty="0" smtClean="0"/>
              <a:t>S</a:t>
            </a:r>
            <a:r>
              <a:rPr lang="en-US" dirty="0" smtClean="0"/>
              <a:t> curve shifts to the right. </a:t>
            </a:r>
          </a:p>
        </p:txBody>
      </p:sp>
      <p:sp>
        <p:nvSpPr>
          <p:cNvPr id="45062"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09479" y="5337349"/>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23553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1">
                                            <p:txEl>
                                              <p:pRg st="0" end="0"/>
                                            </p:txEl>
                                          </p:spTgt>
                                        </p:tgtEl>
                                        <p:attrNameLst>
                                          <p:attrName>style.visibility</p:attrName>
                                        </p:attrNameLst>
                                      </p:cBhvr>
                                      <p:to>
                                        <p:strVal val="visible"/>
                                      </p:to>
                                    </p:set>
                                    <p:animEffect transition="in" filter="wipe(left)">
                                      <p:cBhvr>
                                        <p:cTn id="7" dur="500"/>
                                        <p:tgtEl>
                                          <p:spTgt spid="450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061">
                                            <p:txEl>
                                              <p:pRg st="1" end="1"/>
                                            </p:txEl>
                                          </p:spTgt>
                                        </p:tgtEl>
                                        <p:attrNameLst>
                                          <p:attrName>style.visibility</p:attrName>
                                        </p:attrNameLst>
                                      </p:cBhvr>
                                      <p:to>
                                        <p:strVal val="visible"/>
                                      </p:to>
                                    </p:set>
                                    <p:animEffect transition="in" filter="wipe(left)">
                                      <p:cBhvr>
                                        <p:cTn id="12" dur="500"/>
                                        <p:tgtEl>
                                          <p:spTgt spid="450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uild="p" bldLvl="4"/>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12926" y="1228725"/>
            <a:ext cx="6221413" cy="5111750"/>
            <a:chOff x="182" y="774"/>
            <a:chExt cx="3919" cy="3220"/>
          </a:xfrm>
        </p:grpSpPr>
        <p:grpSp>
          <p:nvGrpSpPr>
            <p:cNvPr id="3" name="Group 3"/>
            <p:cNvGrpSpPr>
              <a:grpSpLocks/>
            </p:cNvGrpSpPr>
            <p:nvPr/>
          </p:nvGrpSpPr>
          <p:grpSpPr bwMode="auto">
            <a:xfrm>
              <a:off x="182" y="774"/>
              <a:ext cx="3919" cy="3220"/>
              <a:chOff x="182" y="774"/>
              <a:chExt cx="3919" cy="3220"/>
            </a:xfrm>
          </p:grpSpPr>
          <p:graphicFrame>
            <p:nvGraphicFramePr>
              <p:cNvPr id="5122" name="Object 4"/>
              <p:cNvGraphicFramePr>
                <a:graphicFrameLocks noChangeAspect="1"/>
              </p:cNvGraphicFramePr>
              <p:nvPr/>
            </p:nvGraphicFramePr>
            <p:xfrm>
              <a:off x="182" y="774"/>
              <a:ext cx="3919" cy="3220"/>
            </p:xfrm>
            <a:graphic>
              <a:graphicData uri="http://schemas.openxmlformats.org/presentationml/2006/ole">
                <mc:AlternateContent xmlns:mc="http://schemas.openxmlformats.org/markup-compatibility/2006">
                  <mc:Choice xmlns:v="urn:schemas-microsoft-com:vml" Requires="v">
                    <p:oleObj spid="_x0000_s11274" name="Worksheet" r:id="rId4" imgW="4390949" imgH="3610051" progId="Excel.Sheet.8">
                      <p:embed/>
                    </p:oleObj>
                  </mc:Choice>
                  <mc:Fallback>
                    <p:oleObj name="Worksheet" r:id="rId4" imgW="4390949" imgH="3610051" progId="Excel.Sheet.8">
                      <p:embed/>
                      <p:pic>
                        <p:nvPicPr>
                          <p:cNvPr id="512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 y="774"/>
                            <a:ext cx="3919" cy="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76" name="Text Box 5"/>
              <p:cNvSpPr txBox="1">
                <a:spLocks noChangeArrowheads="1"/>
              </p:cNvSpPr>
              <p:nvPr/>
            </p:nvSpPr>
            <p:spPr bwMode="auto">
              <a:xfrm>
                <a:off x="696" y="870"/>
                <a:ext cx="243" cy="308"/>
              </a:xfrm>
              <a:prstGeom prst="rect">
                <a:avLst/>
              </a:prstGeom>
              <a:solidFill>
                <a:schemeClr val="bg1"/>
              </a:solidFill>
              <a:ln w="9525">
                <a:noFill/>
                <a:miter lim="800000"/>
                <a:headEnd/>
                <a:tailEnd/>
              </a:ln>
            </p:spPr>
            <p:txBody>
              <a:bodyPr wrap="square">
                <a:spAutoFit/>
              </a:bodyPr>
              <a:lstStyle/>
              <a:p>
                <a:pPr algn="r">
                  <a:spcBef>
                    <a:spcPct val="50000"/>
                  </a:spcBef>
                </a:pPr>
                <a:r>
                  <a:rPr lang="en-US" sz="2600" b="1" dirty="0">
                    <a:cs typeface="Arial" charset="0"/>
                  </a:rPr>
                  <a:t>P</a:t>
                </a:r>
              </a:p>
            </p:txBody>
          </p:sp>
          <p:sp>
            <p:nvSpPr>
              <p:cNvPr id="5177" name="Text Box 6"/>
              <p:cNvSpPr txBox="1">
                <a:spLocks noChangeArrowheads="1"/>
              </p:cNvSpPr>
              <p:nvPr/>
            </p:nvSpPr>
            <p:spPr bwMode="auto">
              <a:xfrm>
                <a:off x="3759" y="3375"/>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dirty="0">
                    <a:cs typeface="Arial" charset="0"/>
                  </a:rPr>
                  <a:t>Q</a:t>
                </a:r>
              </a:p>
            </p:txBody>
          </p:sp>
        </p:grpSp>
        <p:grpSp>
          <p:nvGrpSpPr>
            <p:cNvPr id="4" name="Group 7"/>
            <p:cNvGrpSpPr>
              <a:grpSpLocks/>
            </p:cNvGrpSpPr>
            <p:nvPr/>
          </p:nvGrpSpPr>
          <p:grpSpPr bwMode="auto">
            <a:xfrm>
              <a:off x="854" y="1274"/>
              <a:ext cx="2356" cy="2234"/>
              <a:chOff x="854" y="1274"/>
              <a:chExt cx="2356" cy="2234"/>
            </a:xfrm>
          </p:grpSpPr>
          <p:grpSp>
            <p:nvGrpSpPr>
              <p:cNvPr id="5" name="Group 8"/>
              <p:cNvGrpSpPr>
                <a:grpSpLocks/>
              </p:cNvGrpSpPr>
              <p:nvPr/>
            </p:nvGrpSpPr>
            <p:grpSpPr bwMode="auto">
              <a:xfrm>
                <a:off x="860" y="1648"/>
                <a:ext cx="1964" cy="1855"/>
                <a:chOff x="357" y="2450"/>
                <a:chExt cx="795" cy="646"/>
              </a:xfrm>
            </p:grpSpPr>
            <p:sp>
              <p:nvSpPr>
                <p:cNvPr id="5174" name="Line 9"/>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5175" name="Line 10"/>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nvGrpSpPr>
              <p:cNvPr id="6" name="Group 11"/>
              <p:cNvGrpSpPr>
                <a:grpSpLocks/>
              </p:cNvGrpSpPr>
              <p:nvPr/>
            </p:nvGrpSpPr>
            <p:grpSpPr bwMode="auto">
              <a:xfrm>
                <a:off x="854" y="2760"/>
                <a:ext cx="791" cy="747"/>
                <a:chOff x="357" y="2450"/>
                <a:chExt cx="795" cy="646"/>
              </a:xfrm>
            </p:grpSpPr>
            <p:sp>
              <p:nvSpPr>
                <p:cNvPr id="5172" name="Line 12"/>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5173" name="Line 13"/>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nvGrpSpPr>
              <p:cNvPr id="7" name="Group 14"/>
              <p:cNvGrpSpPr>
                <a:grpSpLocks/>
              </p:cNvGrpSpPr>
              <p:nvPr/>
            </p:nvGrpSpPr>
            <p:grpSpPr bwMode="auto">
              <a:xfrm>
                <a:off x="856" y="3135"/>
                <a:ext cx="388" cy="371"/>
                <a:chOff x="357" y="2450"/>
                <a:chExt cx="795" cy="646"/>
              </a:xfrm>
            </p:grpSpPr>
            <p:sp>
              <p:nvSpPr>
                <p:cNvPr id="5170" name="Line 15"/>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5171" name="Line 16"/>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nvGrpSpPr>
              <p:cNvPr id="8" name="Group 17"/>
              <p:cNvGrpSpPr>
                <a:grpSpLocks/>
              </p:cNvGrpSpPr>
              <p:nvPr/>
            </p:nvGrpSpPr>
            <p:grpSpPr bwMode="auto">
              <a:xfrm>
                <a:off x="857" y="2397"/>
                <a:ext cx="1179" cy="1109"/>
                <a:chOff x="357" y="2450"/>
                <a:chExt cx="795" cy="646"/>
              </a:xfrm>
            </p:grpSpPr>
            <p:sp>
              <p:nvSpPr>
                <p:cNvPr id="5168" name="Line 18"/>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5169" name="Line 19"/>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nvGrpSpPr>
              <p:cNvPr id="9" name="Group 20"/>
              <p:cNvGrpSpPr>
                <a:grpSpLocks/>
              </p:cNvGrpSpPr>
              <p:nvPr/>
            </p:nvGrpSpPr>
            <p:grpSpPr bwMode="auto">
              <a:xfrm>
                <a:off x="858" y="2022"/>
                <a:ext cx="1577" cy="1479"/>
                <a:chOff x="357" y="2450"/>
                <a:chExt cx="795" cy="646"/>
              </a:xfrm>
            </p:grpSpPr>
            <p:sp>
              <p:nvSpPr>
                <p:cNvPr id="5166" name="Line 21"/>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5167" name="Line 22"/>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nvGrpSpPr>
              <p:cNvPr id="10" name="Group 23"/>
              <p:cNvGrpSpPr>
                <a:grpSpLocks/>
              </p:cNvGrpSpPr>
              <p:nvPr/>
            </p:nvGrpSpPr>
            <p:grpSpPr bwMode="auto">
              <a:xfrm>
                <a:off x="864" y="1274"/>
                <a:ext cx="2346" cy="2234"/>
                <a:chOff x="357" y="2450"/>
                <a:chExt cx="795" cy="646"/>
              </a:xfrm>
            </p:grpSpPr>
            <p:sp>
              <p:nvSpPr>
                <p:cNvPr id="5164" name="Line 24"/>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p>
              </p:txBody>
            </p:sp>
            <p:sp>
              <p:nvSpPr>
                <p:cNvPr id="5165" name="Line 25"/>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p>
              </p:txBody>
            </p:sp>
          </p:grpSp>
        </p:grpSp>
        <p:grpSp>
          <p:nvGrpSpPr>
            <p:cNvPr id="11" name="Group 26"/>
            <p:cNvGrpSpPr>
              <a:grpSpLocks/>
            </p:cNvGrpSpPr>
            <p:nvPr/>
          </p:nvGrpSpPr>
          <p:grpSpPr bwMode="auto">
            <a:xfrm>
              <a:off x="1079" y="1137"/>
              <a:ext cx="2275" cy="2152"/>
              <a:chOff x="1079" y="1137"/>
              <a:chExt cx="2275" cy="2152"/>
            </a:xfrm>
          </p:grpSpPr>
          <p:sp>
            <p:nvSpPr>
              <p:cNvPr id="5151" name="Line 27"/>
              <p:cNvSpPr>
                <a:spLocks noChangeShapeType="1"/>
              </p:cNvSpPr>
              <p:nvPr/>
            </p:nvSpPr>
            <p:spPr bwMode="auto">
              <a:xfrm flipH="1">
                <a:off x="1079" y="1137"/>
                <a:ext cx="2275" cy="2152"/>
              </a:xfrm>
              <a:prstGeom prst="line">
                <a:avLst/>
              </a:prstGeom>
              <a:noFill/>
              <a:ln w="50800">
                <a:solidFill>
                  <a:srgbClr val="777777"/>
                </a:solidFill>
                <a:round/>
                <a:headEnd/>
                <a:tailEnd/>
              </a:ln>
            </p:spPr>
            <p:txBody>
              <a:bodyPr/>
              <a:lstStyle/>
              <a:p>
                <a:endParaRPr lang="en-US"/>
              </a:p>
            </p:txBody>
          </p:sp>
          <p:sp>
            <p:nvSpPr>
              <p:cNvPr id="5152" name="Oval 28"/>
              <p:cNvSpPr>
                <a:spLocks noChangeArrowheads="1"/>
              </p:cNvSpPr>
              <p:nvPr/>
            </p:nvSpPr>
            <p:spPr bwMode="auto">
              <a:xfrm>
                <a:off x="3164" y="1231"/>
                <a:ext cx="88"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5153" name="Oval 29"/>
              <p:cNvSpPr>
                <a:spLocks noChangeArrowheads="1"/>
              </p:cNvSpPr>
              <p:nvPr/>
            </p:nvSpPr>
            <p:spPr bwMode="auto">
              <a:xfrm>
                <a:off x="2776" y="1604"/>
                <a:ext cx="88"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5154" name="Oval 30"/>
              <p:cNvSpPr>
                <a:spLocks noChangeArrowheads="1"/>
              </p:cNvSpPr>
              <p:nvPr/>
            </p:nvSpPr>
            <p:spPr bwMode="auto">
              <a:xfrm>
                <a:off x="2384" y="1973"/>
                <a:ext cx="88"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5155" name="Oval 31"/>
              <p:cNvSpPr>
                <a:spLocks noChangeArrowheads="1"/>
              </p:cNvSpPr>
              <p:nvPr/>
            </p:nvSpPr>
            <p:spPr bwMode="auto">
              <a:xfrm>
                <a:off x="1983" y="2352"/>
                <a:ext cx="88"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5156" name="Oval 32"/>
              <p:cNvSpPr>
                <a:spLocks noChangeArrowheads="1"/>
              </p:cNvSpPr>
              <p:nvPr/>
            </p:nvSpPr>
            <p:spPr bwMode="auto">
              <a:xfrm>
                <a:off x="1598" y="2714"/>
                <a:ext cx="88" cy="87"/>
              </a:xfrm>
              <a:prstGeom prst="ellipse">
                <a:avLst/>
              </a:prstGeom>
              <a:solidFill>
                <a:srgbClr val="777777"/>
              </a:solidFill>
              <a:ln w="9525">
                <a:noFill/>
                <a:round/>
                <a:headEnd/>
                <a:tailEnd/>
              </a:ln>
            </p:spPr>
            <p:txBody>
              <a:bodyPr wrap="none" anchor="ctr"/>
              <a:lstStyle/>
              <a:p>
                <a:endParaRPr lang="en-US">
                  <a:cs typeface="Arial" charset="0"/>
                </a:endParaRPr>
              </a:p>
            </p:txBody>
          </p:sp>
          <p:sp>
            <p:nvSpPr>
              <p:cNvPr id="5157" name="Oval 33"/>
              <p:cNvSpPr>
                <a:spLocks noChangeArrowheads="1"/>
              </p:cNvSpPr>
              <p:nvPr/>
            </p:nvSpPr>
            <p:spPr bwMode="auto">
              <a:xfrm>
                <a:off x="1198" y="3090"/>
                <a:ext cx="88" cy="87"/>
              </a:xfrm>
              <a:prstGeom prst="ellipse">
                <a:avLst/>
              </a:prstGeom>
              <a:solidFill>
                <a:srgbClr val="777777"/>
              </a:solidFill>
              <a:ln w="9525">
                <a:noFill/>
                <a:round/>
                <a:headEnd/>
                <a:tailEnd/>
              </a:ln>
            </p:spPr>
            <p:txBody>
              <a:bodyPr wrap="none" anchor="ctr"/>
              <a:lstStyle/>
              <a:p>
                <a:endParaRPr lang="en-US">
                  <a:cs typeface="Arial" charset="0"/>
                </a:endParaRPr>
              </a:p>
            </p:txBody>
          </p:sp>
        </p:grpSp>
      </p:grpSp>
      <p:sp>
        <p:nvSpPr>
          <p:cNvPr id="101410" name="Text Box 34"/>
          <p:cNvSpPr txBox="1">
            <a:spLocks noChangeArrowheads="1"/>
          </p:cNvSpPr>
          <p:nvPr/>
        </p:nvSpPr>
        <p:spPr bwMode="auto">
          <a:xfrm>
            <a:off x="8256590" y="1857076"/>
            <a:ext cx="3026761" cy="3073149"/>
          </a:xfrm>
          <a:prstGeom prst="rect">
            <a:avLst/>
          </a:prstGeom>
          <a:solidFill>
            <a:srgbClr val="92D050"/>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lnSpc>
                <a:spcPct val="105000"/>
              </a:lnSpc>
              <a:spcBef>
                <a:spcPct val="50000"/>
              </a:spcBef>
            </a:pPr>
            <a:r>
              <a:rPr lang="en-US" sz="2600" dirty="0">
                <a:solidFill>
                  <a:srgbClr val="FF0000"/>
                </a:solidFill>
                <a:latin typeface="Arial" pitchFamily="34" charset="0"/>
                <a:cs typeface="Arial" pitchFamily="34" charset="0"/>
              </a:rPr>
              <a:t>Suppose the price of milk falls.  </a:t>
            </a:r>
          </a:p>
          <a:p>
            <a:pPr>
              <a:lnSpc>
                <a:spcPct val="105000"/>
              </a:lnSpc>
              <a:spcBef>
                <a:spcPct val="10000"/>
              </a:spcBef>
            </a:pPr>
            <a:r>
              <a:rPr lang="en-US" sz="2600" dirty="0">
                <a:solidFill>
                  <a:srgbClr val="FF0000"/>
                </a:solidFill>
                <a:latin typeface="Arial" pitchFamily="34" charset="0"/>
                <a:cs typeface="Arial" pitchFamily="34" charset="0"/>
              </a:rPr>
              <a:t>At each price, the quantity of </a:t>
            </a:r>
            <a:br>
              <a:rPr lang="en-US" sz="2600" dirty="0">
                <a:solidFill>
                  <a:srgbClr val="FF0000"/>
                </a:solidFill>
                <a:latin typeface="Arial" pitchFamily="34" charset="0"/>
                <a:cs typeface="Arial" pitchFamily="34" charset="0"/>
              </a:rPr>
            </a:br>
            <a:r>
              <a:rPr lang="en-US" sz="2600" dirty="0">
                <a:solidFill>
                  <a:srgbClr val="FF0000"/>
                </a:solidFill>
                <a:latin typeface="Arial" pitchFamily="34" charset="0"/>
                <a:cs typeface="Arial" pitchFamily="34" charset="0"/>
              </a:rPr>
              <a:t>lattes supplied </a:t>
            </a:r>
            <a:r>
              <a:rPr lang="en-US" sz="2600" dirty="0" smtClean="0">
                <a:solidFill>
                  <a:srgbClr val="FF0000"/>
                </a:solidFill>
                <a:latin typeface="Arial" pitchFamily="34" charset="0"/>
                <a:cs typeface="Arial" pitchFamily="34" charset="0"/>
              </a:rPr>
              <a:t>will </a:t>
            </a:r>
            <a:r>
              <a:rPr lang="en-US" sz="2600" dirty="0">
                <a:solidFill>
                  <a:srgbClr val="FF0000"/>
                </a:solidFill>
                <a:latin typeface="Arial" pitchFamily="34" charset="0"/>
                <a:cs typeface="Arial" pitchFamily="34" charset="0"/>
              </a:rPr>
              <a:t>increase </a:t>
            </a:r>
            <a:r>
              <a:rPr lang="en-US" sz="2600" dirty="0" smtClean="0">
                <a:solidFill>
                  <a:srgbClr val="FF0000"/>
                </a:solidFill>
                <a:latin typeface="Arial" pitchFamily="34" charset="0"/>
                <a:cs typeface="Arial" pitchFamily="34" charset="0"/>
              </a:rPr>
              <a:t>(</a:t>
            </a:r>
            <a:r>
              <a:rPr lang="en-US" sz="2600" dirty="0">
                <a:solidFill>
                  <a:srgbClr val="FF0000"/>
                </a:solidFill>
                <a:latin typeface="Arial" pitchFamily="34" charset="0"/>
                <a:cs typeface="Arial" pitchFamily="34" charset="0"/>
              </a:rPr>
              <a:t>by 5 in </a:t>
            </a:r>
            <a:r>
              <a:rPr lang="en-US" sz="2600" dirty="0" smtClean="0">
                <a:solidFill>
                  <a:srgbClr val="FF0000"/>
                </a:solidFill>
                <a:latin typeface="Arial" pitchFamily="34" charset="0"/>
                <a:cs typeface="Arial" pitchFamily="34" charset="0"/>
              </a:rPr>
              <a:t>this example</a:t>
            </a:r>
            <a:r>
              <a:rPr lang="en-US" sz="2600" dirty="0">
                <a:solidFill>
                  <a:srgbClr val="FF0000"/>
                </a:solidFill>
                <a:latin typeface="Arial" pitchFamily="34" charset="0"/>
                <a:cs typeface="Arial" pitchFamily="34" charset="0"/>
              </a:rPr>
              <a:t>).</a:t>
            </a:r>
          </a:p>
        </p:txBody>
      </p:sp>
      <p:sp>
        <p:nvSpPr>
          <p:cNvPr id="101411" name="Line 35"/>
          <p:cNvSpPr>
            <a:spLocks noChangeShapeType="1"/>
          </p:cNvSpPr>
          <p:nvPr/>
        </p:nvSpPr>
        <p:spPr bwMode="auto">
          <a:xfrm flipV="1">
            <a:off x="3838576" y="1831976"/>
            <a:ext cx="3605213" cy="3413125"/>
          </a:xfrm>
          <a:prstGeom prst="line">
            <a:avLst/>
          </a:prstGeom>
          <a:noFill/>
          <a:ln w="50800">
            <a:solidFill>
              <a:srgbClr val="FF6600"/>
            </a:solidFill>
            <a:round/>
            <a:headEnd/>
            <a:tailEnd/>
          </a:ln>
        </p:spPr>
        <p:txBody>
          <a:bodyPr/>
          <a:lstStyle/>
          <a:p>
            <a:endParaRPr lang="en-US"/>
          </a:p>
        </p:txBody>
      </p:sp>
      <p:grpSp>
        <p:nvGrpSpPr>
          <p:cNvPr id="12" name="Group 36"/>
          <p:cNvGrpSpPr>
            <a:grpSpLocks/>
          </p:cNvGrpSpPr>
          <p:nvPr/>
        </p:nvGrpSpPr>
        <p:grpSpPr bwMode="auto">
          <a:xfrm>
            <a:off x="3570289" y="4905376"/>
            <a:ext cx="636587" cy="138113"/>
            <a:chOff x="1289" y="3090"/>
            <a:chExt cx="401" cy="87"/>
          </a:xfrm>
        </p:grpSpPr>
        <p:sp>
          <p:nvSpPr>
            <p:cNvPr id="5146" name="Oval 37"/>
            <p:cNvSpPr>
              <a:spLocks noChangeArrowheads="1"/>
            </p:cNvSpPr>
            <p:nvPr/>
          </p:nvSpPr>
          <p:spPr bwMode="auto">
            <a:xfrm>
              <a:off x="1602" y="3090"/>
              <a:ext cx="88" cy="87"/>
            </a:xfrm>
            <a:prstGeom prst="ellipse">
              <a:avLst/>
            </a:prstGeom>
            <a:solidFill>
              <a:srgbClr val="FF3300"/>
            </a:solidFill>
            <a:ln w="9525">
              <a:noFill/>
              <a:round/>
              <a:headEnd/>
              <a:tailEnd/>
            </a:ln>
          </p:spPr>
          <p:txBody>
            <a:bodyPr wrap="none" anchor="ctr"/>
            <a:lstStyle/>
            <a:p>
              <a:endParaRPr lang="en-US">
                <a:cs typeface="Arial" charset="0"/>
              </a:endParaRPr>
            </a:p>
          </p:txBody>
        </p:sp>
        <p:sp>
          <p:nvSpPr>
            <p:cNvPr id="5147" name="Line 38"/>
            <p:cNvSpPr>
              <a:spLocks noChangeShapeType="1"/>
            </p:cNvSpPr>
            <p:nvPr/>
          </p:nvSpPr>
          <p:spPr bwMode="auto">
            <a:xfrm flipV="1">
              <a:off x="1289" y="3135"/>
              <a:ext cx="309" cy="0"/>
            </a:xfrm>
            <a:prstGeom prst="line">
              <a:avLst/>
            </a:prstGeom>
            <a:noFill/>
            <a:ln w="38100">
              <a:solidFill>
                <a:srgbClr val="993300"/>
              </a:solidFill>
              <a:round/>
              <a:headEnd/>
              <a:tailEnd type="triangle" w="lg" len="med"/>
            </a:ln>
          </p:spPr>
          <p:txBody>
            <a:bodyPr/>
            <a:lstStyle/>
            <a:p>
              <a:endParaRPr lang="en-US"/>
            </a:p>
          </p:txBody>
        </p:sp>
      </p:grpSp>
      <p:grpSp>
        <p:nvGrpSpPr>
          <p:cNvPr id="13" name="Group 40"/>
          <p:cNvGrpSpPr>
            <a:grpSpLocks/>
          </p:cNvGrpSpPr>
          <p:nvPr/>
        </p:nvGrpSpPr>
        <p:grpSpPr bwMode="auto">
          <a:xfrm>
            <a:off x="4191000" y="4310063"/>
            <a:ext cx="636588" cy="138112"/>
            <a:chOff x="1289" y="3090"/>
            <a:chExt cx="401" cy="87"/>
          </a:xfrm>
        </p:grpSpPr>
        <p:sp>
          <p:nvSpPr>
            <p:cNvPr id="5144" name="Oval 41"/>
            <p:cNvSpPr>
              <a:spLocks noChangeArrowheads="1"/>
            </p:cNvSpPr>
            <p:nvPr/>
          </p:nvSpPr>
          <p:spPr bwMode="auto">
            <a:xfrm>
              <a:off x="1602" y="3090"/>
              <a:ext cx="88" cy="87"/>
            </a:xfrm>
            <a:prstGeom prst="ellipse">
              <a:avLst/>
            </a:prstGeom>
            <a:solidFill>
              <a:srgbClr val="FF3300"/>
            </a:solidFill>
            <a:ln w="9525">
              <a:noFill/>
              <a:round/>
              <a:headEnd/>
              <a:tailEnd/>
            </a:ln>
          </p:spPr>
          <p:txBody>
            <a:bodyPr wrap="none" anchor="ctr"/>
            <a:lstStyle/>
            <a:p>
              <a:endParaRPr lang="en-US">
                <a:cs typeface="Arial" charset="0"/>
              </a:endParaRPr>
            </a:p>
          </p:txBody>
        </p:sp>
        <p:sp>
          <p:nvSpPr>
            <p:cNvPr id="5145" name="Line 42"/>
            <p:cNvSpPr>
              <a:spLocks noChangeShapeType="1"/>
            </p:cNvSpPr>
            <p:nvPr/>
          </p:nvSpPr>
          <p:spPr bwMode="auto">
            <a:xfrm flipV="1">
              <a:off x="1289" y="3135"/>
              <a:ext cx="309" cy="0"/>
            </a:xfrm>
            <a:prstGeom prst="line">
              <a:avLst/>
            </a:prstGeom>
            <a:noFill/>
            <a:ln w="38100">
              <a:solidFill>
                <a:srgbClr val="993300"/>
              </a:solidFill>
              <a:round/>
              <a:headEnd/>
              <a:tailEnd type="triangle" w="lg" len="med"/>
            </a:ln>
          </p:spPr>
          <p:txBody>
            <a:bodyPr/>
            <a:lstStyle/>
            <a:p>
              <a:endParaRPr lang="en-US"/>
            </a:p>
          </p:txBody>
        </p:sp>
      </p:grpSp>
      <p:grpSp>
        <p:nvGrpSpPr>
          <p:cNvPr id="14" name="Group 43"/>
          <p:cNvGrpSpPr>
            <a:grpSpLocks/>
          </p:cNvGrpSpPr>
          <p:nvPr/>
        </p:nvGrpSpPr>
        <p:grpSpPr bwMode="auto">
          <a:xfrm>
            <a:off x="4818064" y="3732213"/>
            <a:ext cx="636587" cy="138112"/>
            <a:chOff x="1289" y="3090"/>
            <a:chExt cx="401" cy="87"/>
          </a:xfrm>
        </p:grpSpPr>
        <p:sp>
          <p:nvSpPr>
            <p:cNvPr id="5142" name="Oval 44"/>
            <p:cNvSpPr>
              <a:spLocks noChangeArrowheads="1"/>
            </p:cNvSpPr>
            <p:nvPr/>
          </p:nvSpPr>
          <p:spPr bwMode="auto">
            <a:xfrm>
              <a:off x="1602" y="3090"/>
              <a:ext cx="88" cy="87"/>
            </a:xfrm>
            <a:prstGeom prst="ellipse">
              <a:avLst/>
            </a:prstGeom>
            <a:solidFill>
              <a:srgbClr val="FF3300"/>
            </a:solidFill>
            <a:ln w="9525">
              <a:noFill/>
              <a:round/>
              <a:headEnd/>
              <a:tailEnd/>
            </a:ln>
          </p:spPr>
          <p:txBody>
            <a:bodyPr wrap="none" anchor="ctr"/>
            <a:lstStyle/>
            <a:p>
              <a:endParaRPr lang="en-US">
                <a:cs typeface="Arial" charset="0"/>
              </a:endParaRPr>
            </a:p>
          </p:txBody>
        </p:sp>
        <p:sp>
          <p:nvSpPr>
            <p:cNvPr id="5143" name="Line 45"/>
            <p:cNvSpPr>
              <a:spLocks noChangeShapeType="1"/>
            </p:cNvSpPr>
            <p:nvPr/>
          </p:nvSpPr>
          <p:spPr bwMode="auto">
            <a:xfrm flipV="1">
              <a:off x="1289" y="3135"/>
              <a:ext cx="309" cy="0"/>
            </a:xfrm>
            <a:prstGeom prst="line">
              <a:avLst/>
            </a:prstGeom>
            <a:noFill/>
            <a:ln w="38100">
              <a:solidFill>
                <a:srgbClr val="993300"/>
              </a:solidFill>
              <a:round/>
              <a:headEnd/>
              <a:tailEnd type="triangle" w="lg" len="med"/>
            </a:ln>
          </p:spPr>
          <p:txBody>
            <a:bodyPr/>
            <a:lstStyle/>
            <a:p>
              <a:endParaRPr lang="en-US"/>
            </a:p>
          </p:txBody>
        </p:sp>
      </p:grpSp>
      <p:grpSp>
        <p:nvGrpSpPr>
          <p:cNvPr id="15" name="Group 46"/>
          <p:cNvGrpSpPr>
            <a:grpSpLocks/>
          </p:cNvGrpSpPr>
          <p:nvPr/>
        </p:nvGrpSpPr>
        <p:grpSpPr bwMode="auto">
          <a:xfrm>
            <a:off x="5445125" y="3132138"/>
            <a:ext cx="636588" cy="138112"/>
            <a:chOff x="1289" y="3090"/>
            <a:chExt cx="401" cy="87"/>
          </a:xfrm>
        </p:grpSpPr>
        <p:sp>
          <p:nvSpPr>
            <p:cNvPr id="5140" name="Oval 47"/>
            <p:cNvSpPr>
              <a:spLocks noChangeArrowheads="1"/>
            </p:cNvSpPr>
            <p:nvPr/>
          </p:nvSpPr>
          <p:spPr bwMode="auto">
            <a:xfrm>
              <a:off x="1602" y="3090"/>
              <a:ext cx="88" cy="87"/>
            </a:xfrm>
            <a:prstGeom prst="ellipse">
              <a:avLst/>
            </a:prstGeom>
            <a:solidFill>
              <a:srgbClr val="FF3300"/>
            </a:solidFill>
            <a:ln w="9525">
              <a:noFill/>
              <a:round/>
              <a:headEnd/>
              <a:tailEnd/>
            </a:ln>
          </p:spPr>
          <p:txBody>
            <a:bodyPr wrap="none" anchor="ctr"/>
            <a:lstStyle/>
            <a:p>
              <a:endParaRPr lang="en-US">
                <a:cs typeface="Arial" charset="0"/>
              </a:endParaRPr>
            </a:p>
          </p:txBody>
        </p:sp>
        <p:sp>
          <p:nvSpPr>
            <p:cNvPr id="5141" name="Line 48"/>
            <p:cNvSpPr>
              <a:spLocks noChangeShapeType="1"/>
            </p:cNvSpPr>
            <p:nvPr/>
          </p:nvSpPr>
          <p:spPr bwMode="auto">
            <a:xfrm flipV="1">
              <a:off x="1289" y="3135"/>
              <a:ext cx="309" cy="0"/>
            </a:xfrm>
            <a:prstGeom prst="line">
              <a:avLst/>
            </a:prstGeom>
            <a:noFill/>
            <a:ln w="38100">
              <a:solidFill>
                <a:srgbClr val="993300"/>
              </a:solidFill>
              <a:round/>
              <a:headEnd/>
              <a:tailEnd type="triangle" w="lg" len="med"/>
            </a:ln>
          </p:spPr>
          <p:txBody>
            <a:bodyPr/>
            <a:lstStyle/>
            <a:p>
              <a:endParaRPr lang="en-US"/>
            </a:p>
          </p:txBody>
        </p:sp>
      </p:grpSp>
      <p:grpSp>
        <p:nvGrpSpPr>
          <p:cNvPr id="16" name="Group 49"/>
          <p:cNvGrpSpPr>
            <a:grpSpLocks/>
          </p:cNvGrpSpPr>
          <p:nvPr/>
        </p:nvGrpSpPr>
        <p:grpSpPr bwMode="auto">
          <a:xfrm>
            <a:off x="6056314" y="2541588"/>
            <a:ext cx="636587" cy="138112"/>
            <a:chOff x="1289" y="3090"/>
            <a:chExt cx="401" cy="87"/>
          </a:xfrm>
        </p:grpSpPr>
        <p:sp>
          <p:nvSpPr>
            <p:cNvPr id="5138" name="Oval 50"/>
            <p:cNvSpPr>
              <a:spLocks noChangeArrowheads="1"/>
            </p:cNvSpPr>
            <p:nvPr/>
          </p:nvSpPr>
          <p:spPr bwMode="auto">
            <a:xfrm>
              <a:off x="1602" y="3090"/>
              <a:ext cx="88" cy="87"/>
            </a:xfrm>
            <a:prstGeom prst="ellipse">
              <a:avLst/>
            </a:prstGeom>
            <a:solidFill>
              <a:srgbClr val="FF3300"/>
            </a:solidFill>
            <a:ln w="9525">
              <a:noFill/>
              <a:round/>
              <a:headEnd/>
              <a:tailEnd/>
            </a:ln>
          </p:spPr>
          <p:txBody>
            <a:bodyPr wrap="none" anchor="ctr"/>
            <a:lstStyle/>
            <a:p>
              <a:endParaRPr lang="en-US">
                <a:cs typeface="Arial" charset="0"/>
              </a:endParaRPr>
            </a:p>
          </p:txBody>
        </p:sp>
        <p:sp>
          <p:nvSpPr>
            <p:cNvPr id="5139" name="Line 51"/>
            <p:cNvSpPr>
              <a:spLocks noChangeShapeType="1"/>
            </p:cNvSpPr>
            <p:nvPr/>
          </p:nvSpPr>
          <p:spPr bwMode="auto">
            <a:xfrm flipV="1">
              <a:off x="1289" y="3135"/>
              <a:ext cx="309" cy="0"/>
            </a:xfrm>
            <a:prstGeom prst="line">
              <a:avLst/>
            </a:prstGeom>
            <a:noFill/>
            <a:ln w="38100">
              <a:solidFill>
                <a:srgbClr val="993300"/>
              </a:solidFill>
              <a:round/>
              <a:headEnd/>
              <a:tailEnd type="triangle" w="lg" len="med"/>
            </a:ln>
          </p:spPr>
          <p:txBody>
            <a:bodyPr/>
            <a:lstStyle/>
            <a:p>
              <a:endParaRPr lang="en-US"/>
            </a:p>
          </p:txBody>
        </p:sp>
      </p:grpSp>
      <p:grpSp>
        <p:nvGrpSpPr>
          <p:cNvPr id="17" name="Group 52"/>
          <p:cNvGrpSpPr>
            <a:grpSpLocks/>
          </p:cNvGrpSpPr>
          <p:nvPr/>
        </p:nvGrpSpPr>
        <p:grpSpPr bwMode="auto">
          <a:xfrm>
            <a:off x="6677025" y="1951038"/>
            <a:ext cx="636588" cy="138112"/>
            <a:chOff x="1289" y="3090"/>
            <a:chExt cx="401" cy="87"/>
          </a:xfrm>
        </p:grpSpPr>
        <p:sp>
          <p:nvSpPr>
            <p:cNvPr id="5136" name="Oval 53"/>
            <p:cNvSpPr>
              <a:spLocks noChangeArrowheads="1"/>
            </p:cNvSpPr>
            <p:nvPr/>
          </p:nvSpPr>
          <p:spPr bwMode="auto">
            <a:xfrm>
              <a:off x="1602" y="3090"/>
              <a:ext cx="88" cy="87"/>
            </a:xfrm>
            <a:prstGeom prst="ellipse">
              <a:avLst/>
            </a:prstGeom>
            <a:solidFill>
              <a:srgbClr val="FF3300"/>
            </a:solidFill>
            <a:ln w="9525">
              <a:noFill/>
              <a:round/>
              <a:headEnd/>
              <a:tailEnd/>
            </a:ln>
          </p:spPr>
          <p:txBody>
            <a:bodyPr wrap="none" anchor="ctr"/>
            <a:lstStyle/>
            <a:p>
              <a:endParaRPr lang="en-US">
                <a:cs typeface="Arial" charset="0"/>
              </a:endParaRPr>
            </a:p>
          </p:txBody>
        </p:sp>
        <p:sp>
          <p:nvSpPr>
            <p:cNvPr id="5137" name="Line 54"/>
            <p:cNvSpPr>
              <a:spLocks noChangeShapeType="1"/>
            </p:cNvSpPr>
            <p:nvPr/>
          </p:nvSpPr>
          <p:spPr bwMode="auto">
            <a:xfrm flipV="1">
              <a:off x="1289" y="3135"/>
              <a:ext cx="309" cy="0"/>
            </a:xfrm>
            <a:prstGeom prst="line">
              <a:avLst/>
            </a:prstGeom>
            <a:noFill/>
            <a:ln w="38100">
              <a:solidFill>
                <a:srgbClr val="993300"/>
              </a:solidFill>
              <a:round/>
              <a:headEnd/>
              <a:tailEnd type="triangle" w="lg" len="med"/>
            </a:ln>
          </p:spPr>
          <p:txBody>
            <a:bodyPr/>
            <a:lstStyle/>
            <a:p>
              <a:endParaRPr lang="en-US"/>
            </a:p>
          </p:txBody>
        </p:sp>
      </p:grpSp>
      <p:sp>
        <p:nvSpPr>
          <p:cNvPr id="5135"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57" name="Title 56"/>
          <p:cNvSpPr>
            <a:spLocks noGrp="1"/>
          </p:cNvSpPr>
          <p:nvPr>
            <p:ph type="title"/>
          </p:nvPr>
        </p:nvSpPr>
        <p:spPr/>
        <p:txBody>
          <a:bodyPr>
            <a:normAutofit/>
          </a:bodyPr>
          <a:lstStyle/>
          <a:p>
            <a:r>
              <a:rPr lang="en-US" sz="3400" dirty="0"/>
              <a:t>Supply Curve Shifters:  </a:t>
            </a:r>
            <a:r>
              <a:rPr lang="en-US" sz="3400" b="1" dirty="0">
                <a:solidFill>
                  <a:srgbClr val="008080"/>
                </a:solidFill>
              </a:rPr>
              <a:t>Input Prices</a:t>
            </a:r>
            <a:endParaRPr lang="en-US" sz="3400" b="1" dirty="0"/>
          </a:p>
        </p:txBody>
      </p:sp>
      <p:pic>
        <p:nvPicPr>
          <p:cNvPr id="56"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9431" y="231776"/>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4766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410"/>
                                        </p:tgtEl>
                                        <p:attrNameLst>
                                          <p:attrName>style.visibility</p:attrName>
                                        </p:attrNameLst>
                                      </p:cBhvr>
                                      <p:to>
                                        <p:strVal val="visible"/>
                                      </p:to>
                                    </p:set>
                                    <p:animEffect transition="in" filter="fade">
                                      <p:cBhvr>
                                        <p:cTn id="7" dur="500"/>
                                        <p:tgtEl>
                                          <p:spTgt spid="1014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grpId="0" nodeType="clickEffect">
                                  <p:stCondLst>
                                    <p:cond delay="0"/>
                                  </p:stCondLst>
                                  <p:childTnLst>
                                    <p:set>
                                      <p:cBhvr>
                                        <p:cTn id="37" dur="1" fill="hold">
                                          <p:stCondLst>
                                            <p:cond delay="0"/>
                                          </p:stCondLst>
                                        </p:cTn>
                                        <p:tgtEl>
                                          <p:spTgt spid="101411"/>
                                        </p:tgtEl>
                                        <p:attrNameLst>
                                          <p:attrName>style.visibility</p:attrName>
                                        </p:attrNameLst>
                                      </p:cBhvr>
                                      <p:to>
                                        <p:strVal val="visible"/>
                                      </p:to>
                                    </p:set>
                                    <p:animEffect transition="in" filter="strips(upRight)">
                                      <p:cBhvr>
                                        <p:cTn id="38" dur="500"/>
                                        <p:tgtEl>
                                          <p:spTgt spid="10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10" grpId="0" animBg="1"/>
      <p:bldP spid="101411"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algn="l" eaLnBrk="1" hangingPunct="1"/>
            <a:r>
              <a:rPr lang="en-US" sz="3400" dirty="0"/>
              <a:t>Supply Curve Shifters:  </a:t>
            </a:r>
            <a:r>
              <a:rPr lang="en-US" sz="3400" b="1" dirty="0">
                <a:solidFill>
                  <a:srgbClr val="008080"/>
                </a:solidFill>
              </a:rPr>
              <a:t>Technology</a:t>
            </a:r>
          </a:p>
        </p:txBody>
      </p:sp>
      <p:sp>
        <p:nvSpPr>
          <p:cNvPr id="46085" name="Rectangle 3"/>
          <p:cNvSpPr>
            <a:spLocks noGrp="1" noChangeArrowheads="1"/>
          </p:cNvSpPr>
          <p:nvPr>
            <p:ph idx="1"/>
          </p:nvPr>
        </p:nvSpPr>
        <p:spPr/>
        <p:txBody>
          <a:bodyPr/>
          <a:lstStyle/>
          <a:p>
            <a:pPr eaLnBrk="1" hangingPunct="1"/>
            <a:r>
              <a:rPr lang="en-US" dirty="0" smtClean="0"/>
              <a:t>Technology determines how much inputs are required to produce a unit of output.  </a:t>
            </a:r>
          </a:p>
          <a:p>
            <a:pPr eaLnBrk="1" hangingPunct="1"/>
            <a:r>
              <a:rPr lang="en-US" dirty="0" smtClean="0"/>
              <a:t>A cost-saving technological improvement shifts </a:t>
            </a:r>
            <a:r>
              <a:rPr lang="en-US" b="1" i="1" dirty="0" smtClean="0"/>
              <a:t>S</a:t>
            </a:r>
            <a:r>
              <a:rPr lang="en-US" dirty="0" smtClean="0"/>
              <a:t> curve to the </a:t>
            </a:r>
            <a:r>
              <a:rPr lang="en-US" dirty="0" smtClean="0">
                <a:solidFill>
                  <a:srgbClr val="FF0000"/>
                </a:solidFill>
              </a:rPr>
              <a:t>right</a:t>
            </a:r>
            <a:r>
              <a:rPr lang="en-US" dirty="0" smtClean="0"/>
              <a:t>.  </a:t>
            </a:r>
          </a:p>
        </p:txBody>
      </p:sp>
      <p:sp>
        <p:nvSpPr>
          <p:cNvPr id="46086"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237" y="3048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88952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5">
                                            <p:txEl>
                                              <p:pRg st="0" end="0"/>
                                            </p:txEl>
                                          </p:spTgt>
                                        </p:tgtEl>
                                        <p:attrNameLst>
                                          <p:attrName>style.visibility</p:attrName>
                                        </p:attrNameLst>
                                      </p:cBhvr>
                                      <p:to>
                                        <p:strVal val="visible"/>
                                      </p:to>
                                    </p:set>
                                    <p:animEffect transition="in" filter="wipe(left)">
                                      <p:cBhvr>
                                        <p:cTn id="7" dur="500"/>
                                        <p:tgtEl>
                                          <p:spTgt spid="460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5">
                                            <p:txEl>
                                              <p:pRg st="1" end="1"/>
                                            </p:txEl>
                                          </p:spTgt>
                                        </p:tgtEl>
                                        <p:attrNameLst>
                                          <p:attrName>style.visibility</p:attrName>
                                        </p:attrNameLst>
                                      </p:cBhvr>
                                      <p:to>
                                        <p:strVal val="visible"/>
                                      </p:to>
                                    </p:set>
                                    <p:animEffect transition="in" filter="wipe(left)">
                                      <p:cBhvr>
                                        <p:cTn id="12" dur="500"/>
                                        <p:tgtEl>
                                          <p:spTgt spid="460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build="p" bldLvl="4"/>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normAutofit/>
          </a:bodyPr>
          <a:lstStyle/>
          <a:p>
            <a:r>
              <a:rPr lang="en-US" sz="3400" dirty="0"/>
              <a:t>Supply Curve Shifters:  </a:t>
            </a:r>
            <a:r>
              <a:rPr lang="en-US" sz="3400" b="1" dirty="0">
                <a:solidFill>
                  <a:srgbClr val="008080"/>
                </a:solidFill>
              </a:rPr>
              <a:t># of Sellers  </a:t>
            </a:r>
          </a:p>
        </p:txBody>
      </p:sp>
      <p:sp>
        <p:nvSpPr>
          <p:cNvPr id="47109" name="Rectangle 3"/>
          <p:cNvSpPr>
            <a:spLocks noGrp="1" noChangeArrowheads="1"/>
          </p:cNvSpPr>
          <p:nvPr>
            <p:ph idx="1"/>
          </p:nvPr>
        </p:nvSpPr>
        <p:spPr/>
        <p:txBody>
          <a:bodyPr/>
          <a:lstStyle/>
          <a:p>
            <a:r>
              <a:rPr lang="en-US" dirty="0" smtClean="0"/>
              <a:t>An </a:t>
            </a:r>
            <a:r>
              <a:rPr lang="en-US" dirty="0" smtClean="0">
                <a:solidFill>
                  <a:srgbClr val="00B050"/>
                </a:solidFill>
              </a:rPr>
              <a:t>increase</a:t>
            </a:r>
            <a:r>
              <a:rPr lang="en-US" dirty="0" smtClean="0"/>
              <a:t> in the number of sellers </a:t>
            </a:r>
            <a:r>
              <a:rPr lang="en-US" dirty="0" smtClean="0">
                <a:solidFill>
                  <a:srgbClr val="00B050"/>
                </a:solidFill>
              </a:rPr>
              <a:t>increases</a:t>
            </a:r>
            <a:r>
              <a:rPr lang="en-US" dirty="0" smtClean="0"/>
              <a:t> the quantity supplied at each price.</a:t>
            </a:r>
          </a:p>
          <a:p>
            <a:r>
              <a:rPr lang="en-US" dirty="0" smtClean="0"/>
              <a:t>Shifts </a:t>
            </a:r>
            <a:r>
              <a:rPr lang="en-US" b="1" i="1" dirty="0" smtClean="0"/>
              <a:t>S</a:t>
            </a:r>
            <a:r>
              <a:rPr lang="en-US" dirty="0" smtClean="0"/>
              <a:t> curve to the </a:t>
            </a:r>
            <a:r>
              <a:rPr lang="en-US" dirty="0" smtClean="0">
                <a:solidFill>
                  <a:srgbClr val="FF0000"/>
                </a:solidFill>
              </a:rPr>
              <a:t>right</a:t>
            </a:r>
            <a:r>
              <a:rPr lang="en-US" dirty="0" smtClean="0"/>
              <a:t>.  </a:t>
            </a:r>
          </a:p>
          <a:p>
            <a:r>
              <a:rPr lang="en-US" dirty="0" smtClean="0"/>
              <a:t>A </a:t>
            </a:r>
            <a:r>
              <a:rPr lang="en-US" dirty="0" smtClean="0">
                <a:solidFill>
                  <a:srgbClr val="00B050"/>
                </a:solidFill>
              </a:rPr>
              <a:t>decrease</a:t>
            </a:r>
            <a:r>
              <a:rPr lang="en-US" dirty="0" smtClean="0"/>
              <a:t> </a:t>
            </a:r>
            <a:r>
              <a:rPr lang="en-US" dirty="0"/>
              <a:t>in the number of sellers </a:t>
            </a:r>
            <a:r>
              <a:rPr lang="en-US" dirty="0" smtClean="0">
                <a:solidFill>
                  <a:srgbClr val="00B050"/>
                </a:solidFill>
              </a:rPr>
              <a:t>decreases</a:t>
            </a:r>
            <a:r>
              <a:rPr lang="en-US" dirty="0" smtClean="0"/>
              <a:t> </a:t>
            </a:r>
            <a:r>
              <a:rPr lang="en-US" dirty="0"/>
              <a:t>the quantity supplied at each price.</a:t>
            </a:r>
          </a:p>
          <a:p>
            <a:r>
              <a:rPr lang="en-US" dirty="0" smtClean="0"/>
              <a:t>Shifts </a:t>
            </a:r>
            <a:r>
              <a:rPr lang="en-US" b="1" i="1" dirty="0"/>
              <a:t>S</a:t>
            </a:r>
            <a:r>
              <a:rPr lang="en-US" dirty="0"/>
              <a:t> curve to the </a:t>
            </a:r>
            <a:r>
              <a:rPr lang="en-US" dirty="0" smtClean="0">
                <a:solidFill>
                  <a:srgbClr val="FF0000"/>
                </a:solidFill>
              </a:rPr>
              <a:t>left</a:t>
            </a:r>
            <a:r>
              <a:rPr lang="en-US" dirty="0" smtClean="0"/>
              <a:t>.  </a:t>
            </a:r>
            <a:endParaRPr lang="en-US" dirty="0"/>
          </a:p>
          <a:p>
            <a:endParaRPr lang="en-US" dirty="0" smtClean="0"/>
          </a:p>
        </p:txBody>
      </p:sp>
      <p:sp>
        <p:nvSpPr>
          <p:cNvPr id="47110"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10800" y="1905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2550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animEffect transition="in" filter="wipe(left)">
                                      <p:cBhvr>
                                        <p:cTn id="7" dur="500"/>
                                        <p:tgtEl>
                                          <p:spTgt spid="47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09">
                                            <p:txEl>
                                              <p:pRg st="1" end="1"/>
                                            </p:txEl>
                                          </p:spTgt>
                                        </p:tgtEl>
                                        <p:attrNameLst>
                                          <p:attrName>style.visibility</p:attrName>
                                        </p:attrNameLst>
                                      </p:cBhvr>
                                      <p:to>
                                        <p:strVal val="visible"/>
                                      </p:to>
                                    </p:set>
                                    <p:animEffect transition="in" filter="wipe(left)">
                                      <p:cBhvr>
                                        <p:cTn id="12" dur="500"/>
                                        <p:tgtEl>
                                          <p:spTgt spid="471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09">
                                            <p:txEl>
                                              <p:pRg st="2" end="2"/>
                                            </p:txEl>
                                          </p:spTgt>
                                        </p:tgtEl>
                                        <p:attrNameLst>
                                          <p:attrName>style.visibility</p:attrName>
                                        </p:attrNameLst>
                                      </p:cBhvr>
                                      <p:to>
                                        <p:strVal val="visible"/>
                                      </p:to>
                                    </p:set>
                                    <p:animEffect transition="in" filter="wipe(left)">
                                      <p:cBhvr>
                                        <p:cTn id="17" dur="500"/>
                                        <p:tgtEl>
                                          <p:spTgt spid="471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109">
                                            <p:txEl>
                                              <p:pRg st="3" end="3"/>
                                            </p:txEl>
                                          </p:spTgt>
                                        </p:tgtEl>
                                        <p:attrNameLst>
                                          <p:attrName>style.visibility</p:attrName>
                                        </p:attrNameLst>
                                      </p:cBhvr>
                                      <p:to>
                                        <p:strVal val="visible"/>
                                      </p:to>
                                    </p:set>
                                    <p:animEffect transition="in" filter="wipe(left)">
                                      <p:cBhvr>
                                        <p:cTn id="22" dur="500"/>
                                        <p:tgtEl>
                                          <p:spTgt spid="471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build="p" bldLvl="4"/>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Grp="1" noChangeArrowheads="1"/>
          </p:cNvSpPr>
          <p:nvPr>
            <p:ph type="title"/>
          </p:nvPr>
        </p:nvSpPr>
        <p:spPr>
          <a:xfrm>
            <a:off x="2057401" y="152400"/>
            <a:ext cx="8208963" cy="954088"/>
          </a:xfrm>
        </p:spPr>
        <p:txBody>
          <a:bodyPr>
            <a:normAutofit/>
          </a:bodyPr>
          <a:lstStyle/>
          <a:p>
            <a:pPr algn="ctr" eaLnBrk="1" hangingPunct="1">
              <a:defRPr/>
            </a:pPr>
            <a:r>
              <a:rPr lang="en-US" sz="4000" dirty="0" smtClean="0">
                <a:solidFill>
                  <a:srgbClr val="CC9900"/>
                </a:solidFill>
                <a:cs typeface="Arial" charset="0"/>
              </a:rPr>
              <a:t>PPF &amp; Efficiency</a:t>
            </a:r>
            <a:endParaRPr lang="en-US" sz="4000" dirty="0">
              <a:solidFill>
                <a:srgbClr val="CC9900"/>
              </a:solidFill>
              <a:cs typeface="Arial" charset="0"/>
            </a:endParaRPr>
          </a:p>
        </p:txBody>
      </p:sp>
      <p:sp>
        <p:nvSpPr>
          <p:cNvPr id="7" name="Rectangle 8"/>
          <p:cNvSpPr>
            <a:spLocks noChangeArrowheads="1"/>
          </p:cNvSpPr>
          <p:nvPr/>
        </p:nvSpPr>
        <p:spPr bwMode="auto">
          <a:xfrm>
            <a:off x="1883601" y="1447800"/>
            <a:ext cx="3001963" cy="1435100"/>
          </a:xfrm>
          <a:prstGeom prst="rect">
            <a:avLst/>
          </a:prstGeom>
          <a:noFill/>
          <a:ln w="9525">
            <a:noFill/>
            <a:miter lim="800000"/>
            <a:headEnd/>
            <a:tailEnd/>
          </a:ln>
        </p:spPr>
        <p:txBody>
          <a:bodyPr/>
          <a:lstStyle/>
          <a:p>
            <a:pPr marL="287338" indent="-287338">
              <a:lnSpc>
                <a:spcPct val="105000"/>
              </a:lnSpc>
              <a:spcBef>
                <a:spcPct val="45000"/>
              </a:spcBef>
              <a:buClr>
                <a:srgbClr val="C00000"/>
              </a:buClr>
              <a:buSzPct val="120000"/>
              <a:buFont typeface="Wingdings" pitchFamily="2" charset="2"/>
              <a:buChar char="§"/>
            </a:pPr>
            <a:r>
              <a:rPr lang="en-US" sz="2500" dirty="0">
                <a:latin typeface="Arial" pitchFamily="34" charset="0"/>
                <a:cs typeface="Arial" pitchFamily="34" charset="0"/>
              </a:rPr>
              <a:t>Point </a:t>
            </a:r>
            <a:r>
              <a:rPr lang="en-US" sz="2500" b="1" dirty="0">
                <a:latin typeface="Arial" pitchFamily="34" charset="0"/>
                <a:cs typeface="Arial" pitchFamily="34" charset="0"/>
              </a:rPr>
              <a:t>F</a:t>
            </a:r>
            <a:r>
              <a:rPr lang="en-US" sz="2500" dirty="0">
                <a:latin typeface="Arial" pitchFamily="34" charset="0"/>
                <a:cs typeface="Arial" pitchFamily="34" charset="0"/>
              </a:rPr>
              <a:t>:</a:t>
            </a:r>
            <a:br>
              <a:rPr lang="en-US" sz="2500" dirty="0">
                <a:latin typeface="Arial" pitchFamily="34" charset="0"/>
                <a:cs typeface="Arial" pitchFamily="34" charset="0"/>
              </a:rPr>
            </a:br>
            <a:r>
              <a:rPr lang="en-US" sz="2500" dirty="0">
                <a:latin typeface="Arial" pitchFamily="34" charset="0"/>
                <a:cs typeface="Arial" pitchFamily="34" charset="0"/>
              </a:rPr>
              <a:t>100 computers, 3000 tons wheat</a:t>
            </a:r>
          </a:p>
        </p:txBody>
      </p:sp>
      <p:sp>
        <p:nvSpPr>
          <p:cNvPr id="8" name="Rectangle 9"/>
          <p:cNvSpPr>
            <a:spLocks noChangeArrowheads="1"/>
          </p:cNvSpPr>
          <p:nvPr/>
        </p:nvSpPr>
        <p:spPr bwMode="auto">
          <a:xfrm>
            <a:off x="1886776" y="2817814"/>
            <a:ext cx="3001963" cy="3659187"/>
          </a:xfrm>
          <a:prstGeom prst="rect">
            <a:avLst/>
          </a:prstGeom>
          <a:noFill/>
          <a:ln w="9525">
            <a:noFill/>
            <a:miter lim="800000"/>
            <a:headEnd/>
            <a:tailEnd/>
          </a:ln>
        </p:spPr>
        <p:txBody>
          <a:bodyPr/>
          <a:lstStyle/>
          <a:p>
            <a:pPr marL="287338" indent="-287338">
              <a:lnSpc>
                <a:spcPct val="105000"/>
              </a:lnSpc>
              <a:spcBef>
                <a:spcPct val="45000"/>
              </a:spcBef>
              <a:buClr>
                <a:srgbClr val="C00000"/>
              </a:buClr>
              <a:buSzPct val="120000"/>
              <a:buFont typeface="Wingdings" pitchFamily="2" charset="2"/>
              <a:buChar char="§"/>
            </a:pPr>
            <a:r>
              <a:rPr lang="en-US" sz="2500" dirty="0">
                <a:latin typeface="Arial" pitchFamily="34" charset="0"/>
                <a:cs typeface="Arial" pitchFamily="34" charset="0"/>
              </a:rPr>
              <a:t>Point </a:t>
            </a:r>
            <a:r>
              <a:rPr lang="en-US" sz="2500" b="1" dirty="0">
                <a:latin typeface="Arial" pitchFamily="34" charset="0"/>
                <a:cs typeface="Arial" pitchFamily="34" charset="0"/>
              </a:rPr>
              <a:t>F</a:t>
            </a:r>
            <a:r>
              <a:rPr lang="en-US" sz="2500" dirty="0">
                <a:latin typeface="Arial" pitchFamily="34" charset="0"/>
                <a:cs typeface="Arial" pitchFamily="34" charset="0"/>
              </a:rPr>
              <a:t> requires 40,000 hours </a:t>
            </a:r>
            <a:br>
              <a:rPr lang="en-US" sz="2500" dirty="0">
                <a:latin typeface="Arial" pitchFamily="34" charset="0"/>
                <a:cs typeface="Arial" pitchFamily="34" charset="0"/>
              </a:rPr>
            </a:br>
            <a:r>
              <a:rPr lang="en-US" sz="2500" dirty="0">
                <a:latin typeface="Arial" pitchFamily="34" charset="0"/>
                <a:cs typeface="Arial" pitchFamily="34" charset="0"/>
              </a:rPr>
              <a:t>of labor. </a:t>
            </a:r>
            <a:br>
              <a:rPr lang="en-US" sz="2500" dirty="0">
                <a:latin typeface="Arial" pitchFamily="34" charset="0"/>
                <a:cs typeface="Arial" pitchFamily="34" charset="0"/>
              </a:rPr>
            </a:br>
            <a:r>
              <a:rPr lang="en-US" sz="2500" dirty="0">
                <a:latin typeface="Arial" pitchFamily="34" charset="0"/>
                <a:cs typeface="Arial" pitchFamily="34" charset="0"/>
              </a:rPr>
              <a:t>Possible but </a:t>
            </a:r>
            <a:br>
              <a:rPr lang="en-US" sz="2500" dirty="0">
                <a:latin typeface="Arial" pitchFamily="34" charset="0"/>
                <a:cs typeface="Arial" pitchFamily="34" charset="0"/>
              </a:rPr>
            </a:br>
            <a:r>
              <a:rPr lang="en-US" sz="2500" dirty="0">
                <a:latin typeface="Arial" pitchFamily="34" charset="0"/>
                <a:cs typeface="Arial" pitchFamily="34" charset="0"/>
              </a:rPr>
              <a:t>not efficient:  could get more </a:t>
            </a:r>
            <a:br>
              <a:rPr lang="en-US" sz="2500" dirty="0">
                <a:latin typeface="Arial" pitchFamily="34" charset="0"/>
                <a:cs typeface="Arial" pitchFamily="34" charset="0"/>
              </a:rPr>
            </a:br>
            <a:r>
              <a:rPr lang="en-US" sz="2500" dirty="0">
                <a:latin typeface="Arial" pitchFamily="34" charset="0"/>
                <a:cs typeface="Arial" pitchFamily="34" charset="0"/>
              </a:rPr>
              <a:t>of either good </a:t>
            </a:r>
            <a:br>
              <a:rPr lang="en-US" sz="2500" dirty="0">
                <a:latin typeface="Arial" pitchFamily="34" charset="0"/>
                <a:cs typeface="Arial" pitchFamily="34" charset="0"/>
              </a:rPr>
            </a:br>
            <a:r>
              <a:rPr lang="en-US" sz="2500" dirty="0">
                <a:latin typeface="Arial" pitchFamily="34" charset="0"/>
                <a:cs typeface="Arial" pitchFamily="34" charset="0"/>
              </a:rPr>
              <a:t>w/o sacrificing any of the other.</a:t>
            </a:r>
          </a:p>
        </p:txBody>
      </p:sp>
      <p:grpSp>
        <p:nvGrpSpPr>
          <p:cNvPr id="9" name="Group 10"/>
          <p:cNvGrpSpPr>
            <a:grpSpLocks/>
          </p:cNvGrpSpPr>
          <p:nvPr/>
        </p:nvGrpSpPr>
        <p:grpSpPr bwMode="auto">
          <a:xfrm>
            <a:off x="4857751" y="1211262"/>
            <a:ext cx="5559425" cy="5189538"/>
            <a:chOff x="2132" y="710"/>
            <a:chExt cx="3502" cy="3269"/>
          </a:xfrm>
        </p:grpSpPr>
        <p:graphicFrame>
          <p:nvGraphicFramePr>
            <p:cNvPr id="10" name="Object 11"/>
            <p:cNvGraphicFramePr>
              <a:graphicFrameLocks noChangeAspect="1"/>
            </p:cNvGraphicFramePr>
            <p:nvPr/>
          </p:nvGraphicFramePr>
          <p:xfrm>
            <a:off x="2132" y="710"/>
            <a:ext cx="3502" cy="3269"/>
          </p:xfrm>
          <a:graphic>
            <a:graphicData uri="http://schemas.openxmlformats.org/presentationml/2006/ole">
              <mc:AlternateContent xmlns:mc="http://schemas.openxmlformats.org/markup-compatibility/2006">
                <mc:Choice xmlns:v="urn:schemas-microsoft-com:vml" Requires="v">
                  <p:oleObj spid="_x0000_s2061" name="Worksheet" r:id="rId4" imgW="4867175" imgH="4543552" progId="Excel.Sheet.8">
                    <p:embed/>
                  </p:oleObj>
                </mc:Choice>
                <mc:Fallback>
                  <p:oleObj name="Worksheet" r:id="rId4" imgW="4867175" imgH="4543552" progId="Excel.Sheet.8">
                    <p:embed/>
                    <p:pic>
                      <p:nvPicPr>
                        <p:cNvPr id="1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 y="710"/>
                          <a:ext cx="3502" cy="3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Line 12"/>
            <p:cNvSpPr>
              <a:spLocks noChangeShapeType="1"/>
            </p:cNvSpPr>
            <p:nvPr/>
          </p:nvSpPr>
          <p:spPr bwMode="auto">
            <a:xfrm>
              <a:off x="2894" y="1673"/>
              <a:ext cx="1847" cy="1600"/>
            </a:xfrm>
            <a:prstGeom prst="line">
              <a:avLst/>
            </a:prstGeom>
            <a:noFill/>
            <a:ln w="50800">
              <a:solidFill>
                <a:srgbClr val="000099"/>
              </a:solidFill>
              <a:round/>
              <a:headEnd/>
              <a:tailEnd/>
            </a:ln>
          </p:spPr>
          <p:txBody>
            <a:bodyPr/>
            <a:lstStyle/>
            <a:p>
              <a:endParaRPr lang="en-US"/>
            </a:p>
          </p:txBody>
        </p:sp>
      </p:grpSp>
      <p:grpSp>
        <p:nvGrpSpPr>
          <p:cNvPr id="12" name="Group 11"/>
          <p:cNvGrpSpPr/>
          <p:nvPr/>
        </p:nvGrpSpPr>
        <p:grpSpPr>
          <a:xfrm>
            <a:off x="6084898" y="3686175"/>
            <a:ext cx="960429" cy="1593851"/>
            <a:chOff x="4560897" y="3686174"/>
            <a:chExt cx="960429" cy="1593851"/>
          </a:xfrm>
        </p:grpSpPr>
        <p:grpSp>
          <p:nvGrpSpPr>
            <p:cNvPr id="13" name="Group 14"/>
            <p:cNvGrpSpPr>
              <a:grpSpLocks/>
            </p:cNvGrpSpPr>
            <p:nvPr/>
          </p:nvGrpSpPr>
          <p:grpSpPr bwMode="auto">
            <a:xfrm>
              <a:off x="4560897" y="3686174"/>
              <a:ext cx="665164" cy="1593851"/>
              <a:chOff x="2905" y="2269"/>
              <a:chExt cx="419" cy="1004"/>
            </a:xfrm>
          </p:grpSpPr>
          <p:grpSp>
            <p:nvGrpSpPr>
              <p:cNvPr id="15" name="Group 15"/>
              <p:cNvGrpSpPr>
                <a:grpSpLocks/>
              </p:cNvGrpSpPr>
              <p:nvPr/>
            </p:nvGrpSpPr>
            <p:grpSpPr bwMode="auto">
              <a:xfrm>
                <a:off x="2905" y="2308"/>
                <a:ext cx="373" cy="965"/>
                <a:chOff x="363" y="3623"/>
                <a:chExt cx="806" cy="965"/>
              </a:xfrm>
            </p:grpSpPr>
            <p:sp>
              <p:nvSpPr>
                <p:cNvPr id="17" name="Line 16"/>
                <p:cNvSpPr>
                  <a:spLocks noChangeShapeType="1"/>
                </p:cNvSpPr>
                <p:nvPr/>
              </p:nvSpPr>
              <p:spPr bwMode="auto">
                <a:xfrm>
                  <a:off x="363" y="3623"/>
                  <a:ext cx="795" cy="0"/>
                </a:xfrm>
                <a:prstGeom prst="line">
                  <a:avLst/>
                </a:prstGeom>
                <a:noFill/>
                <a:ln w="9525">
                  <a:solidFill>
                    <a:srgbClr val="969696"/>
                  </a:solidFill>
                  <a:prstDash val="lgDash"/>
                  <a:round/>
                  <a:headEnd/>
                  <a:tailEnd/>
                </a:ln>
              </p:spPr>
              <p:txBody>
                <a:bodyPr/>
                <a:lstStyle/>
                <a:p>
                  <a:endParaRPr lang="en-US"/>
                </a:p>
              </p:txBody>
            </p:sp>
            <p:sp>
              <p:nvSpPr>
                <p:cNvPr id="18" name="Line 17"/>
                <p:cNvSpPr>
                  <a:spLocks noChangeShapeType="1"/>
                </p:cNvSpPr>
                <p:nvPr/>
              </p:nvSpPr>
              <p:spPr bwMode="auto">
                <a:xfrm flipH="1">
                  <a:off x="1155" y="3629"/>
                  <a:ext cx="14" cy="959"/>
                </a:xfrm>
                <a:prstGeom prst="line">
                  <a:avLst/>
                </a:prstGeom>
                <a:noFill/>
                <a:ln w="9525">
                  <a:solidFill>
                    <a:srgbClr val="969696"/>
                  </a:solidFill>
                  <a:prstDash val="lgDash"/>
                  <a:round/>
                  <a:headEnd/>
                  <a:tailEnd/>
                </a:ln>
              </p:spPr>
              <p:txBody>
                <a:bodyPr/>
                <a:lstStyle/>
                <a:p>
                  <a:endParaRPr lang="en-US"/>
                </a:p>
              </p:txBody>
            </p:sp>
          </p:grpSp>
          <p:sp>
            <p:nvSpPr>
              <p:cNvPr id="16" name="Oval 18"/>
              <p:cNvSpPr>
                <a:spLocks noChangeArrowheads="1"/>
              </p:cNvSpPr>
              <p:nvPr/>
            </p:nvSpPr>
            <p:spPr bwMode="auto">
              <a:xfrm>
                <a:off x="3235" y="2269"/>
                <a:ext cx="89" cy="87"/>
              </a:xfrm>
              <a:prstGeom prst="ellipse">
                <a:avLst/>
              </a:prstGeom>
              <a:solidFill>
                <a:srgbClr val="C00000"/>
              </a:solidFill>
              <a:ln w="9525">
                <a:noFill/>
                <a:round/>
                <a:headEnd/>
                <a:tailEnd/>
              </a:ln>
            </p:spPr>
            <p:txBody>
              <a:bodyPr wrap="none" anchor="ctr"/>
              <a:lstStyle/>
              <a:p>
                <a:endParaRPr lang="en-US">
                  <a:cs typeface="Arial" charset="0"/>
                </a:endParaRPr>
              </a:p>
            </p:txBody>
          </p:sp>
        </p:grpSp>
        <p:sp>
          <p:nvSpPr>
            <p:cNvPr id="14" name="Text Box 19"/>
            <p:cNvSpPr txBox="1">
              <a:spLocks noChangeArrowheads="1"/>
            </p:cNvSpPr>
            <p:nvPr/>
          </p:nvSpPr>
          <p:spPr bwMode="auto">
            <a:xfrm>
              <a:off x="5141913" y="3687762"/>
              <a:ext cx="379413" cy="457200"/>
            </a:xfrm>
            <a:prstGeom prst="rect">
              <a:avLst/>
            </a:prstGeom>
            <a:noFill/>
            <a:ln w="9525">
              <a:noFill/>
              <a:miter lim="800000"/>
              <a:headEnd/>
              <a:tailEnd/>
            </a:ln>
          </p:spPr>
          <p:txBody>
            <a:bodyPr anchor="ctr" anchorCtr="1">
              <a:spAutoFit/>
            </a:bodyPr>
            <a:lstStyle/>
            <a:p>
              <a:pPr>
                <a:spcBef>
                  <a:spcPct val="50000"/>
                </a:spcBef>
              </a:pPr>
              <a:r>
                <a:rPr lang="en-US" sz="2400" b="1" dirty="0">
                  <a:latin typeface="Arial" pitchFamily="34" charset="0"/>
                  <a:cs typeface="Arial" pitchFamily="34" charset="0"/>
                </a:rPr>
                <a:t>F</a:t>
              </a:r>
            </a:p>
          </p:txBody>
        </p:sp>
      </p:grpSp>
      <p:sp>
        <p:nvSpPr>
          <p:cNvPr id="19" name="Oval 20"/>
          <p:cNvSpPr>
            <a:spLocks noChangeArrowheads="1"/>
          </p:cNvSpPr>
          <p:nvPr/>
        </p:nvSpPr>
        <p:spPr bwMode="auto">
          <a:xfrm>
            <a:off x="8936039" y="5213762"/>
            <a:ext cx="141287" cy="138112"/>
          </a:xfrm>
          <a:prstGeom prst="ellipse">
            <a:avLst/>
          </a:prstGeom>
          <a:solidFill>
            <a:srgbClr val="000099"/>
          </a:solidFill>
          <a:ln w="9525">
            <a:noFill/>
            <a:round/>
            <a:headEnd/>
            <a:tailEnd/>
          </a:ln>
        </p:spPr>
        <p:txBody>
          <a:bodyPr wrap="none" anchor="ctr"/>
          <a:lstStyle/>
          <a:p>
            <a:endParaRPr lang="en-US">
              <a:cs typeface="Arial" charset="0"/>
            </a:endParaRPr>
          </a:p>
        </p:txBody>
      </p:sp>
      <p:sp>
        <p:nvSpPr>
          <p:cNvPr id="20" name="Oval 21"/>
          <p:cNvSpPr>
            <a:spLocks noChangeArrowheads="1"/>
          </p:cNvSpPr>
          <p:nvPr/>
        </p:nvSpPr>
        <p:spPr bwMode="auto">
          <a:xfrm>
            <a:off x="6010275" y="2675762"/>
            <a:ext cx="141288" cy="138113"/>
          </a:xfrm>
          <a:prstGeom prst="ellipse">
            <a:avLst/>
          </a:prstGeom>
          <a:solidFill>
            <a:srgbClr val="000099"/>
          </a:solidFill>
          <a:ln w="9525">
            <a:noFill/>
            <a:round/>
            <a:headEnd/>
            <a:tailEnd/>
          </a:ln>
        </p:spPr>
        <p:txBody>
          <a:bodyPr wrap="none" anchor="ctr"/>
          <a:lstStyle/>
          <a:p>
            <a:endParaRPr lang="en-US">
              <a:cs typeface="Arial" charset="0"/>
            </a:endParaRPr>
          </a:p>
        </p:txBody>
      </p:sp>
      <p:sp>
        <p:nvSpPr>
          <p:cNvPr id="3" name="Rectangle 2"/>
          <p:cNvSpPr/>
          <p:nvPr/>
        </p:nvSpPr>
        <p:spPr>
          <a:xfrm>
            <a:off x="6721641" y="3797706"/>
            <a:ext cx="325730" cy="363048"/>
          </a:xfrm>
          <a:prstGeom prst="rect">
            <a:avLst/>
          </a:prstGeom>
        </p:spPr>
        <p:txBody>
          <a:bodyPr wrap="none">
            <a:spAutoFit/>
          </a:bodyPr>
          <a:lstStyle/>
          <a:p>
            <a:pPr lvl="0" fontAlgn="base">
              <a:lnSpc>
                <a:spcPct val="105000"/>
              </a:lnSpc>
              <a:spcBef>
                <a:spcPct val="45000"/>
              </a:spcBef>
              <a:spcAft>
                <a:spcPct val="0"/>
              </a:spcAft>
              <a:buClr>
                <a:srgbClr val="339966"/>
              </a:buClr>
              <a:buSzPct val="120000"/>
            </a:pPr>
            <a:r>
              <a:rPr lang="en-US" dirty="0" smtClean="0">
                <a:solidFill>
                  <a:srgbClr val="FF0000"/>
                </a:solidFill>
                <a:latin typeface="Arial" charset="0"/>
              </a:rPr>
              <a:t>F</a:t>
            </a:r>
            <a:endParaRPr lang="en-US" dirty="0">
              <a:solidFill>
                <a:srgbClr val="FF0000"/>
              </a:solidFill>
              <a:latin typeface="Arial" charset="0"/>
            </a:endParaRPr>
          </a:p>
        </p:txBody>
      </p:sp>
      <p:pic>
        <p:nvPicPr>
          <p:cNvPr id="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1" y="174171"/>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5968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up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normAutofit/>
          </a:bodyPr>
          <a:lstStyle/>
          <a:p>
            <a:r>
              <a:rPr lang="en-US" sz="3400" dirty="0"/>
              <a:t>Supply Curve Shifters</a:t>
            </a:r>
            <a:r>
              <a:rPr lang="en-US" sz="3400" dirty="0">
                <a:solidFill>
                  <a:srgbClr val="008080"/>
                </a:solidFill>
              </a:rPr>
              <a:t>:  </a:t>
            </a:r>
            <a:r>
              <a:rPr lang="en-US" sz="3400" b="1" dirty="0">
                <a:solidFill>
                  <a:srgbClr val="008080"/>
                </a:solidFill>
              </a:rPr>
              <a:t>Expectations </a:t>
            </a:r>
          </a:p>
        </p:txBody>
      </p:sp>
      <p:sp>
        <p:nvSpPr>
          <p:cNvPr id="48133" name="Rectangle 3"/>
          <p:cNvSpPr>
            <a:spLocks noGrp="1" noChangeArrowheads="1"/>
          </p:cNvSpPr>
          <p:nvPr>
            <p:ph idx="1"/>
          </p:nvPr>
        </p:nvSpPr>
        <p:spPr/>
        <p:txBody>
          <a:bodyPr/>
          <a:lstStyle/>
          <a:p>
            <a:r>
              <a:rPr lang="en-US" sz="2800" dirty="0" smtClean="0"/>
              <a:t>Example:</a:t>
            </a:r>
          </a:p>
          <a:p>
            <a:pPr lvl="1"/>
            <a:r>
              <a:rPr lang="en-US" sz="2400" dirty="0" smtClean="0"/>
              <a:t>Events in the Middle East lead to expectations of higher oil prices.  </a:t>
            </a:r>
          </a:p>
          <a:p>
            <a:pPr lvl="1"/>
            <a:r>
              <a:rPr lang="en-US" sz="2400" dirty="0" smtClean="0"/>
              <a:t>In response, owners of Texas oilfields reduce supply now, save some inventory to sell later at the higher price. </a:t>
            </a:r>
          </a:p>
          <a:p>
            <a:pPr lvl="1"/>
            <a:r>
              <a:rPr lang="en-US" sz="2400" b="1" i="1" dirty="0" smtClean="0"/>
              <a:t>S</a:t>
            </a:r>
            <a:r>
              <a:rPr lang="en-US" sz="2400" dirty="0" smtClean="0"/>
              <a:t> curve shifts </a:t>
            </a:r>
            <a:r>
              <a:rPr lang="en-US" sz="2400" dirty="0" smtClean="0">
                <a:solidFill>
                  <a:srgbClr val="FF0000"/>
                </a:solidFill>
              </a:rPr>
              <a:t>left</a:t>
            </a:r>
            <a:r>
              <a:rPr lang="en-US" sz="2400" dirty="0" smtClean="0"/>
              <a:t>.  </a:t>
            </a:r>
          </a:p>
          <a:p>
            <a:r>
              <a:rPr lang="en-US" sz="2800" dirty="0" smtClean="0"/>
              <a:t>In general, sellers may adjust supply when their expectations of future prices change. (</a:t>
            </a:r>
            <a:r>
              <a:rPr lang="en-US" sz="2800" i="1" dirty="0" smtClean="0"/>
              <a:t>If good not perishable</a:t>
            </a:r>
            <a:r>
              <a:rPr lang="en-US" sz="2800" dirty="0" smtClean="0"/>
              <a:t>)</a:t>
            </a:r>
          </a:p>
        </p:txBody>
      </p:sp>
      <p:sp>
        <p:nvSpPr>
          <p:cNvPr id="48134"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8754" y="3048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99198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3">
                                            <p:txEl>
                                              <p:pRg st="0" end="0"/>
                                            </p:txEl>
                                          </p:spTgt>
                                        </p:tgtEl>
                                        <p:attrNameLst>
                                          <p:attrName>style.visibility</p:attrName>
                                        </p:attrNameLst>
                                      </p:cBhvr>
                                      <p:to>
                                        <p:strVal val="visible"/>
                                      </p:to>
                                    </p:set>
                                    <p:animEffect transition="in" filter="wipe(left)">
                                      <p:cBhvr>
                                        <p:cTn id="7" dur="500"/>
                                        <p:tgtEl>
                                          <p:spTgt spid="481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3">
                                            <p:txEl>
                                              <p:pRg st="1" end="1"/>
                                            </p:txEl>
                                          </p:spTgt>
                                        </p:tgtEl>
                                        <p:attrNameLst>
                                          <p:attrName>style.visibility</p:attrName>
                                        </p:attrNameLst>
                                      </p:cBhvr>
                                      <p:to>
                                        <p:strVal val="visible"/>
                                      </p:to>
                                    </p:set>
                                    <p:animEffect transition="in" filter="wipe(left)">
                                      <p:cBhvr>
                                        <p:cTn id="12" dur="500"/>
                                        <p:tgtEl>
                                          <p:spTgt spid="481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33">
                                            <p:txEl>
                                              <p:pRg st="2" end="2"/>
                                            </p:txEl>
                                          </p:spTgt>
                                        </p:tgtEl>
                                        <p:attrNameLst>
                                          <p:attrName>style.visibility</p:attrName>
                                        </p:attrNameLst>
                                      </p:cBhvr>
                                      <p:to>
                                        <p:strVal val="visible"/>
                                      </p:to>
                                    </p:set>
                                    <p:animEffect transition="in" filter="wipe(left)">
                                      <p:cBhvr>
                                        <p:cTn id="17" dur="500"/>
                                        <p:tgtEl>
                                          <p:spTgt spid="481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3">
                                            <p:txEl>
                                              <p:pRg st="3" end="3"/>
                                            </p:txEl>
                                          </p:spTgt>
                                        </p:tgtEl>
                                        <p:attrNameLst>
                                          <p:attrName>style.visibility</p:attrName>
                                        </p:attrNameLst>
                                      </p:cBhvr>
                                      <p:to>
                                        <p:strVal val="visible"/>
                                      </p:to>
                                    </p:set>
                                    <p:animEffect transition="in" filter="wipe(left)">
                                      <p:cBhvr>
                                        <p:cTn id="22" dur="500"/>
                                        <p:tgtEl>
                                          <p:spTgt spid="481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3">
                                            <p:txEl>
                                              <p:pRg st="4" end="4"/>
                                            </p:txEl>
                                          </p:spTgt>
                                        </p:tgtEl>
                                        <p:attrNameLst>
                                          <p:attrName>style.visibility</p:attrName>
                                        </p:attrNameLst>
                                      </p:cBhvr>
                                      <p:to>
                                        <p:strVal val="visible"/>
                                      </p:to>
                                    </p:set>
                                    <p:animEffect transition="in" filter="wipe(left)">
                                      <p:cBhvr>
                                        <p:cTn id="27" dur="500"/>
                                        <p:tgtEl>
                                          <p:spTgt spid="481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uild="p" bldLvl="4"/>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6" name="Rectangle 2"/>
          <p:cNvSpPr>
            <a:spLocks noChangeArrowheads="1"/>
          </p:cNvSpPr>
          <p:nvPr/>
        </p:nvSpPr>
        <p:spPr bwMode="auto">
          <a:xfrm>
            <a:off x="2423583" y="1154994"/>
            <a:ext cx="7359650" cy="4510088"/>
          </a:xfrm>
          <a:prstGeom prst="rect">
            <a:avLst/>
          </a:prstGeom>
          <a:solidFill>
            <a:srgbClr val="CCFFCC"/>
          </a:solidFill>
          <a:ln w="9525">
            <a:noFill/>
            <a:miter lim="800000"/>
            <a:headEnd/>
            <a:tailEnd/>
          </a:ln>
        </p:spPr>
        <p:txBody>
          <a:bodyPr wrap="none" anchor="ctr"/>
          <a:lstStyle/>
          <a:p>
            <a:endParaRPr lang="en-US">
              <a:latin typeface="Arial"/>
              <a:cs typeface="Arial"/>
            </a:endParaRPr>
          </a:p>
        </p:txBody>
      </p:sp>
      <p:sp>
        <p:nvSpPr>
          <p:cNvPr id="49158" name="Rectangle 4"/>
          <p:cNvSpPr>
            <a:spLocks noGrp="1" noChangeArrowheads="1"/>
          </p:cNvSpPr>
          <p:nvPr>
            <p:ph type="body" idx="4294967295"/>
          </p:nvPr>
        </p:nvSpPr>
        <p:spPr>
          <a:xfrm>
            <a:off x="2446866" y="1226433"/>
            <a:ext cx="7726362" cy="542925"/>
          </a:xfrm>
        </p:spPr>
        <p:txBody>
          <a:bodyPr/>
          <a:lstStyle/>
          <a:p>
            <a:pPr marL="0" indent="0" eaLnBrk="1" hangingPunct="1">
              <a:buNone/>
              <a:tabLst>
                <a:tab pos="2684463" algn="l"/>
              </a:tabLst>
            </a:pPr>
            <a:r>
              <a:rPr lang="en-US" sz="2700" i="1" dirty="0">
                <a:solidFill>
                  <a:srgbClr val="FF0000"/>
                </a:solidFill>
              </a:rPr>
              <a:t>Variable	A change in this variable… </a:t>
            </a:r>
          </a:p>
        </p:txBody>
      </p:sp>
      <p:sp>
        <p:nvSpPr>
          <p:cNvPr id="49157" name="Rectangle 3"/>
          <p:cNvSpPr>
            <a:spLocks noGrp="1" noChangeArrowheads="1"/>
          </p:cNvSpPr>
          <p:nvPr>
            <p:ph type="title" idx="4294967295"/>
          </p:nvPr>
        </p:nvSpPr>
        <p:spPr>
          <a:xfrm>
            <a:off x="1524000" y="254000"/>
            <a:ext cx="9144000" cy="635000"/>
          </a:xfrm>
        </p:spPr>
        <p:txBody>
          <a:bodyPr>
            <a:normAutofit/>
          </a:bodyPr>
          <a:lstStyle/>
          <a:p>
            <a:pPr algn="ctr" eaLnBrk="1" hangingPunct="1"/>
            <a:r>
              <a:rPr lang="en-US" sz="3400" dirty="0"/>
              <a:t>Summary:  Variables that Influence Sellers</a:t>
            </a:r>
          </a:p>
        </p:txBody>
      </p:sp>
      <p:sp>
        <p:nvSpPr>
          <p:cNvPr id="107525" name="Rectangle 5"/>
          <p:cNvSpPr>
            <a:spLocks noChangeArrowheads="1"/>
          </p:cNvSpPr>
          <p:nvPr/>
        </p:nvSpPr>
        <p:spPr bwMode="auto">
          <a:xfrm>
            <a:off x="2620434" y="1878895"/>
            <a:ext cx="7142163" cy="4056063"/>
          </a:xfrm>
          <a:prstGeom prst="rect">
            <a:avLst/>
          </a:prstGeom>
          <a:noFill/>
          <a:ln w="9525">
            <a:noFill/>
            <a:miter lim="800000"/>
            <a:headEnd/>
            <a:tailEnd/>
          </a:ln>
        </p:spPr>
        <p:txBody>
          <a:bodyPr/>
          <a:lstStyle/>
          <a:p>
            <a:pPr>
              <a:spcBef>
                <a:spcPct val="50000"/>
              </a:spcBef>
              <a:buClr>
                <a:srgbClr val="00B85C"/>
              </a:buClr>
              <a:buSzPct val="120000"/>
              <a:tabLst>
                <a:tab pos="2684463" algn="l"/>
              </a:tabLst>
            </a:pPr>
            <a:r>
              <a:rPr lang="en-US" sz="2700" dirty="0">
                <a:solidFill>
                  <a:srgbClr val="FF0000"/>
                </a:solidFill>
                <a:latin typeface="Arial"/>
                <a:cs typeface="Arial"/>
              </a:rPr>
              <a:t>Price	…causes a </a:t>
            </a:r>
            <a:r>
              <a:rPr lang="en-US" sz="2700" dirty="0">
                <a:solidFill>
                  <a:srgbClr val="00B050"/>
                </a:solidFill>
                <a:latin typeface="Arial"/>
                <a:cs typeface="Arial"/>
              </a:rPr>
              <a:t>movement</a:t>
            </a:r>
            <a:r>
              <a:rPr lang="en-US" sz="2700" dirty="0">
                <a:solidFill>
                  <a:srgbClr val="FF0000"/>
                </a:solidFill>
                <a:latin typeface="Arial"/>
                <a:cs typeface="Arial"/>
              </a:rPr>
              <a:t> </a:t>
            </a:r>
            <a:br>
              <a:rPr lang="en-US" sz="2700" dirty="0">
                <a:solidFill>
                  <a:srgbClr val="FF0000"/>
                </a:solidFill>
                <a:latin typeface="Arial"/>
                <a:cs typeface="Arial"/>
              </a:rPr>
            </a:br>
            <a:r>
              <a:rPr lang="en-US" sz="2700" dirty="0">
                <a:solidFill>
                  <a:srgbClr val="FF0000"/>
                </a:solidFill>
                <a:latin typeface="Arial"/>
                <a:cs typeface="Arial"/>
              </a:rPr>
              <a:t>	    along the </a:t>
            </a:r>
            <a:r>
              <a:rPr lang="en-US" sz="2700" b="1" i="1" dirty="0">
                <a:solidFill>
                  <a:srgbClr val="FF0000"/>
                </a:solidFill>
                <a:latin typeface="Arial"/>
                <a:cs typeface="Arial"/>
              </a:rPr>
              <a:t>S</a:t>
            </a:r>
            <a:r>
              <a:rPr lang="en-US" sz="2700" dirty="0">
                <a:solidFill>
                  <a:srgbClr val="FF0000"/>
                </a:solidFill>
                <a:latin typeface="Arial"/>
                <a:cs typeface="Arial"/>
              </a:rPr>
              <a:t> curve</a:t>
            </a:r>
          </a:p>
          <a:p>
            <a:pPr>
              <a:spcBef>
                <a:spcPct val="50000"/>
              </a:spcBef>
              <a:buClr>
                <a:srgbClr val="00B85C"/>
              </a:buClr>
              <a:buSzPct val="120000"/>
              <a:tabLst>
                <a:tab pos="2684463" algn="l"/>
              </a:tabLst>
            </a:pPr>
            <a:r>
              <a:rPr lang="en-US" sz="2700" dirty="0">
                <a:solidFill>
                  <a:srgbClr val="FF0000"/>
                </a:solidFill>
                <a:latin typeface="Arial"/>
                <a:cs typeface="Arial"/>
              </a:rPr>
              <a:t>Input Prices	…</a:t>
            </a:r>
            <a:r>
              <a:rPr lang="en-US" sz="2700" dirty="0">
                <a:solidFill>
                  <a:srgbClr val="0070C0"/>
                </a:solidFill>
                <a:latin typeface="Arial"/>
                <a:cs typeface="Arial"/>
              </a:rPr>
              <a:t>shifts</a:t>
            </a:r>
            <a:r>
              <a:rPr lang="en-US" sz="2700" dirty="0">
                <a:solidFill>
                  <a:srgbClr val="FF0000"/>
                </a:solidFill>
                <a:latin typeface="Arial"/>
                <a:cs typeface="Arial"/>
              </a:rPr>
              <a:t> the </a:t>
            </a:r>
            <a:r>
              <a:rPr lang="en-US" sz="2700" b="1" i="1" dirty="0">
                <a:solidFill>
                  <a:srgbClr val="FF0000"/>
                </a:solidFill>
                <a:latin typeface="Arial"/>
                <a:cs typeface="Arial"/>
              </a:rPr>
              <a:t>S</a:t>
            </a:r>
            <a:r>
              <a:rPr lang="en-US" sz="2700" dirty="0">
                <a:solidFill>
                  <a:srgbClr val="FF0000"/>
                </a:solidFill>
                <a:latin typeface="Arial"/>
                <a:cs typeface="Arial"/>
              </a:rPr>
              <a:t> curve</a:t>
            </a:r>
          </a:p>
          <a:p>
            <a:pPr>
              <a:spcBef>
                <a:spcPct val="50000"/>
              </a:spcBef>
              <a:buClr>
                <a:srgbClr val="00B85C"/>
              </a:buClr>
              <a:buSzPct val="120000"/>
              <a:tabLst>
                <a:tab pos="2684463" algn="l"/>
              </a:tabLst>
            </a:pPr>
            <a:r>
              <a:rPr lang="en-US" sz="2700" dirty="0">
                <a:solidFill>
                  <a:srgbClr val="FF0000"/>
                </a:solidFill>
                <a:latin typeface="Arial"/>
                <a:cs typeface="Arial"/>
              </a:rPr>
              <a:t>Technology	…</a:t>
            </a:r>
            <a:r>
              <a:rPr lang="en-US" sz="2700" dirty="0">
                <a:solidFill>
                  <a:srgbClr val="0070C0"/>
                </a:solidFill>
                <a:latin typeface="Arial"/>
                <a:cs typeface="Arial"/>
              </a:rPr>
              <a:t>shifts</a:t>
            </a:r>
            <a:r>
              <a:rPr lang="en-US" sz="2700" dirty="0">
                <a:solidFill>
                  <a:srgbClr val="FF0000"/>
                </a:solidFill>
                <a:latin typeface="Arial"/>
                <a:cs typeface="Arial"/>
              </a:rPr>
              <a:t> the </a:t>
            </a:r>
            <a:r>
              <a:rPr lang="en-US" sz="2700" b="1" i="1" dirty="0">
                <a:solidFill>
                  <a:srgbClr val="FF0000"/>
                </a:solidFill>
                <a:latin typeface="Arial"/>
                <a:cs typeface="Arial"/>
              </a:rPr>
              <a:t>S</a:t>
            </a:r>
            <a:r>
              <a:rPr lang="en-US" sz="2700" dirty="0">
                <a:solidFill>
                  <a:srgbClr val="FF0000"/>
                </a:solidFill>
                <a:latin typeface="Arial"/>
                <a:cs typeface="Arial"/>
              </a:rPr>
              <a:t> curve</a:t>
            </a:r>
          </a:p>
          <a:p>
            <a:pPr>
              <a:spcBef>
                <a:spcPct val="50000"/>
              </a:spcBef>
              <a:buClr>
                <a:srgbClr val="00B85C"/>
              </a:buClr>
              <a:buSzPct val="120000"/>
              <a:tabLst>
                <a:tab pos="2684463" algn="l"/>
              </a:tabLst>
            </a:pPr>
            <a:r>
              <a:rPr lang="en-US" sz="2700" dirty="0">
                <a:solidFill>
                  <a:srgbClr val="FF0000"/>
                </a:solidFill>
                <a:latin typeface="Arial"/>
                <a:cs typeface="Arial"/>
              </a:rPr>
              <a:t># of Sellers	…</a:t>
            </a:r>
            <a:r>
              <a:rPr lang="en-US" sz="2700" dirty="0">
                <a:solidFill>
                  <a:srgbClr val="0070C0"/>
                </a:solidFill>
                <a:latin typeface="Arial"/>
                <a:cs typeface="Arial"/>
              </a:rPr>
              <a:t>shifts</a:t>
            </a:r>
            <a:r>
              <a:rPr lang="en-US" sz="2700" dirty="0">
                <a:solidFill>
                  <a:srgbClr val="FF0000"/>
                </a:solidFill>
                <a:latin typeface="Arial"/>
                <a:cs typeface="Arial"/>
              </a:rPr>
              <a:t> the </a:t>
            </a:r>
            <a:r>
              <a:rPr lang="en-US" sz="2700" b="1" i="1" dirty="0">
                <a:solidFill>
                  <a:srgbClr val="FF0000"/>
                </a:solidFill>
                <a:latin typeface="Arial"/>
                <a:cs typeface="Arial"/>
              </a:rPr>
              <a:t>S</a:t>
            </a:r>
            <a:r>
              <a:rPr lang="en-US" sz="2700" dirty="0">
                <a:solidFill>
                  <a:srgbClr val="FF0000"/>
                </a:solidFill>
                <a:latin typeface="Arial"/>
                <a:cs typeface="Arial"/>
              </a:rPr>
              <a:t> curve</a:t>
            </a:r>
          </a:p>
          <a:p>
            <a:pPr>
              <a:spcBef>
                <a:spcPct val="50000"/>
              </a:spcBef>
              <a:buClr>
                <a:srgbClr val="00B85C"/>
              </a:buClr>
              <a:buSzPct val="120000"/>
              <a:tabLst>
                <a:tab pos="2684463" algn="l"/>
              </a:tabLst>
            </a:pPr>
            <a:r>
              <a:rPr lang="en-US" sz="2700" dirty="0">
                <a:solidFill>
                  <a:srgbClr val="FF0000"/>
                </a:solidFill>
                <a:latin typeface="Arial"/>
                <a:cs typeface="Arial"/>
              </a:rPr>
              <a:t>Expectations	…</a:t>
            </a:r>
            <a:r>
              <a:rPr lang="en-US" sz="2700" dirty="0">
                <a:solidFill>
                  <a:srgbClr val="0070C0"/>
                </a:solidFill>
                <a:latin typeface="Arial"/>
                <a:cs typeface="Arial"/>
              </a:rPr>
              <a:t>shifts</a:t>
            </a:r>
            <a:r>
              <a:rPr lang="en-US" sz="2700" dirty="0">
                <a:solidFill>
                  <a:srgbClr val="FF0000"/>
                </a:solidFill>
                <a:latin typeface="Arial"/>
                <a:cs typeface="Arial"/>
              </a:rPr>
              <a:t> the </a:t>
            </a:r>
            <a:r>
              <a:rPr lang="en-US" sz="2700" b="1" i="1" dirty="0">
                <a:solidFill>
                  <a:srgbClr val="FF0000"/>
                </a:solidFill>
                <a:latin typeface="Arial"/>
                <a:cs typeface="Arial"/>
              </a:rPr>
              <a:t>S</a:t>
            </a:r>
            <a:r>
              <a:rPr lang="en-US" sz="2700" dirty="0">
                <a:solidFill>
                  <a:srgbClr val="FF0000"/>
                </a:solidFill>
                <a:latin typeface="Arial"/>
                <a:cs typeface="Arial"/>
              </a:rPr>
              <a:t> curve</a:t>
            </a:r>
          </a:p>
        </p:txBody>
      </p:sp>
      <p:sp>
        <p:nvSpPr>
          <p:cNvPr id="49160" name="Line 6"/>
          <p:cNvSpPr>
            <a:spLocks noChangeShapeType="1"/>
          </p:cNvSpPr>
          <p:nvPr/>
        </p:nvSpPr>
        <p:spPr bwMode="auto">
          <a:xfrm>
            <a:off x="2607734" y="1791582"/>
            <a:ext cx="6981825" cy="0"/>
          </a:xfrm>
          <a:prstGeom prst="line">
            <a:avLst/>
          </a:prstGeom>
          <a:noFill/>
          <a:ln w="9525">
            <a:solidFill>
              <a:schemeClr val="tx1"/>
            </a:solidFill>
            <a:round/>
            <a:headEnd/>
            <a:tailEnd/>
          </a:ln>
        </p:spPr>
        <p:txBody>
          <a:bodyPr/>
          <a:lstStyle/>
          <a:p>
            <a:endParaRPr lang="en-US">
              <a:latin typeface="Arial"/>
              <a:cs typeface="Arial"/>
            </a:endParaRPr>
          </a:p>
        </p:txBody>
      </p:sp>
      <p:sp>
        <p:nvSpPr>
          <p:cNvPr id="49161"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4473" y="278695"/>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4131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5">
                                            <p:txEl>
                                              <p:pRg st="0" end="0"/>
                                            </p:txEl>
                                          </p:spTgt>
                                        </p:tgtEl>
                                        <p:attrNameLst>
                                          <p:attrName>style.visibility</p:attrName>
                                        </p:attrNameLst>
                                      </p:cBhvr>
                                      <p:to>
                                        <p:strVal val="visible"/>
                                      </p:to>
                                    </p:set>
                                    <p:animEffect transition="in" filter="wipe(left)">
                                      <p:cBhvr>
                                        <p:cTn id="7" dur="500"/>
                                        <p:tgtEl>
                                          <p:spTgt spid="1075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25">
                                            <p:txEl>
                                              <p:pRg st="1" end="1"/>
                                            </p:txEl>
                                          </p:spTgt>
                                        </p:tgtEl>
                                        <p:attrNameLst>
                                          <p:attrName>style.visibility</p:attrName>
                                        </p:attrNameLst>
                                      </p:cBhvr>
                                      <p:to>
                                        <p:strVal val="visible"/>
                                      </p:to>
                                    </p:set>
                                    <p:animEffect transition="in" filter="wipe(left)">
                                      <p:cBhvr>
                                        <p:cTn id="12" dur="500"/>
                                        <p:tgtEl>
                                          <p:spTgt spid="1075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525">
                                            <p:txEl>
                                              <p:pRg st="2" end="2"/>
                                            </p:txEl>
                                          </p:spTgt>
                                        </p:tgtEl>
                                        <p:attrNameLst>
                                          <p:attrName>style.visibility</p:attrName>
                                        </p:attrNameLst>
                                      </p:cBhvr>
                                      <p:to>
                                        <p:strVal val="visible"/>
                                      </p:to>
                                    </p:set>
                                    <p:animEffect transition="in" filter="wipe(left)">
                                      <p:cBhvr>
                                        <p:cTn id="17" dur="500"/>
                                        <p:tgtEl>
                                          <p:spTgt spid="1075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7525">
                                            <p:txEl>
                                              <p:pRg st="3" end="3"/>
                                            </p:txEl>
                                          </p:spTgt>
                                        </p:tgtEl>
                                        <p:attrNameLst>
                                          <p:attrName>style.visibility</p:attrName>
                                        </p:attrNameLst>
                                      </p:cBhvr>
                                      <p:to>
                                        <p:strVal val="visible"/>
                                      </p:to>
                                    </p:set>
                                    <p:animEffect transition="in" filter="wipe(left)">
                                      <p:cBhvr>
                                        <p:cTn id="22" dur="500"/>
                                        <p:tgtEl>
                                          <p:spTgt spid="1075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525">
                                            <p:txEl>
                                              <p:pRg st="4" end="4"/>
                                            </p:txEl>
                                          </p:spTgt>
                                        </p:tgtEl>
                                        <p:attrNameLst>
                                          <p:attrName>style.visibility</p:attrName>
                                        </p:attrNameLst>
                                      </p:cBhvr>
                                      <p:to>
                                        <p:strVal val="visible"/>
                                      </p:to>
                                    </p:set>
                                    <p:animEffect transition="in" filter="wipe(left)">
                                      <p:cBhvr>
                                        <p:cTn id="27" dur="500"/>
                                        <p:tgtEl>
                                          <p:spTgt spid="1075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01814" y="1444626"/>
            <a:ext cx="5513387" cy="4886325"/>
            <a:chOff x="175" y="910"/>
            <a:chExt cx="3473" cy="3078"/>
          </a:xfrm>
        </p:grpSpPr>
        <p:graphicFrame>
          <p:nvGraphicFramePr>
            <p:cNvPr id="6146" name="Object 3"/>
            <p:cNvGraphicFramePr>
              <a:graphicFrameLocks noChangeAspect="1"/>
            </p:cNvGraphicFramePr>
            <p:nvPr/>
          </p:nvGraphicFramePr>
          <p:xfrm>
            <a:off x="175" y="910"/>
            <a:ext cx="3446" cy="3078"/>
          </p:xfrm>
          <a:graphic>
            <a:graphicData uri="http://schemas.openxmlformats.org/presentationml/2006/ole">
              <mc:AlternateContent xmlns:mc="http://schemas.openxmlformats.org/markup-compatibility/2006">
                <mc:Choice xmlns:v="urn:schemas-microsoft-com:vml" Requires="v">
                  <p:oleObj spid="_x0000_s12299" name="Worksheet" r:id="rId4" imgW="5800649" imgH="5181600" progId="Excel.Sheet.8">
                    <p:embed/>
                  </p:oleObj>
                </mc:Choice>
                <mc:Fallback>
                  <p:oleObj name="Worksheet" r:id="rId4" imgW="5800649" imgH="5181600" progId="Excel.Sheet.8">
                    <p:embed/>
                    <p:pic>
                      <p:nvPicPr>
                        <p:cNvPr id="614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 y="910"/>
                          <a:ext cx="3446" cy="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64" name="Text Box 4"/>
            <p:cNvSpPr txBox="1">
              <a:spLocks noChangeArrowheads="1"/>
            </p:cNvSpPr>
            <p:nvPr/>
          </p:nvSpPr>
          <p:spPr bwMode="auto">
            <a:xfrm>
              <a:off x="665" y="1015"/>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latin typeface="Arial"/>
                  <a:cs typeface="Arial"/>
                </a:rPr>
                <a:t>P</a:t>
              </a:r>
            </a:p>
          </p:txBody>
        </p:sp>
        <p:sp>
          <p:nvSpPr>
            <p:cNvPr id="6165" name="Text Box 5"/>
            <p:cNvSpPr txBox="1">
              <a:spLocks noChangeArrowheads="1"/>
            </p:cNvSpPr>
            <p:nvPr/>
          </p:nvSpPr>
          <p:spPr bwMode="auto">
            <a:xfrm>
              <a:off x="3375" y="3451"/>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dirty="0">
                  <a:latin typeface="Arial"/>
                  <a:cs typeface="Arial"/>
                </a:rPr>
                <a:t>Q</a:t>
              </a:r>
            </a:p>
          </p:txBody>
        </p:sp>
      </p:grpSp>
      <p:sp>
        <p:nvSpPr>
          <p:cNvPr id="6150" name="Rectangle 6"/>
          <p:cNvSpPr>
            <a:spLocks noGrp="1" noChangeArrowheads="1"/>
          </p:cNvSpPr>
          <p:nvPr>
            <p:ph type="title" idx="4294967295"/>
          </p:nvPr>
        </p:nvSpPr>
        <p:spPr>
          <a:xfrm>
            <a:off x="1981200" y="223838"/>
            <a:ext cx="8229600" cy="633412"/>
          </a:xfrm>
        </p:spPr>
        <p:txBody>
          <a:bodyPr>
            <a:normAutofit fontScale="90000"/>
          </a:bodyPr>
          <a:lstStyle/>
          <a:p>
            <a:pPr eaLnBrk="1" hangingPunct="1"/>
            <a:r>
              <a:rPr lang="en-US" sz="3600" dirty="0"/>
              <a:t>Supply &amp;</a:t>
            </a:r>
            <a:r>
              <a:rPr lang="en-US" sz="3600" dirty="0" smtClean="0"/>
              <a:t> </a:t>
            </a:r>
            <a:r>
              <a:rPr lang="en-US" sz="3600" dirty="0"/>
              <a:t>Demand Together</a:t>
            </a:r>
          </a:p>
        </p:txBody>
      </p:sp>
      <p:grpSp>
        <p:nvGrpSpPr>
          <p:cNvPr id="3" name="Group 7"/>
          <p:cNvGrpSpPr>
            <a:grpSpLocks/>
          </p:cNvGrpSpPr>
          <p:nvPr/>
        </p:nvGrpSpPr>
        <p:grpSpPr bwMode="auto">
          <a:xfrm>
            <a:off x="3332163" y="1946276"/>
            <a:ext cx="2101850" cy="3660775"/>
            <a:chOff x="1139" y="1226"/>
            <a:chExt cx="1324" cy="2306"/>
          </a:xfrm>
        </p:grpSpPr>
        <p:sp>
          <p:nvSpPr>
            <p:cNvPr id="6162" name="Line 8"/>
            <p:cNvSpPr>
              <a:spLocks noChangeShapeType="1"/>
            </p:cNvSpPr>
            <p:nvPr/>
          </p:nvSpPr>
          <p:spPr bwMode="auto">
            <a:xfrm>
              <a:off x="1151" y="1252"/>
              <a:ext cx="1312" cy="2280"/>
            </a:xfrm>
            <a:prstGeom prst="line">
              <a:avLst/>
            </a:prstGeom>
            <a:noFill/>
            <a:ln w="50800">
              <a:solidFill>
                <a:srgbClr val="FF0000"/>
              </a:solidFill>
              <a:round/>
              <a:headEnd/>
              <a:tailEnd/>
            </a:ln>
          </p:spPr>
          <p:txBody>
            <a:bodyPr/>
            <a:lstStyle/>
            <a:p>
              <a:endParaRPr lang="en-US">
                <a:latin typeface="Arial"/>
                <a:cs typeface="Arial"/>
              </a:endParaRPr>
            </a:p>
          </p:txBody>
        </p:sp>
        <p:sp>
          <p:nvSpPr>
            <p:cNvPr id="6163" name="Text Box 9"/>
            <p:cNvSpPr txBox="1">
              <a:spLocks noChangeArrowheads="1"/>
            </p:cNvSpPr>
            <p:nvPr/>
          </p:nvSpPr>
          <p:spPr bwMode="auto">
            <a:xfrm>
              <a:off x="1139" y="1226"/>
              <a:ext cx="273" cy="250"/>
            </a:xfrm>
            <a:prstGeom prst="rect">
              <a:avLst/>
            </a:prstGeom>
            <a:solidFill>
              <a:schemeClr val="bg1"/>
            </a:solidFill>
            <a:ln w="9525">
              <a:solidFill>
                <a:srgbClr val="FF0000"/>
              </a:solidFill>
              <a:miter lim="800000"/>
              <a:headEnd/>
              <a:tailEnd/>
            </a:ln>
          </p:spPr>
          <p:txBody>
            <a:bodyPr lIns="0" tIns="0" rIns="0" bIns="0">
              <a:spAutoFit/>
            </a:bodyPr>
            <a:lstStyle/>
            <a:p>
              <a:pPr algn="ctr">
                <a:spcBef>
                  <a:spcPct val="50000"/>
                </a:spcBef>
              </a:pPr>
              <a:r>
                <a:rPr lang="en-US" sz="2600" b="1" i="1">
                  <a:latin typeface="Arial"/>
                  <a:cs typeface="Arial"/>
                </a:rPr>
                <a:t>D</a:t>
              </a:r>
            </a:p>
          </p:txBody>
        </p:sp>
      </p:grpSp>
      <p:grpSp>
        <p:nvGrpSpPr>
          <p:cNvPr id="4" name="Group 10"/>
          <p:cNvGrpSpPr>
            <a:grpSpLocks/>
          </p:cNvGrpSpPr>
          <p:nvPr/>
        </p:nvGrpSpPr>
        <p:grpSpPr bwMode="auto">
          <a:xfrm>
            <a:off x="2851150" y="1944689"/>
            <a:ext cx="3367088" cy="3665537"/>
            <a:chOff x="836" y="1225"/>
            <a:chExt cx="2121" cy="2309"/>
          </a:xfrm>
        </p:grpSpPr>
        <p:sp>
          <p:nvSpPr>
            <p:cNvPr id="6160" name="Line 11"/>
            <p:cNvSpPr>
              <a:spLocks noChangeShapeType="1"/>
            </p:cNvSpPr>
            <p:nvPr/>
          </p:nvSpPr>
          <p:spPr bwMode="auto">
            <a:xfrm flipH="1">
              <a:off x="836" y="1326"/>
              <a:ext cx="2064" cy="2208"/>
            </a:xfrm>
            <a:prstGeom prst="line">
              <a:avLst/>
            </a:prstGeom>
            <a:noFill/>
            <a:ln w="50800">
              <a:solidFill>
                <a:srgbClr val="FF0000"/>
              </a:solidFill>
              <a:round/>
              <a:headEnd/>
              <a:tailEnd/>
            </a:ln>
          </p:spPr>
          <p:txBody>
            <a:bodyPr/>
            <a:lstStyle/>
            <a:p>
              <a:endParaRPr lang="en-US">
                <a:latin typeface="Arial"/>
                <a:cs typeface="Arial"/>
              </a:endParaRPr>
            </a:p>
          </p:txBody>
        </p:sp>
        <p:sp>
          <p:nvSpPr>
            <p:cNvPr id="6161" name="Text Box 12"/>
            <p:cNvSpPr txBox="1">
              <a:spLocks noChangeArrowheads="1"/>
            </p:cNvSpPr>
            <p:nvPr/>
          </p:nvSpPr>
          <p:spPr bwMode="auto">
            <a:xfrm>
              <a:off x="2684" y="1225"/>
              <a:ext cx="273" cy="250"/>
            </a:xfrm>
            <a:prstGeom prst="rect">
              <a:avLst/>
            </a:prstGeom>
            <a:solidFill>
              <a:schemeClr val="bg1"/>
            </a:solidFill>
            <a:ln w="9525">
              <a:solidFill>
                <a:srgbClr val="FF0000"/>
              </a:solidFill>
              <a:miter lim="800000"/>
              <a:headEnd/>
              <a:tailEnd/>
            </a:ln>
          </p:spPr>
          <p:txBody>
            <a:bodyPr lIns="0" tIns="0" rIns="0" bIns="0">
              <a:spAutoFit/>
            </a:bodyPr>
            <a:lstStyle/>
            <a:p>
              <a:pPr algn="ctr">
                <a:spcBef>
                  <a:spcPct val="50000"/>
                </a:spcBef>
              </a:pPr>
              <a:r>
                <a:rPr lang="en-US" sz="2600" b="1" i="1">
                  <a:latin typeface="Arial"/>
                  <a:cs typeface="Arial"/>
                </a:rPr>
                <a:t>S</a:t>
              </a:r>
            </a:p>
          </p:txBody>
        </p:sp>
      </p:grpSp>
      <p:sp>
        <p:nvSpPr>
          <p:cNvPr id="112653" name="Text Box 13"/>
          <p:cNvSpPr txBox="1">
            <a:spLocks noChangeArrowheads="1"/>
          </p:cNvSpPr>
          <p:nvPr/>
        </p:nvSpPr>
        <p:spPr bwMode="auto">
          <a:xfrm>
            <a:off x="7034214" y="2341564"/>
            <a:ext cx="4290923" cy="1807161"/>
          </a:xfrm>
          <a:prstGeom prst="rect">
            <a:avLst/>
          </a:prstGeom>
          <a:solidFill>
            <a:srgbClr val="CCFFCC"/>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a:lnSpc>
                <a:spcPct val="105000"/>
              </a:lnSpc>
              <a:spcBef>
                <a:spcPct val="50000"/>
              </a:spcBef>
            </a:pPr>
            <a:r>
              <a:rPr lang="en-US" sz="2700" b="1" dirty="0">
                <a:solidFill>
                  <a:srgbClr val="CC0000"/>
                </a:solidFill>
                <a:latin typeface="Arial"/>
                <a:cs typeface="Arial"/>
              </a:rPr>
              <a:t>Equilibrium</a:t>
            </a:r>
            <a:r>
              <a:rPr lang="en-US" sz="2700" dirty="0">
                <a:latin typeface="Arial"/>
                <a:cs typeface="Arial"/>
              </a:rPr>
              <a:t>:  </a:t>
            </a:r>
            <a:br>
              <a:rPr lang="en-US" sz="2700" dirty="0">
                <a:latin typeface="Arial"/>
                <a:cs typeface="Arial"/>
              </a:rPr>
            </a:br>
            <a:r>
              <a:rPr lang="en-US" sz="2700" b="1" i="1" dirty="0">
                <a:solidFill>
                  <a:srgbClr val="FF0000"/>
                </a:solidFill>
                <a:latin typeface="Arial"/>
                <a:cs typeface="Arial"/>
              </a:rPr>
              <a:t>P</a:t>
            </a:r>
            <a:r>
              <a:rPr lang="en-US" sz="2700" dirty="0">
                <a:solidFill>
                  <a:srgbClr val="FF0000"/>
                </a:solidFill>
                <a:latin typeface="Arial"/>
                <a:cs typeface="Arial"/>
              </a:rPr>
              <a:t>  has reached </a:t>
            </a:r>
            <a:r>
              <a:rPr lang="en-US" sz="2700" dirty="0" smtClean="0">
                <a:solidFill>
                  <a:srgbClr val="FF0000"/>
                </a:solidFill>
                <a:latin typeface="Arial"/>
                <a:cs typeface="Arial"/>
              </a:rPr>
              <a:t>the </a:t>
            </a:r>
            <a:r>
              <a:rPr lang="en-US" sz="2700" dirty="0">
                <a:solidFill>
                  <a:srgbClr val="FF0000"/>
                </a:solidFill>
                <a:latin typeface="Arial"/>
                <a:cs typeface="Arial"/>
              </a:rPr>
              <a:t>level where </a:t>
            </a:r>
            <a:r>
              <a:rPr lang="en-US" sz="2700" dirty="0" smtClean="0">
                <a:solidFill>
                  <a:srgbClr val="FF0000"/>
                </a:solidFill>
                <a:latin typeface="Arial"/>
                <a:cs typeface="Arial"/>
              </a:rPr>
              <a:t>quantity </a:t>
            </a:r>
            <a:r>
              <a:rPr lang="en-US" sz="2700" dirty="0">
                <a:solidFill>
                  <a:srgbClr val="FF0000"/>
                </a:solidFill>
                <a:latin typeface="Arial"/>
                <a:cs typeface="Arial"/>
              </a:rPr>
              <a:t>supplied equals </a:t>
            </a:r>
            <a:r>
              <a:rPr lang="en-US" sz="2700" dirty="0" smtClean="0">
                <a:solidFill>
                  <a:srgbClr val="FF0000"/>
                </a:solidFill>
                <a:latin typeface="Arial"/>
                <a:cs typeface="Arial"/>
              </a:rPr>
              <a:t>quantity demanded </a:t>
            </a:r>
            <a:endParaRPr lang="en-US" sz="2700" dirty="0">
              <a:solidFill>
                <a:srgbClr val="FF0000"/>
              </a:solidFill>
              <a:latin typeface="Arial"/>
              <a:cs typeface="Arial"/>
            </a:endParaRPr>
          </a:p>
        </p:txBody>
      </p:sp>
      <p:grpSp>
        <p:nvGrpSpPr>
          <p:cNvPr id="5" name="Group 14"/>
          <p:cNvGrpSpPr>
            <a:grpSpLocks/>
          </p:cNvGrpSpPr>
          <p:nvPr/>
        </p:nvGrpSpPr>
        <p:grpSpPr bwMode="auto">
          <a:xfrm>
            <a:off x="2843213" y="3833814"/>
            <a:ext cx="1676400" cy="1781175"/>
            <a:chOff x="831" y="2415"/>
            <a:chExt cx="1056" cy="1122"/>
          </a:xfrm>
        </p:grpSpPr>
        <p:grpSp>
          <p:nvGrpSpPr>
            <p:cNvPr id="6" name="Group 15"/>
            <p:cNvGrpSpPr>
              <a:grpSpLocks/>
            </p:cNvGrpSpPr>
            <p:nvPr/>
          </p:nvGrpSpPr>
          <p:grpSpPr bwMode="auto">
            <a:xfrm>
              <a:off x="831" y="2461"/>
              <a:ext cx="1013" cy="1076"/>
              <a:chOff x="357" y="2450"/>
              <a:chExt cx="795" cy="646"/>
            </a:xfrm>
          </p:grpSpPr>
          <p:sp>
            <p:nvSpPr>
              <p:cNvPr id="6158" name="Line 16"/>
              <p:cNvSpPr>
                <a:spLocks noChangeShapeType="1"/>
              </p:cNvSpPr>
              <p:nvPr/>
            </p:nvSpPr>
            <p:spPr bwMode="auto">
              <a:xfrm>
                <a:off x="357" y="2450"/>
                <a:ext cx="795" cy="0"/>
              </a:xfrm>
              <a:prstGeom prst="line">
                <a:avLst/>
              </a:prstGeom>
              <a:noFill/>
              <a:ln w="9525">
                <a:solidFill>
                  <a:schemeClr val="tx2"/>
                </a:solidFill>
                <a:prstDash val="dash"/>
                <a:round/>
                <a:headEnd/>
                <a:tailEnd/>
              </a:ln>
            </p:spPr>
            <p:txBody>
              <a:bodyPr/>
              <a:lstStyle/>
              <a:p>
                <a:endParaRPr lang="en-US">
                  <a:latin typeface="Arial"/>
                  <a:cs typeface="Arial"/>
                </a:endParaRPr>
              </a:p>
            </p:txBody>
          </p:sp>
          <p:sp>
            <p:nvSpPr>
              <p:cNvPr id="6159" name="Line 17"/>
              <p:cNvSpPr>
                <a:spLocks noChangeShapeType="1"/>
              </p:cNvSpPr>
              <p:nvPr/>
            </p:nvSpPr>
            <p:spPr bwMode="auto">
              <a:xfrm>
                <a:off x="1152" y="2451"/>
                <a:ext cx="0" cy="645"/>
              </a:xfrm>
              <a:prstGeom prst="line">
                <a:avLst/>
              </a:prstGeom>
              <a:noFill/>
              <a:ln w="9525">
                <a:solidFill>
                  <a:schemeClr val="tx2"/>
                </a:solidFill>
                <a:prstDash val="dash"/>
                <a:round/>
                <a:headEnd/>
                <a:tailEnd/>
              </a:ln>
            </p:spPr>
            <p:txBody>
              <a:bodyPr/>
              <a:lstStyle/>
              <a:p>
                <a:endParaRPr lang="en-US">
                  <a:latin typeface="Arial"/>
                  <a:cs typeface="Arial"/>
                </a:endParaRPr>
              </a:p>
            </p:txBody>
          </p:sp>
        </p:grpSp>
        <p:sp>
          <p:nvSpPr>
            <p:cNvPr id="6157" name="Oval 18"/>
            <p:cNvSpPr>
              <a:spLocks noChangeArrowheads="1"/>
            </p:cNvSpPr>
            <p:nvPr/>
          </p:nvSpPr>
          <p:spPr bwMode="auto">
            <a:xfrm>
              <a:off x="1799" y="2415"/>
              <a:ext cx="88" cy="87"/>
            </a:xfrm>
            <a:prstGeom prst="ellipse">
              <a:avLst/>
            </a:prstGeom>
            <a:solidFill>
              <a:srgbClr val="000000"/>
            </a:solidFill>
            <a:ln w="9525">
              <a:solidFill>
                <a:schemeClr val="tx2"/>
              </a:solidFill>
              <a:prstDash val="dash"/>
              <a:round/>
              <a:headEnd/>
              <a:tailEnd/>
            </a:ln>
          </p:spPr>
          <p:txBody>
            <a:bodyPr wrap="none" anchor="ctr"/>
            <a:lstStyle/>
            <a:p>
              <a:endParaRPr lang="en-US">
                <a:latin typeface="Arial"/>
                <a:cs typeface="Arial"/>
              </a:endParaRPr>
            </a:p>
          </p:txBody>
        </p:sp>
      </p:grpSp>
      <p:sp>
        <p:nvSpPr>
          <p:cNvPr id="6155"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20"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09479" y="255589"/>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72261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53"/>
                                        </p:tgtEl>
                                        <p:attrNameLst>
                                          <p:attrName>style.visibility</p:attrName>
                                        </p:attrNameLst>
                                      </p:cBhvr>
                                      <p:to>
                                        <p:strVal val="visible"/>
                                      </p:to>
                                    </p:set>
                                    <p:animEffect transition="in" filter="fade">
                                      <p:cBhvr>
                                        <p:cTn id="7" dur="500"/>
                                        <p:tgtEl>
                                          <p:spTgt spid="11265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332163" y="1946276"/>
            <a:ext cx="2101850" cy="3660775"/>
            <a:chOff x="1139" y="1226"/>
            <a:chExt cx="1324" cy="2306"/>
          </a:xfrm>
        </p:grpSpPr>
        <p:sp>
          <p:nvSpPr>
            <p:cNvPr id="7225" name="Line 3"/>
            <p:cNvSpPr>
              <a:spLocks noChangeShapeType="1"/>
            </p:cNvSpPr>
            <p:nvPr/>
          </p:nvSpPr>
          <p:spPr bwMode="auto">
            <a:xfrm>
              <a:off x="1151" y="1252"/>
              <a:ext cx="1312" cy="2280"/>
            </a:xfrm>
            <a:prstGeom prst="line">
              <a:avLst/>
            </a:prstGeom>
            <a:noFill/>
            <a:ln w="50800">
              <a:solidFill>
                <a:srgbClr val="003399"/>
              </a:solidFill>
              <a:round/>
              <a:headEnd/>
              <a:tailEnd/>
            </a:ln>
          </p:spPr>
          <p:txBody>
            <a:bodyPr/>
            <a:lstStyle/>
            <a:p>
              <a:endParaRPr lang="en-US">
                <a:latin typeface="Arial"/>
                <a:cs typeface="Arial"/>
              </a:endParaRPr>
            </a:p>
          </p:txBody>
        </p:sp>
        <p:sp>
          <p:nvSpPr>
            <p:cNvPr id="7226" name="Text Box 4"/>
            <p:cNvSpPr txBox="1">
              <a:spLocks noChangeArrowheads="1"/>
            </p:cNvSpPr>
            <p:nvPr/>
          </p:nvSpPr>
          <p:spPr bwMode="auto">
            <a:xfrm>
              <a:off x="1139" y="1226"/>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D</a:t>
              </a:r>
            </a:p>
          </p:txBody>
        </p:sp>
      </p:grpSp>
      <p:grpSp>
        <p:nvGrpSpPr>
          <p:cNvPr id="3" name="Group 5"/>
          <p:cNvGrpSpPr>
            <a:grpSpLocks/>
          </p:cNvGrpSpPr>
          <p:nvPr/>
        </p:nvGrpSpPr>
        <p:grpSpPr bwMode="auto">
          <a:xfrm>
            <a:off x="2851150" y="1944689"/>
            <a:ext cx="3367088" cy="3665537"/>
            <a:chOff x="836" y="1225"/>
            <a:chExt cx="2121" cy="2309"/>
          </a:xfrm>
        </p:grpSpPr>
        <p:sp>
          <p:nvSpPr>
            <p:cNvPr id="7223" name="Line 6"/>
            <p:cNvSpPr>
              <a:spLocks noChangeShapeType="1"/>
            </p:cNvSpPr>
            <p:nvPr/>
          </p:nvSpPr>
          <p:spPr bwMode="auto">
            <a:xfrm flipH="1">
              <a:off x="836" y="1326"/>
              <a:ext cx="2064" cy="2208"/>
            </a:xfrm>
            <a:prstGeom prst="line">
              <a:avLst/>
            </a:prstGeom>
            <a:noFill/>
            <a:ln w="50800">
              <a:solidFill>
                <a:srgbClr val="003399"/>
              </a:solidFill>
              <a:round/>
              <a:headEnd/>
              <a:tailEnd/>
            </a:ln>
          </p:spPr>
          <p:txBody>
            <a:bodyPr/>
            <a:lstStyle/>
            <a:p>
              <a:endParaRPr lang="en-US">
                <a:latin typeface="Arial"/>
                <a:cs typeface="Arial"/>
              </a:endParaRPr>
            </a:p>
          </p:txBody>
        </p:sp>
        <p:sp>
          <p:nvSpPr>
            <p:cNvPr id="7224" name="Text Box 7"/>
            <p:cNvSpPr txBox="1">
              <a:spLocks noChangeArrowheads="1"/>
            </p:cNvSpPr>
            <p:nvPr/>
          </p:nvSpPr>
          <p:spPr bwMode="auto">
            <a:xfrm>
              <a:off x="2684" y="1225"/>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S</a:t>
              </a:r>
            </a:p>
          </p:txBody>
        </p:sp>
      </p:grpSp>
      <p:grpSp>
        <p:nvGrpSpPr>
          <p:cNvPr id="4" name="Group 8"/>
          <p:cNvGrpSpPr>
            <a:grpSpLocks/>
          </p:cNvGrpSpPr>
          <p:nvPr/>
        </p:nvGrpSpPr>
        <p:grpSpPr bwMode="auto">
          <a:xfrm>
            <a:off x="1801814" y="1444628"/>
            <a:ext cx="5513388" cy="4886325"/>
            <a:chOff x="175" y="910"/>
            <a:chExt cx="3473" cy="3078"/>
          </a:xfrm>
        </p:grpSpPr>
        <p:graphicFrame>
          <p:nvGraphicFramePr>
            <p:cNvPr id="7170" name="Object 9"/>
            <p:cNvGraphicFramePr>
              <a:graphicFrameLocks noChangeAspect="1"/>
            </p:cNvGraphicFramePr>
            <p:nvPr>
              <p:extLst>
                <p:ext uri="{D42A27DB-BD31-4B8C-83A1-F6EECF244321}">
                  <p14:modId xmlns:p14="http://schemas.microsoft.com/office/powerpoint/2010/main" val="1732985733"/>
                </p:ext>
              </p:extLst>
            </p:nvPr>
          </p:nvGraphicFramePr>
          <p:xfrm>
            <a:off x="175" y="910"/>
            <a:ext cx="3446" cy="3078"/>
          </p:xfrm>
          <a:graphic>
            <a:graphicData uri="http://schemas.openxmlformats.org/presentationml/2006/ole">
              <mc:AlternateContent xmlns:mc="http://schemas.openxmlformats.org/markup-compatibility/2006">
                <mc:Choice xmlns:v="urn:schemas-microsoft-com:vml" Requires="v">
                  <p:oleObj spid="_x0000_s13323" name="Worksheet" r:id="rId4" imgW="5800649" imgH="5181600" progId="Excel.Sheet.8">
                    <p:embed/>
                  </p:oleObj>
                </mc:Choice>
                <mc:Fallback>
                  <p:oleObj name="Worksheet" r:id="rId4" imgW="5800649" imgH="5181600" progId="Excel.Sheet.8">
                    <p:embed/>
                    <p:pic>
                      <p:nvPicPr>
                        <p:cNvPr id="717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 y="910"/>
                          <a:ext cx="3446" cy="3078"/>
                        </a:xfrm>
                        <a:prstGeom prst="rect">
                          <a:avLst/>
                        </a:prstGeom>
                        <a:noFill/>
                        <a:ln>
                          <a:noFill/>
                        </a:ln>
                        <a:effectLst/>
                        <a:extLst/>
                      </p:spPr>
                    </p:pic>
                  </p:oleObj>
                </mc:Fallback>
              </mc:AlternateContent>
            </a:graphicData>
          </a:graphic>
        </p:graphicFrame>
        <p:sp>
          <p:nvSpPr>
            <p:cNvPr id="7221" name="Text Box 10"/>
            <p:cNvSpPr txBox="1">
              <a:spLocks noChangeArrowheads="1"/>
            </p:cNvSpPr>
            <p:nvPr/>
          </p:nvSpPr>
          <p:spPr bwMode="auto">
            <a:xfrm>
              <a:off x="665" y="1015"/>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latin typeface="Arial"/>
                  <a:cs typeface="Arial"/>
                </a:rPr>
                <a:t>P</a:t>
              </a:r>
            </a:p>
          </p:txBody>
        </p:sp>
        <p:sp>
          <p:nvSpPr>
            <p:cNvPr id="7222" name="Text Box 11"/>
            <p:cNvSpPr txBox="1">
              <a:spLocks noChangeArrowheads="1"/>
            </p:cNvSpPr>
            <p:nvPr/>
          </p:nvSpPr>
          <p:spPr bwMode="auto">
            <a:xfrm>
              <a:off x="3375" y="3451"/>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Q</a:t>
              </a:r>
            </a:p>
          </p:txBody>
        </p:sp>
      </p:grpSp>
      <p:sp>
        <p:nvSpPr>
          <p:cNvPr id="113676" name="Rectangle 12"/>
          <p:cNvSpPr>
            <a:spLocks noGrp="1" noChangeArrowheads="1"/>
          </p:cNvSpPr>
          <p:nvPr>
            <p:ph type="title" idx="4294967295"/>
          </p:nvPr>
        </p:nvSpPr>
        <p:spPr>
          <a:xfrm>
            <a:off x="2093914" y="284163"/>
            <a:ext cx="8848741" cy="1262066"/>
          </a:xfrm>
        </p:spPr>
        <p:txBody>
          <a:bodyPr/>
          <a:lstStyle/>
          <a:p>
            <a:pPr eaLnBrk="1" hangingPunct="1"/>
            <a:r>
              <a:rPr lang="en-US" sz="3100" dirty="0">
                <a:solidFill>
                  <a:srgbClr val="CC0000"/>
                </a:solidFill>
              </a:rPr>
              <a:t>Equilibrium price</a:t>
            </a:r>
            <a:r>
              <a:rPr lang="en-US" sz="3100" dirty="0" smtClean="0">
                <a:solidFill>
                  <a:srgbClr val="CC0000"/>
                </a:solidFill>
              </a:rPr>
              <a:t>: </a:t>
            </a:r>
            <a:r>
              <a:rPr lang="en-US" sz="3200" dirty="0">
                <a:latin typeface="Arial"/>
                <a:cs typeface="Arial"/>
              </a:rPr>
              <a:t>the price that equates quantity supplied with quantity demanded</a:t>
            </a:r>
            <a:br>
              <a:rPr lang="en-US" sz="3200" dirty="0">
                <a:latin typeface="Arial"/>
                <a:cs typeface="Arial"/>
              </a:rPr>
            </a:br>
            <a:endParaRPr lang="en-US" sz="3100" dirty="0">
              <a:solidFill>
                <a:srgbClr val="CC0000"/>
              </a:solidFill>
            </a:endParaRPr>
          </a:p>
        </p:txBody>
      </p:sp>
      <p:graphicFrame>
        <p:nvGraphicFramePr>
          <p:cNvPr id="113677" name="Group 13"/>
          <p:cNvGraphicFramePr>
            <a:graphicFrameLocks noGrp="1"/>
          </p:cNvGraphicFramePr>
          <p:nvPr>
            <p:extLst>
              <p:ext uri="{D42A27DB-BD31-4B8C-83A1-F6EECF244321}">
                <p14:modId xmlns:p14="http://schemas.microsoft.com/office/powerpoint/2010/main" val="556214821"/>
              </p:ext>
            </p:extLst>
          </p:nvPr>
        </p:nvGraphicFramePr>
        <p:xfrm>
          <a:off x="7697789" y="2070100"/>
          <a:ext cx="2293937" cy="3659189"/>
        </p:xfrm>
        <a:graphic>
          <a:graphicData uri="http://schemas.openxmlformats.org/drawingml/2006/table">
            <a:tbl>
              <a:tblPr/>
              <a:tblGrid>
                <a:gridCol w="701675">
                  <a:extLst>
                    <a:ext uri="{9D8B030D-6E8A-4147-A177-3AD203B41FA5}">
                      <a16:colId xmlns:a16="http://schemas.microsoft.com/office/drawing/2014/main" val="20000"/>
                    </a:ext>
                  </a:extLst>
                </a:gridCol>
                <a:gridCol w="869950">
                  <a:extLst>
                    <a:ext uri="{9D8B030D-6E8A-4147-A177-3AD203B41FA5}">
                      <a16:colId xmlns:a16="http://schemas.microsoft.com/office/drawing/2014/main" val="20001"/>
                    </a:ext>
                  </a:extLst>
                </a:gridCol>
                <a:gridCol w="722312">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dirty="0" smtClean="0">
                          <a:ln>
                            <a:noFill/>
                          </a:ln>
                          <a:solidFill>
                            <a:srgbClr val="FF0000"/>
                          </a:solidFill>
                          <a:effectLst/>
                          <a:latin typeface="Arial" charset="0"/>
                        </a:rPr>
                        <a:t>P</a:t>
                      </a:r>
                    </a:p>
                  </a:txBody>
                  <a:tcPr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smtClean="0">
                          <a:ln>
                            <a:noFill/>
                          </a:ln>
                          <a:solidFill>
                            <a:srgbClr val="FF0000"/>
                          </a:solidFill>
                          <a:effectLst/>
                          <a:latin typeface="Arial" charset="0"/>
                        </a:rPr>
                        <a:t>Q</a:t>
                      </a:r>
                      <a:r>
                        <a:rPr kumimoji="0" lang="en-US" sz="2400" b="1" i="1" u="none" strike="noStrike" cap="none" normalizeH="0" baseline="30000" smtClean="0">
                          <a:ln>
                            <a:noFill/>
                          </a:ln>
                          <a:solidFill>
                            <a:srgbClr val="FF0000"/>
                          </a:solidFill>
                          <a:effectLst/>
                          <a:latin typeface="Arial" charset="0"/>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smtClean="0">
                          <a:ln>
                            <a:noFill/>
                          </a:ln>
                          <a:solidFill>
                            <a:srgbClr val="FF0000"/>
                          </a:solidFill>
                          <a:effectLst/>
                          <a:latin typeface="Arial" charset="0"/>
                        </a:rPr>
                        <a:t>Q</a:t>
                      </a:r>
                      <a:r>
                        <a:rPr kumimoji="0" lang="en-US" sz="2400" b="1" i="1" u="none" strike="noStrike" cap="none" normalizeH="0" baseline="30000" smtClean="0">
                          <a:ln>
                            <a:noFill/>
                          </a:ln>
                          <a:solidFill>
                            <a:srgbClr val="FF0000"/>
                          </a:solidFill>
                          <a:effectLst/>
                          <a:latin typeface="Arial" charset="0"/>
                        </a:rPr>
                        <a:t>S</a:t>
                      </a:r>
                    </a:p>
                  </a:txBody>
                  <a:tcPr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24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21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5</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2</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3</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15</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4</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20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5</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25</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6</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30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extLst>
                  <a:ext uri="{0D108BD9-81ED-4DB2-BD59-A6C34878D82A}">
                    <a16:rowId xmlns:a16="http://schemas.microsoft.com/office/drawing/2014/main" val="10007"/>
                  </a:ext>
                </a:extLst>
              </a:tr>
            </a:tbl>
          </a:graphicData>
        </a:graphic>
      </p:graphicFrame>
      <p:grpSp>
        <p:nvGrpSpPr>
          <p:cNvPr id="5" name="Group 68"/>
          <p:cNvGrpSpPr>
            <a:grpSpLocks/>
          </p:cNvGrpSpPr>
          <p:nvPr/>
        </p:nvGrpSpPr>
        <p:grpSpPr bwMode="auto">
          <a:xfrm>
            <a:off x="2843213" y="3833814"/>
            <a:ext cx="1676400" cy="1781175"/>
            <a:chOff x="831" y="2415"/>
            <a:chExt cx="1056" cy="1122"/>
          </a:xfrm>
        </p:grpSpPr>
        <p:grpSp>
          <p:nvGrpSpPr>
            <p:cNvPr id="6" name="Group 69"/>
            <p:cNvGrpSpPr>
              <a:grpSpLocks/>
            </p:cNvGrpSpPr>
            <p:nvPr/>
          </p:nvGrpSpPr>
          <p:grpSpPr bwMode="auto">
            <a:xfrm>
              <a:off x="831" y="2461"/>
              <a:ext cx="1013" cy="1076"/>
              <a:chOff x="357" y="2450"/>
              <a:chExt cx="795" cy="646"/>
            </a:xfrm>
          </p:grpSpPr>
          <p:sp>
            <p:nvSpPr>
              <p:cNvPr id="7219" name="Line 70"/>
              <p:cNvSpPr>
                <a:spLocks noChangeShapeType="1"/>
              </p:cNvSpPr>
              <p:nvPr/>
            </p:nvSpPr>
            <p:spPr bwMode="auto">
              <a:xfrm>
                <a:off x="357" y="2450"/>
                <a:ext cx="795" cy="0"/>
              </a:xfrm>
              <a:prstGeom prst="line">
                <a:avLst/>
              </a:prstGeom>
              <a:noFill/>
              <a:ln w="9525">
                <a:solidFill>
                  <a:srgbClr val="4D4D4D"/>
                </a:solidFill>
                <a:prstDash val="dash"/>
                <a:round/>
                <a:headEnd/>
                <a:tailEnd/>
              </a:ln>
            </p:spPr>
            <p:txBody>
              <a:bodyPr/>
              <a:lstStyle/>
              <a:p>
                <a:endParaRPr lang="en-US">
                  <a:latin typeface="Arial"/>
                  <a:cs typeface="Arial"/>
                </a:endParaRPr>
              </a:p>
            </p:txBody>
          </p:sp>
          <p:sp>
            <p:nvSpPr>
              <p:cNvPr id="7220" name="Line 71"/>
              <p:cNvSpPr>
                <a:spLocks noChangeShapeType="1"/>
              </p:cNvSpPr>
              <p:nvPr/>
            </p:nvSpPr>
            <p:spPr bwMode="auto">
              <a:xfrm>
                <a:off x="1152" y="2451"/>
                <a:ext cx="0" cy="645"/>
              </a:xfrm>
              <a:prstGeom prst="line">
                <a:avLst/>
              </a:prstGeom>
              <a:noFill/>
              <a:ln w="9525">
                <a:solidFill>
                  <a:srgbClr val="4D4D4D"/>
                </a:solidFill>
                <a:prstDash val="dash"/>
                <a:round/>
                <a:headEnd/>
                <a:tailEnd/>
              </a:ln>
            </p:spPr>
            <p:txBody>
              <a:bodyPr/>
              <a:lstStyle/>
              <a:p>
                <a:endParaRPr lang="en-US">
                  <a:latin typeface="Arial"/>
                  <a:cs typeface="Arial"/>
                </a:endParaRPr>
              </a:p>
            </p:txBody>
          </p:sp>
        </p:grpSp>
        <p:sp>
          <p:nvSpPr>
            <p:cNvPr id="7218" name="Oval 72"/>
            <p:cNvSpPr>
              <a:spLocks noChangeArrowheads="1"/>
            </p:cNvSpPr>
            <p:nvPr/>
          </p:nvSpPr>
          <p:spPr bwMode="auto">
            <a:xfrm>
              <a:off x="1799" y="2415"/>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nvGrpSpPr>
          <p:cNvPr id="7" name="Group 73"/>
          <p:cNvGrpSpPr>
            <a:grpSpLocks/>
          </p:cNvGrpSpPr>
          <p:nvPr/>
        </p:nvGrpSpPr>
        <p:grpSpPr bwMode="auto">
          <a:xfrm>
            <a:off x="1801815" y="3640634"/>
            <a:ext cx="6505424" cy="776091"/>
            <a:chOff x="195" y="2332"/>
            <a:chExt cx="4044" cy="458"/>
          </a:xfrm>
        </p:grpSpPr>
        <p:sp>
          <p:nvSpPr>
            <p:cNvPr id="7215" name="Rectangle 74"/>
            <p:cNvSpPr>
              <a:spLocks noChangeArrowheads="1"/>
            </p:cNvSpPr>
            <p:nvPr/>
          </p:nvSpPr>
          <p:spPr bwMode="auto">
            <a:xfrm>
              <a:off x="195" y="2332"/>
              <a:ext cx="529" cy="242"/>
            </a:xfrm>
            <a:prstGeom prst="rect">
              <a:avLst/>
            </a:prstGeom>
            <a:noFill/>
            <a:ln w="12700">
              <a:solidFill>
                <a:srgbClr val="FF0000"/>
              </a:solidFill>
              <a:miter lim="800000"/>
              <a:headEnd/>
              <a:tailEnd/>
            </a:ln>
          </p:spPr>
          <p:txBody>
            <a:bodyPr wrap="none" anchor="ctr"/>
            <a:lstStyle/>
            <a:p>
              <a:endParaRPr lang="en-US">
                <a:latin typeface="Arial"/>
                <a:cs typeface="Arial"/>
              </a:endParaRPr>
            </a:p>
          </p:txBody>
        </p:sp>
        <p:sp>
          <p:nvSpPr>
            <p:cNvPr id="7216" name="Rectangle 75"/>
            <p:cNvSpPr>
              <a:spLocks noChangeArrowheads="1"/>
            </p:cNvSpPr>
            <p:nvPr/>
          </p:nvSpPr>
          <p:spPr bwMode="auto">
            <a:xfrm>
              <a:off x="3979" y="2552"/>
              <a:ext cx="260" cy="238"/>
            </a:xfrm>
            <a:prstGeom prst="rect">
              <a:avLst/>
            </a:prstGeom>
            <a:noFill/>
            <a:ln w="12700">
              <a:solidFill>
                <a:srgbClr val="FF0000"/>
              </a:solidFill>
              <a:miter lim="800000"/>
              <a:headEnd/>
              <a:tailEnd/>
            </a:ln>
          </p:spPr>
          <p:txBody>
            <a:bodyPr wrap="none" anchor="ctr"/>
            <a:lstStyle/>
            <a:p>
              <a:endParaRPr lang="en-US">
                <a:latin typeface="Arial"/>
                <a:cs typeface="Arial"/>
              </a:endParaRPr>
            </a:p>
          </p:txBody>
        </p:sp>
      </p:grpSp>
      <p:sp>
        <p:nvSpPr>
          <p:cNvPr id="7214"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2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851" y="255591"/>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97605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wipe(left)">
                                      <p:cBhvr>
                                        <p:cTn id="7" dur="500"/>
                                        <p:tgtEl>
                                          <p:spTgt spid="113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332163" y="1946276"/>
            <a:ext cx="2101850" cy="3660775"/>
            <a:chOff x="1139" y="1226"/>
            <a:chExt cx="1324" cy="2306"/>
          </a:xfrm>
        </p:grpSpPr>
        <p:sp>
          <p:nvSpPr>
            <p:cNvPr id="8249" name="Line 3"/>
            <p:cNvSpPr>
              <a:spLocks noChangeShapeType="1"/>
            </p:cNvSpPr>
            <p:nvPr/>
          </p:nvSpPr>
          <p:spPr bwMode="auto">
            <a:xfrm>
              <a:off x="1151" y="1252"/>
              <a:ext cx="1312" cy="2280"/>
            </a:xfrm>
            <a:prstGeom prst="line">
              <a:avLst/>
            </a:prstGeom>
            <a:noFill/>
            <a:ln w="50800">
              <a:solidFill>
                <a:srgbClr val="003399"/>
              </a:solidFill>
              <a:round/>
              <a:headEnd/>
              <a:tailEnd/>
            </a:ln>
          </p:spPr>
          <p:txBody>
            <a:bodyPr/>
            <a:lstStyle/>
            <a:p>
              <a:endParaRPr lang="en-US">
                <a:latin typeface="Arial"/>
                <a:cs typeface="Arial"/>
              </a:endParaRPr>
            </a:p>
          </p:txBody>
        </p:sp>
        <p:sp>
          <p:nvSpPr>
            <p:cNvPr id="8250" name="Text Box 4"/>
            <p:cNvSpPr txBox="1">
              <a:spLocks noChangeArrowheads="1"/>
            </p:cNvSpPr>
            <p:nvPr/>
          </p:nvSpPr>
          <p:spPr bwMode="auto">
            <a:xfrm>
              <a:off x="1139" y="1226"/>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D</a:t>
              </a:r>
            </a:p>
          </p:txBody>
        </p:sp>
      </p:grpSp>
      <p:grpSp>
        <p:nvGrpSpPr>
          <p:cNvPr id="3" name="Group 5"/>
          <p:cNvGrpSpPr>
            <a:grpSpLocks/>
          </p:cNvGrpSpPr>
          <p:nvPr/>
        </p:nvGrpSpPr>
        <p:grpSpPr bwMode="auto">
          <a:xfrm>
            <a:off x="2851150" y="1944689"/>
            <a:ext cx="3367088" cy="3665537"/>
            <a:chOff x="836" y="1225"/>
            <a:chExt cx="2121" cy="2309"/>
          </a:xfrm>
        </p:grpSpPr>
        <p:sp>
          <p:nvSpPr>
            <p:cNvPr id="8247" name="Line 6"/>
            <p:cNvSpPr>
              <a:spLocks noChangeShapeType="1"/>
            </p:cNvSpPr>
            <p:nvPr/>
          </p:nvSpPr>
          <p:spPr bwMode="auto">
            <a:xfrm flipH="1">
              <a:off x="836" y="1326"/>
              <a:ext cx="2064" cy="2208"/>
            </a:xfrm>
            <a:prstGeom prst="line">
              <a:avLst/>
            </a:prstGeom>
            <a:noFill/>
            <a:ln w="50800">
              <a:solidFill>
                <a:srgbClr val="003399"/>
              </a:solidFill>
              <a:round/>
              <a:headEnd/>
              <a:tailEnd/>
            </a:ln>
          </p:spPr>
          <p:txBody>
            <a:bodyPr/>
            <a:lstStyle/>
            <a:p>
              <a:endParaRPr lang="en-US">
                <a:latin typeface="Arial"/>
                <a:cs typeface="Arial"/>
              </a:endParaRPr>
            </a:p>
          </p:txBody>
        </p:sp>
        <p:sp>
          <p:nvSpPr>
            <p:cNvPr id="8248" name="Text Box 7"/>
            <p:cNvSpPr txBox="1">
              <a:spLocks noChangeArrowheads="1"/>
            </p:cNvSpPr>
            <p:nvPr/>
          </p:nvSpPr>
          <p:spPr bwMode="auto">
            <a:xfrm>
              <a:off x="2684" y="1225"/>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S</a:t>
              </a:r>
            </a:p>
          </p:txBody>
        </p:sp>
      </p:grpSp>
      <p:grpSp>
        <p:nvGrpSpPr>
          <p:cNvPr id="4" name="Group 8"/>
          <p:cNvGrpSpPr>
            <a:grpSpLocks/>
          </p:cNvGrpSpPr>
          <p:nvPr/>
        </p:nvGrpSpPr>
        <p:grpSpPr bwMode="auto">
          <a:xfrm>
            <a:off x="1801814" y="1444626"/>
            <a:ext cx="5513387" cy="4886325"/>
            <a:chOff x="175" y="910"/>
            <a:chExt cx="3473" cy="3078"/>
          </a:xfrm>
        </p:grpSpPr>
        <p:graphicFrame>
          <p:nvGraphicFramePr>
            <p:cNvPr id="8194" name="Object 9"/>
            <p:cNvGraphicFramePr>
              <a:graphicFrameLocks noChangeAspect="1"/>
            </p:cNvGraphicFramePr>
            <p:nvPr/>
          </p:nvGraphicFramePr>
          <p:xfrm>
            <a:off x="175" y="910"/>
            <a:ext cx="3446" cy="3078"/>
          </p:xfrm>
          <a:graphic>
            <a:graphicData uri="http://schemas.openxmlformats.org/presentationml/2006/ole">
              <mc:AlternateContent xmlns:mc="http://schemas.openxmlformats.org/markup-compatibility/2006">
                <mc:Choice xmlns:v="urn:schemas-microsoft-com:vml" Requires="v">
                  <p:oleObj spid="_x0000_s14347" name="Worksheet" r:id="rId4" imgW="5800649" imgH="5181600" progId="Excel.Sheet.8">
                    <p:embed/>
                  </p:oleObj>
                </mc:Choice>
                <mc:Fallback>
                  <p:oleObj name="Worksheet" r:id="rId4" imgW="5800649" imgH="5181600" progId="Excel.Sheet.8">
                    <p:embed/>
                    <p:pic>
                      <p:nvPicPr>
                        <p:cNvPr id="8194"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 y="910"/>
                          <a:ext cx="3446" cy="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45" name="Text Box 10"/>
            <p:cNvSpPr txBox="1">
              <a:spLocks noChangeArrowheads="1"/>
            </p:cNvSpPr>
            <p:nvPr/>
          </p:nvSpPr>
          <p:spPr bwMode="auto">
            <a:xfrm>
              <a:off x="665" y="1015"/>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latin typeface="Arial"/>
                  <a:cs typeface="Arial"/>
                </a:rPr>
                <a:t>P</a:t>
              </a:r>
            </a:p>
          </p:txBody>
        </p:sp>
        <p:sp>
          <p:nvSpPr>
            <p:cNvPr id="8246" name="Text Box 11"/>
            <p:cNvSpPr txBox="1">
              <a:spLocks noChangeArrowheads="1"/>
            </p:cNvSpPr>
            <p:nvPr/>
          </p:nvSpPr>
          <p:spPr bwMode="auto">
            <a:xfrm>
              <a:off x="3375" y="3451"/>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Q</a:t>
              </a:r>
            </a:p>
          </p:txBody>
        </p:sp>
      </p:grpSp>
      <p:sp>
        <p:nvSpPr>
          <p:cNvPr id="114700" name="Rectangle 12"/>
          <p:cNvSpPr>
            <a:spLocks noGrp="1" noChangeArrowheads="1"/>
          </p:cNvSpPr>
          <p:nvPr>
            <p:ph type="title" idx="4294967295"/>
          </p:nvPr>
        </p:nvSpPr>
        <p:spPr>
          <a:xfrm>
            <a:off x="2095499" y="280987"/>
            <a:ext cx="9128509" cy="1250951"/>
          </a:xfrm>
        </p:spPr>
        <p:txBody>
          <a:bodyPr/>
          <a:lstStyle/>
          <a:p>
            <a:pPr eaLnBrk="1" hangingPunct="1"/>
            <a:r>
              <a:rPr lang="en-US" sz="3100" dirty="0">
                <a:solidFill>
                  <a:srgbClr val="CC0000"/>
                </a:solidFill>
              </a:rPr>
              <a:t>Equilibrium quantity</a:t>
            </a:r>
            <a:r>
              <a:rPr lang="en-US" sz="3100" dirty="0" smtClean="0">
                <a:solidFill>
                  <a:srgbClr val="CC0000"/>
                </a:solidFill>
              </a:rPr>
              <a:t>: </a:t>
            </a:r>
            <a:r>
              <a:rPr lang="en-US" sz="3200" dirty="0">
                <a:latin typeface="Arial"/>
                <a:cs typeface="Arial"/>
              </a:rPr>
              <a:t>the quantity supplied &amp;</a:t>
            </a:r>
            <a:r>
              <a:rPr lang="en-US" sz="3200" dirty="0" smtClean="0">
                <a:latin typeface="Arial"/>
                <a:cs typeface="Arial"/>
              </a:rPr>
              <a:t> </a:t>
            </a:r>
            <a:r>
              <a:rPr lang="en-US" sz="3200" dirty="0">
                <a:latin typeface="Arial"/>
                <a:cs typeface="Arial"/>
              </a:rPr>
              <a:t>demanded at the equilibrium price</a:t>
            </a:r>
            <a:br>
              <a:rPr lang="en-US" sz="3200" dirty="0">
                <a:latin typeface="Arial"/>
                <a:cs typeface="Arial"/>
              </a:rPr>
            </a:br>
            <a:endParaRPr lang="en-US" sz="3100" dirty="0">
              <a:solidFill>
                <a:srgbClr val="CC0000"/>
              </a:solidFill>
            </a:endParaRPr>
          </a:p>
        </p:txBody>
      </p:sp>
      <p:graphicFrame>
        <p:nvGraphicFramePr>
          <p:cNvPr id="114701" name="Group 13"/>
          <p:cNvGraphicFramePr>
            <a:graphicFrameLocks noGrp="1"/>
          </p:cNvGraphicFramePr>
          <p:nvPr>
            <p:extLst>
              <p:ext uri="{D42A27DB-BD31-4B8C-83A1-F6EECF244321}">
                <p14:modId xmlns:p14="http://schemas.microsoft.com/office/powerpoint/2010/main" val="2687163419"/>
              </p:ext>
            </p:extLst>
          </p:nvPr>
        </p:nvGraphicFramePr>
        <p:xfrm>
          <a:off x="7697789" y="2070100"/>
          <a:ext cx="2293937" cy="3659189"/>
        </p:xfrm>
        <a:graphic>
          <a:graphicData uri="http://schemas.openxmlformats.org/drawingml/2006/table">
            <a:tbl>
              <a:tblPr/>
              <a:tblGrid>
                <a:gridCol w="701675">
                  <a:extLst>
                    <a:ext uri="{9D8B030D-6E8A-4147-A177-3AD203B41FA5}">
                      <a16:colId xmlns:a16="http://schemas.microsoft.com/office/drawing/2014/main" val="20000"/>
                    </a:ext>
                  </a:extLst>
                </a:gridCol>
                <a:gridCol w="869950">
                  <a:extLst>
                    <a:ext uri="{9D8B030D-6E8A-4147-A177-3AD203B41FA5}">
                      <a16:colId xmlns:a16="http://schemas.microsoft.com/office/drawing/2014/main" val="20001"/>
                    </a:ext>
                  </a:extLst>
                </a:gridCol>
                <a:gridCol w="722312">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dirty="0" smtClean="0">
                          <a:ln>
                            <a:noFill/>
                          </a:ln>
                          <a:solidFill>
                            <a:srgbClr val="FF0000"/>
                          </a:solidFill>
                          <a:effectLst/>
                          <a:latin typeface="Arial" charset="0"/>
                        </a:rPr>
                        <a:t>P</a:t>
                      </a:r>
                    </a:p>
                  </a:txBody>
                  <a:tcPr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dirty="0" smtClean="0">
                          <a:ln>
                            <a:noFill/>
                          </a:ln>
                          <a:solidFill>
                            <a:srgbClr val="FF0000"/>
                          </a:solidFill>
                          <a:effectLst/>
                          <a:latin typeface="Arial" charset="0"/>
                        </a:rPr>
                        <a:t>Q</a:t>
                      </a:r>
                      <a:r>
                        <a:rPr kumimoji="0" lang="en-US" sz="2400" b="1" i="1" u="none" strike="noStrike" cap="none" normalizeH="0" baseline="30000" dirty="0" smtClean="0">
                          <a:ln>
                            <a:noFill/>
                          </a:ln>
                          <a:solidFill>
                            <a:srgbClr val="FF0000"/>
                          </a:solidFill>
                          <a:effectLst/>
                          <a:latin typeface="Arial" charset="0"/>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smtClean="0">
                          <a:ln>
                            <a:noFill/>
                          </a:ln>
                          <a:solidFill>
                            <a:srgbClr val="FF0000"/>
                          </a:solidFill>
                          <a:effectLst/>
                          <a:latin typeface="Arial" charset="0"/>
                        </a:rPr>
                        <a:t>Q</a:t>
                      </a:r>
                      <a:r>
                        <a:rPr kumimoji="0" lang="en-US" sz="2400" b="1" i="1" u="none" strike="noStrike" cap="none" normalizeH="0" baseline="30000" smtClean="0">
                          <a:ln>
                            <a:noFill/>
                          </a:ln>
                          <a:solidFill>
                            <a:srgbClr val="FF0000"/>
                          </a:solidFill>
                          <a:effectLst/>
                          <a:latin typeface="Arial" charset="0"/>
                        </a:rPr>
                        <a:t>S</a:t>
                      </a:r>
                    </a:p>
                  </a:txBody>
                  <a:tcPr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$0</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24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21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5</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2</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3</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15</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4</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20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449263">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5</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25</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450850">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6</a:t>
                      </a:r>
                    </a:p>
                  </a:txBody>
                  <a:tcPr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smtClean="0">
                          <a:ln>
                            <a:noFill/>
                          </a:ln>
                          <a:solidFill>
                            <a:srgbClr val="FF0000"/>
                          </a:solidFill>
                          <a:effectLst/>
                          <a:latin typeface="Arial"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smtClean="0">
                          <a:ln>
                            <a:noFill/>
                          </a:ln>
                          <a:solidFill>
                            <a:srgbClr val="FF0000"/>
                          </a:solidFill>
                          <a:effectLst/>
                          <a:latin typeface="Arial" charset="0"/>
                        </a:rPr>
                        <a:t>30</a:t>
                      </a:r>
                    </a:p>
                  </a:txBody>
                  <a:tcPr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extLst>
                  <a:ext uri="{0D108BD9-81ED-4DB2-BD59-A6C34878D82A}">
                    <a16:rowId xmlns:a16="http://schemas.microsoft.com/office/drawing/2014/main" val="10007"/>
                  </a:ext>
                </a:extLst>
              </a:tr>
            </a:tbl>
          </a:graphicData>
        </a:graphic>
      </p:graphicFrame>
      <p:grpSp>
        <p:nvGrpSpPr>
          <p:cNvPr id="5" name="Group 68"/>
          <p:cNvGrpSpPr>
            <a:grpSpLocks/>
          </p:cNvGrpSpPr>
          <p:nvPr/>
        </p:nvGrpSpPr>
        <p:grpSpPr bwMode="auto">
          <a:xfrm>
            <a:off x="2843213" y="3833814"/>
            <a:ext cx="1676400" cy="1781175"/>
            <a:chOff x="831" y="2415"/>
            <a:chExt cx="1056" cy="1122"/>
          </a:xfrm>
        </p:grpSpPr>
        <p:grpSp>
          <p:nvGrpSpPr>
            <p:cNvPr id="6" name="Group 69"/>
            <p:cNvGrpSpPr>
              <a:grpSpLocks/>
            </p:cNvGrpSpPr>
            <p:nvPr/>
          </p:nvGrpSpPr>
          <p:grpSpPr bwMode="auto">
            <a:xfrm>
              <a:off x="831" y="2461"/>
              <a:ext cx="1013" cy="1076"/>
              <a:chOff x="357" y="2450"/>
              <a:chExt cx="795" cy="646"/>
            </a:xfrm>
          </p:grpSpPr>
          <p:sp>
            <p:nvSpPr>
              <p:cNvPr id="8243" name="Line 70"/>
              <p:cNvSpPr>
                <a:spLocks noChangeShapeType="1"/>
              </p:cNvSpPr>
              <p:nvPr/>
            </p:nvSpPr>
            <p:spPr bwMode="auto">
              <a:xfrm>
                <a:off x="357" y="2450"/>
                <a:ext cx="795" cy="0"/>
              </a:xfrm>
              <a:prstGeom prst="line">
                <a:avLst/>
              </a:prstGeom>
              <a:noFill/>
              <a:ln w="9525">
                <a:solidFill>
                  <a:srgbClr val="4D4D4D"/>
                </a:solidFill>
                <a:prstDash val="dash"/>
                <a:round/>
                <a:headEnd/>
                <a:tailEnd/>
              </a:ln>
            </p:spPr>
            <p:txBody>
              <a:bodyPr/>
              <a:lstStyle/>
              <a:p>
                <a:endParaRPr lang="en-US">
                  <a:latin typeface="Arial"/>
                  <a:cs typeface="Arial"/>
                </a:endParaRPr>
              </a:p>
            </p:txBody>
          </p:sp>
          <p:sp>
            <p:nvSpPr>
              <p:cNvPr id="8244" name="Line 71"/>
              <p:cNvSpPr>
                <a:spLocks noChangeShapeType="1"/>
              </p:cNvSpPr>
              <p:nvPr/>
            </p:nvSpPr>
            <p:spPr bwMode="auto">
              <a:xfrm>
                <a:off x="1152" y="2451"/>
                <a:ext cx="0" cy="645"/>
              </a:xfrm>
              <a:prstGeom prst="line">
                <a:avLst/>
              </a:prstGeom>
              <a:noFill/>
              <a:ln w="9525">
                <a:solidFill>
                  <a:srgbClr val="4D4D4D"/>
                </a:solidFill>
                <a:prstDash val="dash"/>
                <a:round/>
                <a:headEnd/>
                <a:tailEnd/>
              </a:ln>
            </p:spPr>
            <p:txBody>
              <a:bodyPr/>
              <a:lstStyle/>
              <a:p>
                <a:endParaRPr lang="en-US">
                  <a:latin typeface="Arial"/>
                  <a:cs typeface="Arial"/>
                </a:endParaRPr>
              </a:p>
            </p:txBody>
          </p:sp>
        </p:grpSp>
        <p:sp>
          <p:nvSpPr>
            <p:cNvPr id="8242" name="Oval 72"/>
            <p:cNvSpPr>
              <a:spLocks noChangeArrowheads="1"/>
            </p:cNvSpPr>
            <p:nvPr/>
          </p:nvSpPr>
          <p:spPr bwMode="auto">
            <a:xfrm>
              <a:off x="1799" y="2415"/>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nvGrpSpPr>
          <p:cNvPr id="7" name="Group 73"/>
          <p:cNvGrpSpPr>
            <a:grpSpLocks/>
          </p:cNvGrpSpPr>
          <p:nvPr/>
        </p:nvGrpSpPr>
        <p:grpSpPr bwMode="auto">
          <a:xfrm>
            <a:off x="4232275" y="3906839"/>
            <a:ext cx="5672138" cy="2312987"/>
            <a:chOff x="1706" y="2552"/>
            <a:chExt cx="3573" cy="1366"/>
          </a:xfrm>
        </p:grpSpPr>
        <p:sp>
          <p:nvSpPr>
            <p:cNvPr id="8239" name="Rectangle 74"/>
            <p:cNvSpPr>
              <a:spLocks noChangeArrowheads="1"/>
            </p:cNvSpPr>
            <p:nvPr/>
          </p:nvSpPr>
          <p:spPr bwMode="auto">
            <a:xfrm>
              <a:off x="1706" y="3676"/>
              <a:ext cx="278" cy="242"/>
            </a:xfrm>
            <a:prstGeom prst="rect">
              <a:avLst/>
            </a:prstGeom>
            <a:noFill/>
            <a:ln w="12700">
              <a:solidFill>
                <a:srgbClr val="FF0000"/>
              </a:solidFill>
              <a:miter lim="800000"/>
              <a:headEnd/>
              <a:tailEnd/>
            </a:ln>
          </p:spPr>
          <p:txBody>
            <a:bodyPr wrap="none" anchor="ctr"/>
            <a:lstStyle/>
            <a:p>
              <a:endParaRPr lang="en-US">
                <a:latin typeface="Arial"/>
                <a:cs typeface="Arial"/>
              </a:endParaRPr>
            </a:p>
          </p:txBody>
        </p:sp>
        <p:sp>
          <p:nvSpPr>
            <p:cNvPr id="8240" name="Rectangle 75"/>
            <p:cNvSpPr>
              <a:spLocks noChangeArrowheads="1"/>
            </p:cNvSpPr>
            <p:nvPr/>
          </p:nvSpPr>
          <p:spPr bwMode="auto">
            <a:xfrm>
              <a:off x="4433" y="2552"/>
              <a:ext cx="846" cy="238"/>
            </a:xfrm>
            <a:prstGeom prst="rect">
              <a:avLst/>
            </a:prstGeom>
            <a:noFill/>
            <a:ln w="12700">
              <a:solidFill>
                <a:srgbClr val="FF0000"/>
              </a:solidFill>
              <a:miter lim="800000"/>
              <a:headEnd/>
              <a:tailEnd/>
            </a:ln>
          </p:spPr>
          <p:txBody>
            <a:bodyPr wrap="none" anchor="ctr"/>
            <a:lstStyle/>
            <a:p>
              <a:endParaRPr lang="en-US">
                <a:latin typeface="Arial"/>
                <a:cs typeface="Arial"/>
              </a:endParaRPr>
            </a:p>
          </p:txBody>
        </p:sp>
      </p:grpSp>
      <p:sp>
        <p:nvSpPr>
          <p:cNvPr id="8238"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2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039" y="255589"/>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9761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700"/>
                                        </p:tgtEl>
                                        <p:attrNameLst>
                                          <p:attrName>style.visibility</p:attrName>
                                        </p:attrNameLst>
                                      </p:cBhvr>
                                      <p:to>
                                        <p:strVal val="visible"/>
                                      </p:to>
                                    </p:set>
                                    <p:animEffect transition="in" filter="wipe(left)">
                                      <p:cBhvr>
                                        <p:cTn id="7" dur="500"/>
                                        <p:tgtEl>
                                          <p:spTgt spid="1147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01814" y="1444626"/>
            <a:ext cx="5513387" cy="4886325"/>
            <a:chOff x="175" y="910"/>
            <a:chExt cx="3473" cy="3078"/>
          </a:xfrm>
        </p:grpSpPr>
        <p:graphicFrame>
          <p:nvGraphicFramePr>
            <p:cNvPr id="9218" name="Object 3"/>
            <p:cNvGraphicFramePr>
              <a:graphicFrameLocks noChangeAspect="1"/>
            </p:cNvGraphicFramePr>
            <p:nvPr/>
          </p:nvGraphicFramePr>
          <p:xfrm>
            <a:off x="175" y="910"/>
            <a:ext cx="3446" cy="3078"/>
          </p:xfrm>
          <a:graphic>
            <a:graphicData uri="http://schemas.openxmlformats.org/presentationml/2006/ole">
              <mc:AlternateContent xmlns:mc="http://schemas.openxmlformats.org/markup-compatibility/2006">
                <mc:Choice xmlns:v="urn:schemas-microsoft-com:vml" Requires="v">
                  <p:oleObj spid="_x0000_s15372" name="Worksheet" r:id="rId4" imgW="5800649" imgH="5181600" progId="Excel.Sheet.8">
                    <p:embed/>
                  </p:oleObj>
                </mc:Choice>
                <mc:Fallback>
                  <p:oleObj name="Worksheet" r:id="rId4" imgW="5800649" imgH="5181600" progId="Excel.Sheet.8">
                    <p:embed/>
                    <p:pic>
                      <p:nvPicPr>
                        <p:cNvPr id="92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 y="910"/>
                          <a:ext cx="3446" cy="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44" name="Text Box 4"/>
            <p:cNvSpPr txBox="1">
              <a:spLocks noChangeArrowheads="1"/>
            </p:cNvSpPr>
            <p:nvPr/>
          </p:nvSpPr>
          <p:spPr bwMode="auto">
            <a:xfrm>
              <a:off x="665" y="1015"/>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latin typeface="Arial"/>
                  <a:cs typeface="Arial"/>
                </a:rPr>
                <a:t>P</a:t>
              </a:r>
            </a:p>
          </p:txBody>
        </p:sp>
        <p:sp>
          <p:nvSpPr>
            <p:cNvPr id="9245" name="Text Box 5"/>
            <p:cNvSpPr txBox="1">
              <a:spLocks noChangeArrowheads="1"/>
            </p:cNvSpPr>
            <p:nvPr/>
          </p:nvSpPr>
          <p:spPr bwMode="auto">
            <a:xfrm>
              <a:off x="3375" y="3451"/>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Q</a:t>
              </a:r>
            </a:p>
          </p:txBody>
        </p:sp>
      </p:grpSp>
      <p:grpSp>
        <p:nvGrpSpPr>
          <p:cNvPr id="3" name="Group 6"/>
          <p:cNvGrpSpPr>
            <a:grpSpLocks/>
          </p:cNvGrpSpPr>
          <p:nvPr/>
        </p:nvGrpSpPr>
        <p:grpSpPr bwMode="auto">
          <a:xfrm>
            <a:off x="3332163" y="1946276"/>
            <a:ext cx="2101850" cy="3660775"/>
            <a:chOff x="1139" y="1226"/>
            <a:chExt cx="1324" cy="2306"/>
          </a:xfrm>
        </p:grpSpPr>
        <p:sp>
          <p:nvSpPr>
            <p:cNvPr id="9242" name="Line 7"/>
            <p:cNvSpPr>
              <a:spLocks noChangeShapeType="1"/>
            </p:cNvSpPr>
            <p:nvPr/>
          </p:nvSpPr>
          <p:spPr bwMode="auto">
            <a:xfrm>
              <a:off x="1151" y="1252"/>
              <a:ext cx="1312" cy="2280"/>
            </a:xfrm>
            <a:prstGeom prst="line">
              <a:avLst/>
            </a:prstGeom>
            <a:noFill/>
            <a:ln w="50800">
              <a:solidFill>
                <a:srgbClr val="FF0000"/>
              </a:solidFill>
              <a:round/>
              <a:headEnd/>
              <a:tailEnd/>
            </a:ln>
          </p:spPr>
          <p:txBody>
            <a:bodyPr/>
            <a:lstStyle/>
            <a:p>
              <a:endParaRPr lang="en-US">
                <a:latin typeface="Arial"/>
                <a:cs typeface="Arial"/>
              </a:endParaRPr>
            </a:p>
          </p:txBody>
        </p:sp>
        <p:sp>
          <p:nvSpPr>
            <p:cNvPr id="9243" name="Text Box 8"/>
            <p:cNvSpPr txBox="1">
              <a:spLocks noChangeArrowheads="1"/>
            </p:cNvSpPr>
            <p:nvPr/>
          </p:nvSpPr>
          <p:spPr bwMode="auto">
            <a:xfrm>
              <a:off x="1139" y="1226"/>
              <a:ext cx="273" cy="250"/>
            </a:xfrm>
            <a:prstGeom prst="rect">
              <a:avLst/>
            </a:prstGeom>
            <a:solidFill>
              <a:schemeClr val="bg1"/>
            </a:solidFill>
            <a:ln w="9525">
              <a:solidFill>
                <a:srgbClr val="FF0000"/>
              </a:solidFill>
              <a:miter lim="800000"/>
              <a:headEnd/>
              <a:tailEnd/>
            </a:ln>
          </p:spPr>
          <p:txBody>
            <a:bodyPr lIns="0" tIns="0" rIns="0" bIns="0">
              <a:spAutoFit/>
            </a:bodyPr>
            <a:lstStyle/>
            <a:p>
              <a:pPr algn="ctr">
                <a:spcBef>
                  <a:spcPct val="50000"/>
                </a:spcBef>
              </a:pPr>
              <a:r>
                <a:rPr lang="en-US" sz="2600" b="1" i="1">
                  <a:latin typeface="Arial"/>
                  <a:cs typeface="Arial"/>
                </a:rPr>
                <a:t>D</a:t>
              </a:r>
            </a:p>
          </p:txBody>
        </p:sp>
      </p:grpSp>
      <p:grpSp>
        <p:nvGrpSpPr>
          <p:cNvPr id="4" name="Group 9"/>
          <p:cNvGrpSpPr>
            <a:grpSpLocks/>
          </p:cNvGrpSpPr>
          <p:nvPr/>
        </p:nvGrpSpPr>
        <p:grpSpPr bwMode="auto">
          <a:xfrm>
            <a:off x="2851150" y="1944689"/>
            <a:ext cx="3367088" cy="3665537"/>
            <a:chOff x="836" y="1225"/>
            <a:chExt cx="2121" cy="2309"/>
          </a:xfrm>
        </p:grpSpPr>
        <p:sp>
          <p:nvSpPr>
            <p:cNvPr id="9240" name="Line 10"/>
            <p:cNvSpPr>
              <a:spLocks noChangeShapeType="1"/>
            </p:cNvSpPr>
            <p:nvPr/>
          </p:nvSpPr>
          <p:spPr bwMode="auto">
            <a:xfrm flipH="1">
              <a:off x="836" y="1326"/>
              <a:ext cx="2064" cy="2208"/>
            </a:xfrm>
            <a:prstGeom prst="line">
              <a:avLst/>
            </a:prstGeom>
            <a:noFill/>
            <a:ln w="50800">
              <a:solidFill>
                <a:srgbClr val="FF0000"/>
              </a:solidFill>
              <a:round/>
              <a:headEnd/>
              <a:tailEnd/>
            </a:ln>
          </p:spPr>
          <p:txBody>
            <a:bodyPr/>
            <a:lstStyle/>
            <a:p>
              <a:endParaRPr lang="en-US">
                <a:latin typeface="Arial"/>
                <a:cs typeface="Arial"/>
              </a:endParaRPr>
            </a:p>
          </p:txBody>
        </p:sp>
        <p:sp>
          <p:nvSpPr>
            <p:cNvPr id="9241" name="Text Box 11"/>
            <p:cNvSpPr txBox="1">
              <a:spLocks noChangeArrowheads="1"/>
            </p:cNvSpPr>
            <p:nvPr/>
          </p:nvSpPr>
          <p:spPr bwMode="auto">
            <a:xfrm>
              <a:off x="2684" y="1225"/>
              <a:ext cx="273" cy="250"/>
            </a:xfrm>
            <a:prstGeom prst="rect">
              <a:avLst/>
            </a:prstGeom>
            <a:solidFill>
              <a:schemeClr val="bg1"/>
            </a:solidFill>
            <a:ln w="9525">
              <a:solidFill>
                <a:srgbClr val="FF0000"/>
              </a:solidFill>
              <a:miter lim="800000"/>
              <a:headEnd/>
              <a:tailEnd/>
            </a:ln>
          </p:spPr>
          <p:txBody>
            <a:bodyPr lIns="0" tIns="0" rIns="0" bIns="0">
              <a:spAutoFit/>
            </a:bodyPr>
            <a:lstStyle/>
            <a:p>
              <a:pPr algn="ctr">
                <a:spcBef>
                  <a:spcPct val="50000"/>
                </a:spcBef>
              </a:pPr>
              <a:r>
                <a:rPr lang="en-US" sz="2600" b="1" i="1">
                  <a:latin typeface="Arial"/>
                  <a:cs typeface="Arial"/>
                </a:rPr>
                <a:t>S</a:t>
              </a:r>
            </a:p>
          </p:txBody>
        </p:sp>
      </p:grpSp>
      <p:sp>
        <p:nvSpPr>
          <p:cNvPr id="115724" name="Line 12"/>
          <p:cNvSpPr>
            <a:spLocks noChangeShapeType="1"/>
          </p:cNvSpPr>
          <p:nvPr/>
        </p:nvSpPr>
        <p:spPr bwMode="auto">
          <a:xfrm>
            <a:off x="2843214" y="2767013"/>
            <a:ext cx="2681287" cy="0"/>
          </a:xfrm>
          <a:prstGeom prst="line">
            <a:avLst/>
          </a:prstGeom>
          <a:noFill/>
          <a:ln w="12700">
            <a:solidFill>
              <a:srgbClr val="FF0000"/>
            </a:solidFill>
            <a:prstDash val="dash"/>
            <a:round/>
            <a:headEnd/>
            <a:tailEnd/>
          </a:ln>
        </p:spPr>
        <p:txBody>
          <a:bodyPr/>
          <a:lstStyle/>
          <a:p>
            <a:endParaRPr lang="en-US">
              <a:latin typeface="Arial"/>
              <a:cs typeface="Arial"/>
            </a:endParaRPr>
          </a:p>
        </p:txBody>
      </p:sp>
      <p:grpSp>
        <p:nvGrpSpPr>
          <p:cNvPr id="5" name="Group 13"/>
          <p:cNvGrpSpPr>
            <a:grpSpLocks/>
          </p:cNvGrpSpPr>
          <p:nvPr/>
        </p:nvGrpSpPr>
        <p:grpSpPr bwMode="auto">
          <a:xfrm>
            <a:off x="3736975" y="2695575"/>
            <a:ext cx="139700" cy="2908300"/>
            <a:chOff x="1394" y="1698"/>
            <a:chExt cx="88" cy="1832"/>
          </a:xfrm>
        </p:grpSpPr>
        <p:sp>
          <p:nvSpPr>
            <p:cNvPr id="9238" name="Line 14"/>
            <p:cNvSpPr>
              <a:spLocks noChangeShapeType="1"/>
            </p:cNvSpPr>
            <p:nvPr/>
          </p:nvSpPr>
          <p:spPr bwMode="auto">
            <a:xfrm>
              <a:off x="1438" y="1744"/>
              <a:ext cx="0" cy="1786"/>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9239" name="Oval 15"/>
            <p:cNvSpPr>
              <a:spLocks noChangeArrowheads="1"/>
            </p:cNvSpPr>
            <p:nvPr/>
          </p:nvSpPr>
          <p:spPr bwMode="auto">
            <a:xfrm>
              <a:off x="1394" y="169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sp>
        <p:nvSpPr>
          <p:cNvPr id="115728" name="Rectangle 16"/>
          <p:cNvSpPr>
            <a:spLocks noGrp="1" noChangeArrowheads="1"/>
          </p:cNvSpPr>
          <p:nvPr>
            <p:ph type="title" idx="4294967295"/>
          </p:nvPr>
        </p:nvSpPr>
        <p:spPr>
          <a:xfrm>
            <a:off x="1801813" y="486073"/>
            <a:ext cx="8731039" cy="622300"/>
          </a:xfrm>
        </p:spPr>
        <p:txBody>
          <a:bodyPr/>
          <a:lstStyle/>
          <a:p>
            <a:pPr algn="l" eaLnBrk="1" hangingPunct="1"/>
            <a:r>
              <a:rPr lang="en-US" sz="3600" dirty="0" smtClean="0">
                <a:solidFill>
                  <a:srgbClr val="CC0000"/>
                </a:solidFill>
              </a:rPr>
              <a:t>Excess Supply</a:t>
            </a:r>
            <a:endParaRPr lang="en-US" sz="3600" dirty="0">
              <a:solidFill>
                <a:schemeClr val="tx1"/>
              </a:solidFill>
            </a:endParaRPr>
          </a:p>
        </p:txBody>
      </p:sp>
      <p:sp>
        <p:nvSpPr>
          <p:cNvPr id="115730" name="AutoShape 18"/>
          <p:cNvSpPr>
            <a:spLocks/>
          </p:cNvSpPr>
          <p:nvPr/>
        </p:nvSpPr>
        <p:spPr bwMode="auto">
          <a:xfrm rot="5400000">
            <a:off x="4553744" y="1705769"/>
            <a:ext cx="220662" cy="1714500"/>
          </a:xfrm>
          <a:prstGeom prst="leftBrace">
            <a:avLst>
              <a:gd name="adj1" fmla="val 64748"/>
              <a:gd name="adj2" fmla="val 50000"/>
            </a:avLst>
          </a:prstGeom>
          <a:noFill/>
          <a:ln w="19050">
            <a:solidFill>
              <a:srgbClr val="990000"/>
            </a:solidFill>
            <a:round/>
            <a:headEnd/>
            <a:tailEnd/>
          </a:ln>
        </p:spPr>
        <p:txBody>
          <a:bodyPr wrap="none" anchor="ctr"/>
          <a:lstStyle/>
          <a:p>
            <a:endParaRPr lang="en-US">
              <a:latin typeface="Arial"/>
              <a:cs typeface="Arial"/>
            </a:endParaRPr>
          </a:p>
        </p:txBody>
      </p:sp>
      <p:sp>
        <p:nvSpPr>
          <p:cNvPr id="115731" name="Text Box 19"/>
          <p:cNvSpPr txBox="1">
            <a:spLocks noChangeArrowheads="1"/>
          </p:cNvSpPr>
          <p:nvPr/>
        </p:nvSpPr>
        <p:spPr bwMode="auto">
          <a:xfrm>
            <a:off x="3952876" y="1924050"/>
            <a:ext cx="1501775" cy="488950"/>
          </a:xfrm>
          <a:prstGeom prst="rect">
            <a:avLst/>
          </a:prstGeom>
          <a:solidFill>
            <a:srgbClr val="CCFFCC"/>
          </a:solidFill>
          <a:ln w="9525">
            <a:noFill/>
            <a:miter lim="800000"/>
            <a:headEnd/>
            <a:tailEnd/>
          </a:ln>
        </p:spPr>
        <p:txBody>
          <a:bodyPr>
            <a:spAutoFit/>
          </a:bodyPr>
          <a:lstStyle/>
          <a:p>
            <a:pPr algn="ctr">
              <a:spcBef>
                <a:spcPct val="50000"/>
              </a:spcBef>
            </a:pPr>
            <a:r>
              <a:rPr lang="en-US" sz="2600" b="1" i="1" dirty="0">
                <a:solidFill>
                  <a:srgbClr val="FF0000"/>
                </a:solidFill>
                <a:latin typeface="Arial"/>
                <a:cs typeface="Arial"/>
              </a:rPr>
              <a:t>Surplus</a:t>
            </a:r>
          </a:p>
        </p:txBody>
      </p:sp>
      <p:sp>
        <p:nvSpPr>
          <p:cNvPr id="115732" name="Text Box 20"/>
          <p:cNvSpPr txBox="1">
            <a:spLocks noChangeArrowheads="1"/>
          </p:cNvSpPr>
          <p:nvPr/>
        </p:nvSpPr>
        <p:spPr bwMode="auto">
          <a:xfrm>
            <a:off x="7000876" y="1714501"/>
            <a:ext cx="3756264" cy="3493264"/>
          </a:xfrm>
          <a:prstGeom prst="rect">
            <a:avLst/>
          </a:prstGeom>
          <a:noFill/>
          <a:ln w="9525">
            <a:noFill/>
            <a:miter lim="800000"/>
            <a:headEnd/>
            <a:tailEnd/>
          </a:ln>
        </p:spPr>
        <p:txBody>
          <a:bodyPr wrap="square">
            <a:spAutoFit/>
          </a:bodyPr>
          <a:lstStyle/>
          <a:p>
            <a:pPr>
              <a:spcBef>
                <a:spcPct val="50000"/>
              </a:spcBef>
            </a:pPr>
            <a:r>
              <a:rPr lang="en-US" sz="2600" dirty="0" smtClean="0">
                <a:latin typeface="Arial"/>
                <a:cs typeface="Arial"/>
              </a:rPr>
              <a:t>Example: If </a:t>
            </a:r>
            <a:r>
              <a:rPr lang="en-US" sz="2600" b="1" i="1" dirty="0" smtClean="0">
                <a:latin typeface="Arial"/>
                <a:cs typeface="Arial"/>
              </a:rPr>
              <a:t>P</a:t>
            </a:r>
            <a:r>
              <a:rPr lang="en-US" sz="2600" dirty="0" smtClean="0">
                <a:latin typeface="Arial"/>
                <a:cs typeface="Arial"/>
              </a:rPr>
              <a:t> = $5, then </a:t>
            </a:r>
            <a:r>
              <a:rPr lang="en-US" sz="2600" b="1" i="1" dirty="0" smtClean="0">
                <a:latin typeface="Arial"/>
                <a:cs typeface="Arial"/>
              </a:rPr>
              <a:t>Q</a:t>
            </a:r>
            <a:r>
              <a:rPr lang="en-US" sz="2600" b="1" i="1" baseline="30000" dirty="0" smtClean="0">
                <a:latin typeface="Arial"/>
                <a:cs typeface="Arial"/>
              </a:rPr>
              <a:t>D</a:t>
            </a:r>
            <a:r>
              <a:rPr lang="en-US" sz="2600" dirty="0" smtClean="0">
                <a:latin typeface="Arial"/>
                <a:cs typeface="Arial"/>
              </a:rPr>
              <a:t> = 9 lattes &amp; </a:t>
            </a:r>
            <a:r>
              <a:rPr lang="en-US" sz="2600" b="1" i="1" dirty="0" smtClean="0">
                <a:latin typeface="Arial"/>
                <a:cs typeface="Arial"/>
              </a:rPr>
              <a:t>Q</a:t>
            </a:r>
            <a:r>
              <a:rPr lang="en-US" sz="2600" b="1" i="1" baseline="30000" dirty="0" smtClean="0">
                <a:latin typeface="Arial"/>
                <a:cs typeface="Arial"/>
              </a:rPr>
              <a:t>S</a:t>
            </a:r>
            <a:r>
              <a:rPr lang="en-US" sz="2600" dirty="0" smtClean="0">
                <a:latin typeface="Arial"/>
                <a:cs typeface="Arial"/>
              </a:rPr>
              <a:t> = 25 lattes resulting </a:t>
            </a:r>
            <a:r>
              <a:rPr lang="en-US" sz="2600" dirty="0">
                <a:latin typeface="Arial"/>
                <a:cs typeface="Arial"/>
              </a:rPr>
              <a:t>in a surplus of 16 lattes</a:t>
            </a:r>
          </a:p>
          <a:p>
            <a:pPr>
              <a:spcBef>
                <a:spcPct val="50000"/>
              </a:spcBef>
            </a:pPr>
            <a:r>
              <a:rPr lang="en-US" sz="2600" dirty="0" smtClean="0">
                <a:latin typeface="Arial"/>
                <a:cs typeface="Arial"/>
              </a:rPr>
              <a:t> </a:t>
            </a:r>
          </a:p>
          <a:p>
            <a:pPr>
              <a:spcBef>
                <a:spcPct val="50000"/>
              </a:spcBef>
            </a:pPr>
            <a:endParaRPr lang="en-US" sz="2600" dirty="0">
              <a:latin typeface="Arial"/>
              <a:cs typeface="Arial"/>
            </a:endParaRPr>
          </a:p>
          <a:p>
            <a:pPr>
              <a:spcBef>
                <a:spcPct val="50000"/>
              </a:spcBef>
            </a:pPr>
            <a:r>
              <a:rPr lang="en-US" sz="2600" dirty="0" smtClean="0">
                <a:latin typeface="Arial"/>
                <a:cs typeface="Arial"/>
              </a:rPr>
              <a:t> </a:t>
            </a:r>
            <a:endParaRPr lang="en-US" sz="2600" dirty="0">
              <a:latin typeface="Arial"/>
              <a:cs typeface="Arial"/>
            </a:endParaRPr>
          </a:p>
        </p:txBody>
      </p:sp>
      <p:grpSp>
        <p:nvGrpSpPr>
          <p:cNvPr id="6" name="Group 24"/>
          <p:cNvGrpSpPr>
            <a:grpSpLocks/>
          </p:cNvGrpSpPr>
          <p:nvPr/>
        </p:nvGrpSpPr>
        <p:grpSpPr bwMode="auto">
          <a:xfrm>
            <a:off x="5451475" y="2695576"/>
            <a:ext cx="139700" cy="2911475"/>
            <a:chOff x="2474" y="1698"/>
            <a:chExt cx="88" cy="1834"/>
          </a:xfrm>
        </p:grpSpPr>
        <p:sp>
          <p:nvSpPr>
            <p:cNvPr id="9236" name="Line 25"/>
            <p:cNvSpPr>
              <a:spLocks noChangeShapeType="1"/>
            </p:cNvSpPr>
            <p:nvPr/>
          </p:nvSpPr>
          <p:spPr bwMode="auto">
            <a:xfrm>
              <a:off x="2519" y="1744"/>
              <a:ext cx="0" cy="1788"/>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9237" name="Oval 26"/>
            <p:cNvSpPr>
              <a:spLocks noChangeArrowheads="1"/>
            </p:cNvSpPr>
            <p:nvPr/>
          </p:nvSpPr>
          <p:spPr bwMode="auto">
            <a:xfrm>
              <a:off x="2474" y="1698"/>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sp>
        <p:nvSpPr>
          <p:cNvPr id="9235"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sp>
        <p:nvSpPr>
          <p:cNvPr id="28" name="Text Box 17"/>
          <p:cNvSpPr txBox="1">
            <a:spLocks noChangeArrowheads="1"/>
          </p:cNvSpPr>
          <p:nvPr/>
        </p:nvSpPr>
        <p:spPr bwMode="auto">
          <a:xfrm>
            <a:off x="7034634" y="3610124"/>
            <a:ext cx="4435719" cy="1338828"/>
          </a:xfrm>
          <a:prstGeom prst="rect">
            <a:avLst/>
          </a:prstGeom>
          <a:noFill/>
          <a:ln w="9525">
            <a:noFill/>
            <a:miter lim="800000"/>
            <a:headEnd/>
            <a:tailEnd/>
          </a:ln>
        </p:spPr>
        <p:txBody>
          <a:bodyPr wrap="square">
            <a:spAutoFit/>
          </a:bodyPr>
          <a:lstStyle/>
          <a:p>
            <a:pPr>
              <a:spcBef>
                <a:spcPct val="50000"/>
              </a:spcBef>
            </a:pPr>
            <a:r>
              <a:rPr lang="en-US" sz="2700" dirty="0" smtClean="0">
                <a:solidFill>
                  <a:srgbClr val="FF0000"/>
                </a:solidFill>
                <a:latin typeface="Arial"/>
                <a:cs typeface="Arial"/>
              </a:rPr>
              <a:t>Excess Supply</a:t>
            </a:r>
            <a:r>
              <a:rPr lang="en-US" sz="2700" dirty="0" smtClean="0">
                <a:latin typeface="Arial"/>
                <a:cs typeface="Arial"/>
              </a:rPr>
              <a:t>: when </a:t>
            </a:r>
            <a:r>
              <a:rPr lang="en-US" sz="2700" dirty="0">
                <a:latin typeface="Arial"/>
                <a:cs typeface="Arial"/>
              </a:rPr>
              <a:t>quantity supplied is greater than quantity demanded</a:t>
            </a:r>
          </a:p>
        </p:txBody>
      </p:sp>
      <p:pic>
        <p:nvPicPr>
          <p:cNvPr id="2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98859" y="262013"/>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87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728"/>
                                        </p:tgtEl>
                                        <p:attrNameLst>
                                          <p:attrName>style.visibility</p:attrName>
                                        </p:attrNameLst>
                                      </p:cBhvr>
                                      <p:to>
                                        <p:strVal val="visible"/>
                                      </p:to>
                                    </p:set>
                                    <p:animEffect transition="in" filter="wipe(left)">
                                      <p:cBhvr>
                                        <p:cTn id="7" dur="500"/>
                                        <p:tgtEl>
                                          <p:spTgt spid="1157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5732"/>
                                        </p:tgtEl>
                                        <p:attrNameLst>
                                          <p:attrName>style.visibility</p:attrName>
                                        </p:attrNameLst>
                                      </p:cBhvr>
                                      <p:to>
                                        <p:strVal val="visible"/>
                                      </p:to>
                                    </p:set>
                                    <p:animEffect transition="in" filter="wipe(left)">
                                      <p:cBhvr>
                                        <p:cTn id="12" dur="500"/>
                                        <p:tgtEl>
                                          <p:spTgt spid="11573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5724"/>
                                        </p:tgtEl>
                                        <p:attrNameLst>
                                          <p:attrName>style.visibility</p:attrName>
                                        </p:attrNameLst>
                                      </p:cBhvr>
                                      <p:to>
                                        <p:strVal val="visible"/>
                                      </p:to>
                                    </p:set>
                                    <p:animEffect transition="in" filter="wipe(left)">
                                      <p:cBhvr>
                                        <p:cTn id="15" dur="500"/>
                                        <p:tgtEl>
                                          <p:spTgt spid="11572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15730"/>
                                        </p:tgtEl>
                                        <p:attrNameLst>
                                          <p:attrName>style.visibility</p:attrName>
                                        </p:attrNameLst>
                                      </p:cBhvr>
                                      <p:to>
                                        <p:strVal val="visible"/>
                                      </p:to>
                                    </p:set>
                                    <p:animEffect transition="in" filter="fade">
                                      <p:cBhvr>
                                        <p:cTn id="27" dur="500"/>
                                        <p:tgtEl>
                                          <p:spTgt spid="1157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5731"/>
                                        </p:tgtEl>
                                        <p:attrNameLst>
                                          <p:attrName>style.visibility</p:attrName>
                                        </p:attrNameLst>
                                      </p:cBhvr>
                                      <p:to>
                                        <p:strVal val="visible"/>
                                      </p:to>
                                    </p:set>
                                    <p:animEffect transition="in" filter="fade">
                                      <p:cBhvr>
                                        <p:cTn id="30" dur="500"/>
                                        <p:tgtEl>
                                          <p:spTgt spid="11573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4" grpId="0" animBg="1"/>
      <p:bldP spid="115728" grpId="0"/>
      <p:bldP spid="115730" grpId="0" animBg="1"/>
      <p:bldP spid="115731" grpId="0" animBg="1"/>
      <p:bldP spid="115732" grpId="0"/>
      <p:bldP spid="2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01814" y="1444626"/>
            <a:ext cx="5513387" cy="4886325"/>
            <a:chOff x="175" y="910"/>
            <a:chExt cx="3473" cy="3078"/>
          </a:xfrm>
        </p:grpSpPr>
        <p:graphicFrame>
          <p:nvGraphicFramePr>
            <p:cNvPr id="10242" name="Object 3"/>
            <p:cNvGraphicFramePr>
              <a:graphicFrameLocks noChangeAspect="1"/>
            </p:cNvGraphicFramePr>
            <p:nvPr/>
          </p:nvGraphicFramePr>
          <p:xfrm>
            <a:off x="175" y="910"/>
            <a:ext cx="3446" cy="3078"/>
          </p:xfrm>
          <a:graphic>
            <a:graphicData uri="http://schemas.openxmlformats.org/presentationml/2006/ole">
              <mc:AlternateContent xmlns:mc="http://schemas.openxmlformats.org/markup-compatibility/2006">
                <mc:Choice xmlns:v="urn:schemas-microsoft-com:vml" Requires="v">
                  <p:oleObj spid="_x0000_s16395" name="Worksheet" r:id="rId4" imgW="5800649" imgH="5181600" progId="Excel.Sheet.8">
                    <p:embed/>
                  </p:oleObj>
                </mc:Choice>
                <mc:Fallback>
                  <p:oleObj name="Worksheet" r:id="rId4" imgW="5800649" imgH="5181600" progId="Excel.Sheet.8">
                    <p:embed/>
                    <p:pic>
                      <p:nvPicPr>
                        <p:cNvPr id="1024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 y="910"/>
                          <a:ext cx="3446" cy="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1" name="Text Box 4"/>
            <p:cNvSpPr txBox="1">
              <a:spLocks noChangeArrowheads="1"/>
            </p:cNvSpPr>
            <p:nvPr/>
          </p:nvSpPr>
          <p:spPr bwMode="auto">
            <a:xfrm>
              <a:off x="665" y="1015"/>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latin typeface="Arial"/>
                  <a:cs typeface="Arial"/>
                </a:rPr>
                <a:t>P</a:t>
              </a:r>
            </a:p>
          </p:txBody>
        </p:sp>
        <p:sp>
          <p:nvSpPr>
            <p:cNvPr id="10282" name="Text Box 5"/>
            <p:cNvSpPr txBox="1">
              <a:spLocks noChangeArrowheads="1"/>
            </p:cNvSpPr>
            <p:nvPr/>
          </p:nvSpPr>
          <p:spPr bwMode="auto">
            <a:xfrm>
              <a:off x="3375" y="3451"/>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Q</a:t>
              </a:r>
            </a:p>
          </p:txBody>
        </p:sp>
      </p:grpSp>
      <p:sp>
        <p:nvSpPr>
          <p:cNvPr id="10246" name="Line 6"/>
          <p:cNvSpPr>
            <a:spLocks noChangeShapeType="1"/>
          </p:cNvSpPr>
          <p:nvPr/>
        </p:nvSpPr>
        <p:spPr bwMode="auto">
          <a:xfrm>
            <a:off x="2843214" y="2767013"/>
            <a:ext cx="2681287" cy="0"/>
          </a:xfrm>
          <a:prstGeom prst="line">
            <a:avLst/>
          </a:prstGeom>
          <a:noFill/>
          <a:ln w="12700">
            <a:solidFill>
              <a:srgbClr val="B2B2B2"/>
            </a:solidFill>
            <a:prstDash val="dash"/>
            <a:round/>
            <a:headEnd/>
            <a:tailEnd/>
          </a:ln>
        </p:spPr>
        <p:txBody>
          <a:bodyPr/>
          <a:lstStyle/>
          <a:p>
            <a:endParaRPr lang="en-US">
              <a:latin typeface="Arial"/>
              <a:cs typeface="Arial"/>
            </a:endParaRPr>
          </a:p>
        </p:txBody>
      </p:sp>
      <p:grpSp>
        <p:nvGrpSpPr>
          <p:cNvPr id="3" name="Group 7"/>
          <p:cNvGrpSpPr>
            <a:grpSpLocks/>
          </p:cNvGrpSpPr>
          <p:nvPr/>
        </p:nvGrpSpPr>
        <p:grpSpPr bwMode="auto">
          <a:xfrm>
            <a:off x="3332163" y="1946276"/>
            <a:ext cx="2101850" cy="3660775"/>
            <a:chOff x="1139" y="1226"/>
            <a:chExt cx="1324" cy="2306"/>
          </a:xfrm>
        </p:grpSpPr>
        <p:sp>
          <p:nvSpPr>
            <p:cNvPr id="10279" name="Line 8"/>
            <p:cNvSpPr>
              <a:spLocks noChangeShapeType="1"/>
            </p:cNvSpPr>
            <p:nvPr/>
          </p:nvSpPr>
          <p:spPr bwMode="auto">
            <a:xfrm>
              <a:off x="1151" y="1252"/>
              <a:ext cx="1312" cy="2280"/>
            </a:xfrm>
            <a:prstGeom prst="line">
              <a:avLst/>
            </a:prstGeom>
            <a:noFill/>
            <a:ln w="50800">
              <a:solidFill>
                <a:srgbClr val="003399"/>
              </a:solidFill>
              <a:round/>
              <a:headEnd/>
              <a:tailEnd/>
            </a:ln>
          </p:spPr>
          <p:txBody>
            <a:bodyPr/>
            <a:lstStyle/>
            <a:p>
              <a:endParaRPr lang="en-US">
                <a:latin typeface="Arial"/>
                <a:cs typeface="Arial"/>
              </a:endParaRPr>
            </a:p>
          </p:txBody>
        </p:sp>
        <p:sp>
          <p:nvSpPr>
            <p:cNvPr id="10280" name="Text Box 9"/>
            <p:cNvSpPr txBox="1">
              <a:spLocks noChangeArrowheads="1"/>
            </p:cNvSpPr>
            <p:nvPr/>
          </p:nvSpPr>
          <p:spPr bwMode="auto">
            <a:xfrm>
              <a:off x="1139" y="1226"/>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D</a:t>
              </a:r>
            </a:p>
          </p:txBody>
        </p:sp>
      </p:grpSp>
      <p:grpSp>
        <p:nvGrpSpPr>
          <p:cNvPr id="4" name="Group 10"/>
          <p:cNvGrpSpPr>
            <a:grpSpLocks/>
          </p:cNvGrpSpPr>
          <p:nvPr/>
        </p:nvGrpSpPr>
        <p:grpSpPr bwMode="auto">
          <a:xfrm>
            <a:off x="2851150" y="1944689"/>
            <a:ext cx="3367088" cy="3665537"/>
            <a:chOff x="836" y="1225"/>
            <a:chExt cx="2121" cy="2309"/>
          </a:xfrm>
        </p:grpSpPr>
        <p:sp>
          <p:nvSpPr>
            <p:cNvPr id="10277" name="Line 11"/>
            <p:cNvSpPr>
              <a:spLocks noChangeShapeType="1"/>
            </p:cNvSpPr>
            <p:nvPr/>
          </p:nvSpPr>
          <p:spPr bwMode="auto">
            <a:xfrm flipH="1">
              <a:off x="836" y="1326"/>
              <a:ext cx="2064" cy="2208"/>
            </a:xfrm>
            <a:prstGeom prst="line">
              <a:avLst/>
            </a:prstGeom>
            <a:noFill/>
            <a:ln w="50800">
              <a:solidFill>
                <a:srgbClr val="003399"/>
              </a:solidFill>
              <a:round/>
              <a:headEnd/>
              <a:tailEnd/>
            </a:ln>
          </p:spPr>
          <p:txBody>
            <a:bodyPr/>
            <a:lstStyle/>
            <a:p>
              <a:endParaRPr lang="en-US">
                <a:latin typeface="Arial"/>
                <a:cs typeface="Arial"/>
              </a:endParaRPr>
            </a:p>
          </p:txBody>
        </p:sp>
        <p:sp>
          <p:nvSpPr>
            <p:cNvPr id="10278" name="Text Box 12"/>
            <p:cNvSpPr txBox="1">
              <a:spLocks noChangeArrowheads="1"/>
            </p:cNvSpPr>
            <p:nvPr/>
          </p:nvSpPr>
          <p:spPr bwMode="auto">
            <a:xfrm>
              <a:off x="2684" y="1225"/>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S</a:t>
              </a:r>
            </a:p>
          </p:txBody>
        </p:sp>
      </p:grpSp>
      <p:sp>
        <p:nvSpPr>
          <p:cNvPr id="10249" name="Rectangle 13"/>
          <p:cNvSpPr>
            <a:spLocks noGrp="1" noChangeArrowheads="1"/>
          </p:cNvSpPr>
          <p:nvPr>
            <p:ph type="title" idx="4294967295"/>
          </p:nvPr>
        </p:nvSpPr>
        <p:spPr>
          <a:xfrm>
            <a:off x="1958181" y="474663"/>
            <a:ext cx="6586538" cy="622300"/>
          </a:xfrm>
        </p:spPr>
        <p:txBody>
          <a:bodyPr/>
          <a:lstStyle/>
          <a:p>
            <a:pPr eaLnBrk="1" hangingPunct="1"/>
            <a:r>
              <a:rPr lang="en-US" sz="3200" dirty="0">
                <a:solidFill>
                  <a:srgbClr val="CC0000"/>
                </a:solidFill>
              </a:rPr>
              <a:t>Excess Supply</a:t>
            </a:r>
            <a:endParaRPr lang="en-US" sz="3100" dirty="0">
              <a:solidFill>
                <a:schemeClr val="tx1"/>
              </a:solidFill>
            </a:endParaRPr>
          </a:p>
        </p:txBody>
      </p:sp>
      <p:sp>
        <p:nvSpPr>
          <p:cNvPr id="10251" name="Line 15"/>
          <p:cNvSpPr>
            <a:spLocks noChangeShapeType="1"/>
          </p:cNvSpPr>
          <p:nvPr/>
        </p:nvSpPr>
        <p:spPr bwMode="auto">
          <a:xfrm>
            <a:off x="3806825" y="2768601"/>
            <a:ext cx="0" cy="2835275"/>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0252" name="Oval 16"/>
          <p:cNvSpPr>
            <a:spLocks noChangeArrowheads="1"/>
          </p:cNvSpPr>
          <p:nvPr/>
        </p:nvSpPr>
        <p:spPr bwMode="auto">
          <a:xfrm>
            <a:off x="3736975" y="2695576"/>
            <a:ext cx="139700" cy="138113"/>
          </a:xfrm>
          <a:prstGeom prst="ellipse">
            <a:avLst/>
          </a:prstGeom>
          <a:solidFill>
            <a:srgbClr val="B2B2B2"/>
          </a:solidFill>
          <a:ln w="9525">
            <a:noFill/>
            <a:prstDash val="dash"/>
            <a:round/>
            <a:headEnd/>
            <a:tailEnd/>
          </a:ln>
        </p:spPr>
        <p:txBody>
          <a:bodyPr wrap="none" anchor="ctr"/>
          <a:lstStyle/>
          <a:p>
            <a:endParaRPr lang="en-US">
              <a:latin typeface="Arial"/>
              <a:cs typeface="Arial"/>
            </a:endParaRPr>
          </a:p>
        </p:txBody>
      </p:sp>
      <p:sp>
        <p:nvSpPr>
          <p:cNvPr id="10253" name="Line 17"/>
          <p:cNvSpPr>
            <a:spLocks noChangeShapeType="1"/>
          </p:cNvSpPr>
          <p:nvPr/>
        </p:nvSpPr>
        <p:spPr bwMode="auto">
          <a:xfrm>
            <a:off x="5522913" y="2768600"/>
            <a:ext cx="0" cy="2838450"/>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0254" name="Oval 18"/>
          <p:cNvSpPr>
            <a:spLocks noChangeArrowheads="1"/>
          </p:cNvSpPr>
          <p:nvPr/>
        </p:nvSpPr>
        <p:spPr bwMode="auto">
          <a:xfrm>
            <a:off x="5451475" y="2695576"/>
            <a:ext cx="139700" cy="138113"/>
          </a:xfrm>
          <a:prstGeom prst="ellipse">
            <a:avLst/>
          </a:prstGeom>
          <a:solidFill>
            <a:srgbClr val="B2B2B2"/>
          </a:solidFill>
          <a:ln w="9525">
            <a:noFill/>
            <a:prstDash val="dash"/>
            <a:round/>
            <a:headEnd/>
            <a:tailEnd/>
          </a:ln>
        </p:spPr>
        <p:txBody>
          <a:bodyPr wrap="none" anchor="ctr"/>
          <a:lstStyle/>
          <a:p>
            <a:endParaRPr lang="en-US">
              <a:latin typeface="Arial"/>
              <a:cs typeface="Arial"/>
            </a:endParaRPr>
          </a:p>
        </p:txBody>
      </p:sp>
      <p:sp>
        <p:nvSpPr>
          <p:cNvPr id="10255" name="AutoShape 19"/>
          <p:cNvSpPr>
            <a:spLocks/>
          </p:cNvSpPr>
          <p:nvPr/>
        </p:nvSpPr>
        <p:spPr bwMode="auto">
          <a:xfrm rot="5400000">
            <a:off x="4553744" y="1705769"/>
            <a:ext cx="220662" cy="1714500"/>
          </a:xfrm>
          <a:prstGeom prst="leftBrace">
            <a:avLst>
              <a:gd name="adj1" fmla="val 64748"/>
              <a:gd name="adj2" fmla="val 50000"/>
            </a:avLst>
          </a:prstGeom>
          <a:noFill/>
          <a:ln w="19050">
            <a:solidFill>
              <a:srgbClr val="B2B2B2"/>
            </a:solidFill>
            <a:round/>
            <a:headEnd/>
            <a:tailEnd/>
          </a:ln>
        </p:spPr>
        <p:txBody>
          <a:bodyPr wrap="none" anchor="ctr"/>
          <a:lstStyle/>
          <a:p>
            <a:endParaRPr lang="en-US">
              <a:latin typeface="Arial"/>
              <a:cs typeface="Arial"/>
            </a:endParaRPr>
          </a:p>
        </p:txBody>
      </p:sp>
      <p:sp>
        <p:nvSpPr>
          <p:cNvPr id="116756" name="Text Box 20"/>
          <p:cNvSpPr txBox="1">
            <a:spLocks noChangeArrowheads="1"/>
          </p:cNvSpPr>
          <p:nvPr/>
        </p:nvSpPr>
        <p:spPr bwMode="auto">
          <a:xfrm>
            <a:off x="7459664" y="1924051"/>
            <a:ext cx="3968750" cy="4293483"/>
          </a:xfrm>
          <a:prstGeom prst="rect">
            <a:avLst/>
          </a:prstGeom>
          <a:noFill/>
          <a:ln w="9525">
            <a:noFill/>
            <a:miter lim="800000"/>
            <a:headEnd/>
            <a:tailEnd/>
          </a:ln>
        </p:spPr>
        <p:txBody>
          <a:bodyPr>
            <a:spAutoFit/>
          </a:bodyPr>
          <a:lstStyle/>
          <a:p>
            <a:pPr>
              <a:spcBef>
                <a:spcPct val="50000"/>
              </a:spcBef>
            </a:pPr>
            <a:r>
              <a:rPr lang="en-US" sz="2600" dirty="0">
                <a:latin typeface="Arial"/>
                <a:cs typeface="Arial"/>
              </a:rPr>
              <a:t>Facing a surplus, </a:t>
            </a:r>
            <a:br>
              <a:rPr lang="en-US" sz="2600" dirty="0">
                <a:latin typeface="Arial"/>
                <a:cs typeface="Arial"/>
              </a:rPr>
            </a:br>
            <a:r>
              <a:rPr lang="en-US" sz="2600" dirty="0">
                <a:latin typeface="Arial"/>
                <a:cs typeface="Arial"/>
              </a:rPr>
              <a:t>sellers try to increase sales by cutting price. This causes </a:t>
            </a:r>
            <a:r>
              <a:rPr lang="en-US" sz="2600" b="1" i="1" dirty="0" smtClean="0">
                <a:latin typeface="Arial"/>
                <a:cs typeface="Arial"/>
              </a:rPr>
              <a:t>Q</a:t>
            </a:r>
            <a:r>
              <a:rPr lang="en-US" sz="2600" b="1" i="1" baseline="30000" dirty="0" smtClean="0">
                <a:latin typeface="Arial"/>
                <a:cs typeface="Arial"/>
              </a:rPr>
              <a:t>D</a:t>
            </a:r>
            <a:r>
              <a:rPr lang="en-US" sz="2600" dirty="0" smtClean="0">
                <a:latin typeface="Arial"/>
                <a:cs typeface="Arial"/>
              </a:rPr>
              <a:t> </a:t>
            </a:r>
            <a:r>
              <a:rPr lang="en-US" sz="2600" dirty="0">
                <a:latin typeface="Arial"/>
                <a:cs typeface="Arial"/>
              </a:rPr>
              <a:t>to </a:t>
            </a:r>
            <a:r>
              <a:rPr lang="en-US" sz="2600" dirty="0" smtClean="0">
                <a:latin typeface="Arial"/>
                <a:cs typeface="Arial"/>
              </a:rPr>
              <a:t>rise </a:t>
            </a:r>
            <a:r>
              <a:rPr lang="en-US" sz="2600" dirty="0">
                <a:latin typeface="Arial"/>
                <a:cs typeface="Arial"/>
              </a:rPr>
              <a:t>and </a:t>
            </a:r>
            <a:r>
              <a:rPr lang="en-US" sz="2600" b="1" i="1" dirty="0">
                <a:latin typeface="Arial"/>
                <a:cs typeface="Arial"/>
              </a:rPr>
              <a:t>Q</a:t>
            </a:r>
            <a:r>
              <a:rPr lang="en-US" sz="2600" b="1" i="1" baseline="30000" dirty="0">
                <a:latin typeface="Arial"/>
                <a:cs typeface="Arial"/>
              </a:rPr>
              <a:t>S</a:t>
            </a:r>
            <a:r>
              <a:rPr lang="en-US" sz="2600" dirty="0">
                <a:latin typeface="Arial"/>
                <a:cs typeface="Arial"/>
              </a:rPr>
              <a:t> to </a:t>
            </a:r>
            <a:r>
              <a:rPr lang="en-US" sz="2600" dirty="0" smtClean="0">
                <a:latin typeface="Arial"/>
                <a:cs typeface="Arial"/>
              </a:rPr>
              <a:t>fall……which </a:t>
            </a:r>
            <a:r>
              <a:rPr lang="en-US" sz="2600" dirty="0">
                <a:latin typeface="Arial"/>
                <a:cs typeface="Arial"/>
              </a:rPr>
              <a:t>reduces the surplus.   </a:t>
            </a:r>
          </a:p>
          <a:p>
            <a:pPr>
              <a:spcBef>
                <a:spcPct val="50000"/>
              </a:spcBef>
            </a:pPr>
            <a:r>
              <a:rPr lang="en-US" sz="2600" dirty="0" smtClean="0">
                <a:latin typeface="Arial"/>
                <a:cs typeface="Arial"/>
              </a:rPr>
              <a:t>  </a:t>
            </a:r>
            <a:endParaRPr lang="en-US" sz="2600" dirty="0">
              <a:latin typeface="Arial"/>
              <a:cs typeface="Arial"/>
            </a:endParaRPr>
          </a:p>
          <a:p>
            <a:pPr>
              <a:spcBef>
                <a:spcPct val="50000"/>
              </a:spcBef>
            </a:pPr>
            <a:endParaRPr lang="en-US" sz="2600" dirty="0">
              <a:latin typeface="Arial"/>
              <a:cs typeface="Arial"/>
            </a:endParaRPr>
          </a:p>
          <a:p>
            <a:pPr>
              <a:spcBef>
                <a:spcPct val="50000"/>
              </a:spcBef>
            </a:pPr>
            <a:endParaRPr lang="en-US" sz="2600" dirty="0">
              <a:latin typeface="Arial"/>
              <a:cs typeface="Arial"/>
            </a:endParaRPr>
          </a:p>
        </p:txBody>
      </p:sp>
      <p:grpSp>
        <p:nvGrpSpPr>
          <p:cNvPr id="5" name="Group 22"/>
          <p:cNvGrpSpPr>
            <a:grpSpLocks/>
          </p:cNvGrpSpPr>
          <p:nvPr/>
        </p:nvGrpSpPr>
        <p:grpSpPr bwMode="auto">
          <a:xfrm>
            <a:off x="2844800" y="2770188"/>
            <a:ext cx="2152650" cy="558800"/>
            <a:chOff x="832" y="1745"/>
            <a:chExt cx="1356" cy="352"/>
          </a:xfrm>
        </p:grpSpPr>
        <p:sp>
          <p:nvSpPr>
            <p:cNvPr id="10275" name="Line 23"/>
            <p:cNvSpPr>
              <a:spLocks noChangeShapeType="1"/>
            </p:cNvSpPr>
            <p:nvPr/>
          </p:nvSpPr>
          <p:spPr bwMode="auto">
            <a:xfrm>
              <a:off x="833" y="1745"/>
              <a:ext cx="0" cy="352"/>
            </a:xfrm>
            <a:prstGeom prst="line">
              <a:avLst/>
            </a:prstGeom>
            <a:noFill/>
            <a:ln w="57150">
              <a:solidFill>
                <a:srgbClr val="990000"/>
              </a:solidFill>
              <a:round/>
              <a:headEnd/>
              <a:tailEnd type="triangle" w="med" len="med"/>
            </a:ln>
          </p:spPr>
          <p:txBody>
            <a:bodyPr/>
            <a:lstStyle/>
            <a:p>
              <a:endParaRPr lang="en-US">
                <a:latin typeface="Arial"/>
                <a:cs typeface="Arial"/>
              </a:endParaRPr>
            </a:p>
          </p:txBody>
        </p:sp>
        <p:sp>
          <p:nvSpPr>
            <p:cNvPr id="10276" name="Line 24"/>
            <p:cNvSpPr>
              <a:spLocks noChangeShapeType="1"/>
            </p:cNvSpPr>
            <p:nvPr/>
          </p:nvSpPr>
          <p:spPr bwMode="auto">
            <a:xfrm flipV="1">
              <a:off x="832" y="2096"/>
              <a:ext cx="1356" cy="1"/>
            </a:xfrm>
            <a:prstGeom prst="line">
              <a:avLst/>
            </a:prstGeom>
            <a:noFill/>
            <a:ln w="12700">
              <a:solidFill>
                <a:srgbClr val="FF0000"/>
              </a:solidFill>
              <a:prstDash val="dash"/>
              <a:round/>
              <a:headEnd/>
              <a:tailEnd/>
            </a:ln>
          </p:spPr>
          <p:txBody>
            <a:bodyPr/>
            <a:lstStyle/>
            <a:p>
              <a:endParaRPr lang="en-US">
                <a:latin typeface="Arial"/>
                <a:cs typeface="Arial"/>
              </a:endParaRPr>
            </a:p>
          </p:txBody>
        </p:sp>
      </p:grpSp>
      <p:grpSp>
        <p:nvGrpSpPr>
          <p:cNvPr id="6" name="Group 25"/>
          <p:cNvGrpSpPr>
            <a:grpSpLocks/>
          </p:cNvGrpSpPr>
          <p:nvPr/>
        </p:nvGrpSpPr>
        <p:grpSpPr bwMode="auto">
          <a:xfrm>
            <a:off x="3806826" y="3254376"/>
            <a:ext cx="377825" cy="2365375"/>
            <a:chOff x="1438" y="2050"/>
            <a:chExt cx="238" cy="1490"/>
          </a:xfrm>
        </p:grpSpPr>
        <p:sp>
          <p:nvSpPr>
            <p:cNvPr id="10272" name="Line 26"/>
            <p:cNvSpPr>
              <a:spLocks noChangeShapeType="1"/>
            </p:cNvSpPr>
            <p:nvPr/>
          </p:nvSpPr>
          <p:spPr bwMode="auto">
            <a:xfrm>
              <a:off x="1634" y="2090"/>
              <a:ext cx="6" cy="1450"/>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10273" name="Oval 27"/>
            <p:cNvSpPr>
              <a:spLocks noChangeArrowheads="1"/>
            </p:cNvSpPr>
            <p:nvPr/>
          </p:nvSpPr>
          <p:spPr bwMode="auto">
            <a:xfrm>
              <a:off x="1588" y="2050"/>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10274" name="Line 28"/>
            <p:cNvSpPr>
              <a:spLocks noChangeShapeType="1"/>
            </p:cNvSpPr>
            <p:nvPr/>
          </p:nvSpPr>
          <p:spPr bwMode="auto">
            <a:xfrm rot="-5400000">
              <a:off x="1541" y="3435"/>
              <a:ext cx="0" cy="206"/>
            </a:xfrm>
            <a:prstGeom prst="line">
              <a:avLst/>
            </a:prstGeom>
            <a:noFill/>
            <a:ln w="57150">
              <a:solidFill>
                <a:srgbClr val="990000"/>
              </a:solidFill>
              <a:round/>
              <a:headEnd/>
              <a:tailEnd type="triangle" w="med" len="med"/>
            </a:ln>
          </p:spPr>
          <p:txBody>
            <a:bodyPr/>
            <a:lstStyle/>
            <a:p>
              <a:endParaRPr lang="en-US">
                <a:latin typeface="Arial"/>
                <a:cs typeface="Arial"/>
              </a:endParaRPr>
            </a:p>
          </p:txBody>
        </p:sp>
      </p:grpSp>
      <p:grpSp>
        <p:nvGrpSpPr>
          <p:cNvPr id="7" name="Group 29"/>
          <p:cNvGrpSpPr>
            <a:grpSpLocks/>
          </p:cNvGrpSpPr>
          <p:nvPr/>
        </p:nvGrpSpPr>
        <p:grpSpPr bwMode="auto">
          <a:xfrm>
            <a:off x="4905375" y="3254375"/>
            <a:ext cx="617538" cy="2362200"/>
            <a:chOff x="2130" y="2050"/>
            <a:chExt cx="389" cy="1488"/>
          </a:xfrm>
        </p:grpSpPr>
        <p:sp>
          <p:nvSpPr>
            <p:cNvPr id="10269" name="Line 30"/>
            <p:cNvSpPr>
              <a:spLocks noChangeShapeType="1"/>
            </p:cNvSpPr>
            <p:nvPr/>
          </p:nvSpPr>
          <p:spPr bwMode="auto">
            <a:xfrm>
              <a:off x="2174" y="2088"/>
              <a:ext cx="6" cy="1450"/>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10270" name="Oval 31"/>
            <p:cNvSpPr>
              <a:spLocks noChangeArrowheads="1"/>
            </p:cNvSpPr>
            <p:nvPr/>
          </p:nvSpPr>
          <p:spPr bwMode="auto">
            <a:xfrm>
              <a:off x="2130" y="2050"/>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10271" name="Line 32"/>
            <p:cNvSpPr>
              <a:spLocks noChangeShapeType="1"/>
            </p:cNvSpPr>
            <p:nvPr/>
          </p:nvSpPr>
          <p:spPr bwMode="auto">
            <a:xfrm rot="5400000">
              <a:off x="2348" y="3367"/>
              <a:ext cx="0" cy="342"/>
            </a:xfrm>
            <a:prstGeom prst="line">
              <a:avLst/>
            </a:prstGeom>
            <a:noFill/>
            <a:ln w="57150">
              <a:solidFill>
                <a:srgbClr val="990000"/>
              </a:solidFill>
              <a:round/>
              <a:headEnd/>
              <a:tailEnd type="triangle" w="med" len="med"/>
            </a:ln>
          </p:spPr>
          <p:txBody>
            <a:bodyPr/>
            <a:lstStyle/>
            <a:p>
              <a:endParaRPr lang="en-US">
                <a:latin typeface="Arial"/>
                <a:cs typeface="Arial"/>
              </a:endParaRPr>
            </a:p>
          </p:txBody>
        </p:sp>
      </p:grpSp>
      <p:grpSp>
        <p:nvGrpSpPr>
          <p:cNvPr id="8" name="Group 33"/>
          <p:cNvGrpSpPr>
            <a:grpSpLocks/>
          </p:cNvGrpSpPr>
          <p:nvPr/>
        </p:nvGrpSpPr>
        <p:grpSpPr bwMode="auto">
          <a:xfrm>
            <a:off x="3952876" y="1924051"/>
            <a:ext cx="1501775" cy="1317625"/>
            <a:chOff x="1530" y="1212"/>
            <a:chExt cx="946" cy="830"/>
          </a:xfrm>
        </p:grpSpPr>
        <p:sp>
          <p:nvSpPr>
            <p:cNvPr id="10265" name="AutoShape 34"/>
            <p:cNvSpPr>
              <a:spLocks/>
            </p:cNvSpPr>
            <p:nvPr/>
          </p:nvSpPr>
          <p:spPr bwMode="auto">
            <a:xfrm rot="5400000">
              <a:off x="1834" y="1699"/>
              <a:ext cx="139" cy="548"/>
            </a:xfrm>
            <a:prstGeom prst="leftBrace">
              <a:avLst>
                <a:gd name="adj1" fmla="val 32854"/>
                <a:gd name="adj2" fmla="val 50000"/>
              </a:avLst>
            </a:prstGeom>
            <a:noFill/>
            <a:ln w="19050">
              <a:solidFill>
                <a:srgbClr val="990000"/>
              </a:solidFill>
              <a:round/>
              <a:headEnd/>
              <a:tailEnd/>
            </a:ln>
          </p:spPr>
          <p:txBody>
            <a:bodyPr wrap="none" anchor="ctr"/>
            <a:lstStyle/>
            <a:p>
              <a:endParaRPr lang="en-US">
                <a:latin typeface="Arial"/>
                <a:cs typeface="Arial"/>
              </a:endParaRPr>
            </a:p>
          </p:txBody>
        </p:sp>
        <p:grpSp>
          <p:nvGrpSpPr>
            <p:cNvPr id="9" name="Group 35"/>
            <p:cNvGrpSpPr>
              <a:grpSpLocks/>
            </p:cNvGrpSpPr>
            <p:nvPr/>
          </p:nvGrpSpPr>
          <p:grpSpPr bwMode="auto">
            <a:xfrm>
              <a:off x="1530" y="1212"/>
              <a:ext cx="946" cy="666"/>
              <a:chOff x="1530" y="1212"/>
              <a:chExt cx="946" cy="666"/>
            </a:xfrm>
          </p:grpSpPr>
          <p:sp>
            <p:nvSpPr>
              <p:cNvPr id="10267" name="Line 36"/>
              <p:cNvSpPr>
                <a:spLocks noChangeShapeType="1"/>
              </p:cNvSpPr>
              <p:nvPr/>
            </p:nvSpPr>
            <p:spPr bwMode="auto">
              <a:xfrm flipV="1">
                <a:off x="1907" y="1489"/>
                <a:ext cx="120" cy="389"/>
              </a:xfrm>
              <a:prstGeom prst="line">
                <a:avLst/>
              </a:prstGeom>
              <a:noFill/>
              <a:ln w="9525">
                <a:solidFill>
                  <a:schemeClr val="tx1"/>
                </a:solidFill>
                <a:round/>
                <a:headEnd/>
                <a:tailEnd/>
              </a:ln>
            </p:spPr>
            <p:txBody>
              <a:bodyPr/>
              <a:lstStyle/>
              <a:p>
                <a:endParaRPr lang="en-US">
                  <a:latin typeface="Arial"/>
                  <a:cs typeface="Arial"/>
                </a:endParaRPr>
              </a:p>
            </p:txBody>
          </p:sp>
          <p:sp>
            <p:nvSpPr>
              <p:cNvPr id="10268" name="Text Box 37"/>
              <p:cNvSpPr txBox="1">
                <a:spLocks noChangeArrowheads="1"/>
              </p:cNvSpPr>
              <p:nvPr/>
            </p:nvSpPr>
            <p:spPr bwMode="auto">
              <a:xfrm>
                <a:off x="1530" y="1212"/>
                <a:ext cx="946" cy="308"/>
              </a:xfrm>
              <a:prstGeom prst="rect">
                <a:avLst/>
              </a:prstGeom>
              <a:solidFill>
                <a:srgbClr val="CCFFCC"/>
              </a:solidFill>
              <a:ln w="9525">
                <a:noFill/>
                <a:miter lim="800000"/>
                <a:headEnd/>
                <a:tailEnd/>
              </a:ln>
            </p:spPr>
            <p:txBody>
              <a:bodyPr>
                <a:spAutoFit/>
              </a:bodyPr>
              <a:lstStyle/>
              <a:p>
                <a:pPr algn="ctr">
                  <a:spcBef>
                    <a:spcPct val="50000"/>
                  </a:spcBef>
                </a:pPr>
                <a:r>
                  <a:rPr lang="en-US" sz="2600" b="1" i="1" dirty="0">
                    <a:solidFill>
                      <a:srgbClr val="FF0000"/>
                    </a:solidFill>
                    <a:latin typeface="Arial"/>
                    <a:cs typeface="Arial"/>
                  </a:rPr>
                  <a:t>Surplus</a:t>
                </a:r>
              </a:p>
            </p:txBody>
          </p:sp>
        </p:grpSp>
      </p:grpSp>
      <p:sp>
        <p:nvSpPr>
          <p:cNvPr id="10264"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4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78851" y="255589"/>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0840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756"/>
                                        </p:tgtEl>
                                        <p:attrNameLst>
                                          <p:attrName>style.visibility</p:attrName>
                                        </p:attrNameLst>
                                      </p:cBhvr>
                                      <p:to>
                                        <p:strVal val="visible"/>
                                      </p:to>
                                    </p:set>
                                    <p:animEffect transition="in" filter="wipe(left)">
                                      <p:cBhvr>
                                        <p:cTn id="7" dur="500"/>
                                        <p:tgtEl>
                                          <p:spTgt spid="11675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Right)">
                                      <p:cBhvr>
                                        <p:cTn id="16" dur="500"/>
                                        <p:tgtEl>
                                          <p:spTgt spid="6"/>
                                        </p:tgtEl>
                                      </p:cBhvr>
                                    </p:animEffect>
                                  </p:childTnLst>
                                </p:cTn>
                              </p:par>
                            </p:childTnLst>
                          </p:cTn>
                        </p:par>
                        <p:par>
                          <p:cTn id="17" fill="hold">
                            <p:stCondLst>
                              <p:cond delay="1000"/>
                            </p:stCondLst>
                            <p:childTnLst>
                              <p:par>
                                <p:cTn id="18" presetID="18" presetClass="entr" presetSubtype="12"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Left)">
                                      <p:cBhvr>
                                        <p:cTn id="20" dur="500"/>
                                        <p:tgtEl>
                                          <p:spTgt spid="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5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01814" y="1444626"/>
            <a:ext cx="5513387" cy="4886325"/>
            <a:chOff x="175" y="910"/>
            <a:chExt cx="3473" cy="3078"/>
          </a:xfrm>
        </p:grpSpPr>
        <p:graphicFrame>
          <p:nvGraphicFramePr>
            <p:cNvPr id="11266" name="Object 3"/>
            <p:cNvGraphicFramePr>
              <a:graphicFrameLocks noChangeAspect="1"/>
            </p:cNvGraphicFramePr>
            <p:nvPr/>
          </p:nvGraphicFramePr>
          <p:xfrm>
            <a:off x="175" y="910"/>
            <a:ext cx="3446" cy="3078"/>
          </p:xfrm>
          <a:graphic>
            <a:graphicData uri="http://schemas.openxmlformats.org/presentationml/2006/ole">
              <mc:AlternateContent xmlns:mc="http://schemas.openxmlformats.org/markup-compatibility/2006">
                <mc:Choice xmlns:v="urn:schemas-microsoft-com:vml" Requires="v">
                  <p:oleObj spid="_x0000_s17418" name="Worksheet" r:id="rId4" imgW="5800649" imgH="5181600" progId="Excel.Sheet.8">
                    <p:embed/>
                  </p:oleObj>
                </mc:Choice>
                <mc:Fallback>
                  <p:oleObj name="Worksheet" r:id="rId4" imgW="5800649" imgH="5181600" progId="Excel.Sheet.8">
                    <p:embed/>
                    <p:pic>
                      <p:nvPicPr>
                        <p:cNvPr id="112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 y="910"/>
                          <a:ext cx="3446" cy="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95" name="Text Box 4"/>
            <p:cNvSpPr txBox="1">
              <a:spLocks noChangeArrowheads="1"/>
            </p:cNvSpPr>
            <p:nvPr/>
          </p:nvSpPr>
          <p:spPr bwMode="auto">
            <a:xfrm>
              <a:off x="665" y="1015"/>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latin typeface="Arial"/>
                  <a:cs typeface="Arial"/>
                </a:rPr>
                <a:t>P</a:t>
              </a:r>
            </a:p>
          </p:txBody>
        </p:sp>
        <p:sp>
          <p:nvSpPr>
            <p:cNvPr id="11296" name="Text Box 5"/>
            <p:cNvSpPr txBox="1">
              <a:spLocks noChangeArrowheads="1"/>
            </p:cNvSpPr>
            <p:nvPr/>
          </p:nvSpPr>
          <p:spPr bwMode="auto">
            <a:xfrm>
              <a:off x="3375" y="3451"/>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Q</a:t>
              </a:r>
            </a:p>
          </p:txBody>
        </p:sp>
      </p:grpSp>
      <p:grpSp>
        <p:nvGrpSpPr>
          <p:cNvPr id="3" name="Group 6"/>
          <p:cNvGrpSpPr>
            <a:grpSpLocks/>
          </p:cNvGrpSpPr>
          <p:nvPr/>
        </p:nvGrpSpPr>
        <p:grpSpPr bwMode="auto">
          <a:xfrm>
            <a:off x="3332163" y="1946276"/>
            <a:ext cx="2101850" cy="3660775"/>
            <a:chOff x="1139" y="1226"/>
            <a:chExt cx="1324" cy="2306"/>
          </a:xfrm>
        </p:grpSpPr>
        <p:sp>
          <p:nvSpPr>
            <p:cNvPr id="11293" name="Line 7"/>
            <p:cNvSpPr>
              <a:spLocks noChangeShapeType="1"/>
            </p:cNvSpPr>
            <p:nvPr/>
          </p:nvSpPr>
          <p:spPr bwMode="auto">
            <a:xfrm>
              <a:off x="1151" y="1252"/>
              <a:ext cx="1312" cy="2280"/>
            </a:xfrm>
            <a:prstGeom prst="line">
              <a:avLst/>
            </a:prstGeom>
            <a:noFill/>
            <a:ln w="50800">
              <a:solidFill>
                <a:srgbClr val="003399"/>
              </a:solidFill>
              <a:round/>
              <a:headEnd/>
              <a:tailEnd/>
            </a:ln>
          </p:spPr>
          <p:txBody>
            <a:bodyPr/>
            <a:lstStyle/>
            <a:p>
              <a:endParaRPr lang="en-US">
                <a:latin typeface="Arial"/>
                <a:cs typeface="Arial"/>
              </a:endParaRPr>
            </a:p>
          </p:txBody>
        </p:sp>
        <p:sp>
          <p:nvSpPr>
            <p:cNvPr id="11294" name="Text Box 8"/>
            <p:cNvSpPr txBox="1">
              <a:spLocks noChangeArrowheads="1"/>
            </p:cNvSpPr>
            <p:nvPr/>
          </p:nvSpPr>
          <p:spPr bwMode="auto">
            <a:xfrm>
              <a:off x="1139" y="1226"/>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D</a:t>
              </a:r>
            </a:p>
          </p:txBody>
        </p:sp>
      </p:grpSp>
      <p:grpSp>
        <p:nvGrpSpPr>
          <p:cNvPr id="4" name="Group 9"/>
          <p:cNvGrpSpPr>
            <a:grpSpLocks/>
          </p:cNvGrpSpPr>
          <p:nvPr/>
        </p:nvGrpSpPr>
        <p:grpSpPr bwMode="auto">
          <a:xfrm>
            <a:off x="2851150" y="1944689"/>
            <a:ext cx="3367088" cy="3665537"/>
            <a:chOff x="836" y="1225"/>
            <a:chExt cx="2121" cy="2309"/>
          </a:xfrm>
        </p:grpSpPr>
        <p:sp>
          <p:nvSpPr>
            <p:cNvPr id="11291" name="Line 10"/>
            <p:cNvSpPr>
              <a:spLocks noChangeShapeType="1"/>
            </p:cNvSpPr>
            <p:nvPr/>
          </p:nvSpPr>
          <p:spPr bwMode="auto">
            <a:xfrm flipH="1">
              <a:off x="836" y="1326"/>
              <a:ext cx="2064" cy="2208"/>
            </a:xfrm>
            <a:prstGeom prst="line">
              <a:avLst/>
            </a:prstGeom>
            <a:noFill/>
            <a:ln w="50800">
              <a:solidFill>
                <a:srgbClr val="003399"/>
              </a:solidFill>
              <a:round/>
              <a:headEnd/>
              <a:tailEnd/>
            </a:ln>
          </p:spPr>
          <p:txBody>
            <a:bodyPr/>
            <a:lstStyle/>
            <a:p>
              <a:endParaRPr lang="en-US">
                <a:latin typeface="Arial"/>
                <a:cs typeface="Arial"/>
              </a:endParaRPr>
            </a:p>
          </p:txBody>
        </p:sp>
        <p:sp>
          <p:nvSpPr>
            <p:cNvPr id="11292" name="Text Box 11"/>
            <p:cNvSpPr txBox="1">
              <a:spLocks noChangeArrowheads="1"/>
            </p:cNvSpPr>
            <p:nvPr/>
          </p:nvSpPr>
          <p:spPr bwMode="auto">
            <a:xfrm>
              <a:off x="2684" y="1225"/>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S</a:t>
              </a:r>
            </a:p>
          </p:txBody>
        </p:sp>
      </p:grpSp>
      <p:sp>
        <p:nvSpPr>
          <p:cNvPr id="11272" name="Rectangle 12"/>
          <p:cNvSpPr>
            <a:spLocks noGrp="1" noChangeArrowheads="1"/>
          </p:cNvSpPr>
          <p:nvPr>
            <p:ph type="title" idx="4294967295"/>
          </p:nvPr>
        </p:nvSpPr>
        <p:spPr>
          <a:xfrm>
            <a:off x="1917700" y="401639"/>
            <a:ext cx="6586538" cy="622300"/>
          </a:xfrm>
        </p:spPr>
        <p:txBody>
          <a:bodyPr/>
          <a:lstStyle/>
          <a:p>
            <a:pPr eaLnBrk="1" hangingPunct="1"/>
            <a:r>
              <a:rPr lang="en-US" sz="3200" dirty="0">
                <a:solidFill>
                  <a:srgbClr val="CC0000"/>
                </a:solidFill>
              </a:rPr>
              <a:t>Excess Supply</a:t>
            </a:r>
            <a:endParaRPr lang="en-US" sz="3200" dirty="0">
              <a:solidFill>
                <a:schemeClr val="tx1"/>
              </a:solidFill>
            </a:endParaRPr>
          </a:p>
        </p:txBody>
      </p:sp>
      <p:sp>
        <p:nvSpPr>
          <p:cNvPr id="11276" name="Line 16"/>
          <p:cNvSpPr>
            <a:spLocks noChangeShapeType="1"/>
          </p:cNvSpPr>
          <p:nvPr/>
        </p:nvSpPr>
        <p:spPr bwMode="auto">
          <a:xfrm flipV="1">
            <a:off x="2844800" y="3327400"/>
            <a:ext cx="2152650" cy="1588"/>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1277" name="Line 17"/>
          <p:cNvSpPr>
            <a:spLocks noChangeShapeType="1"/>
          </p:cNvSpPr>
          <p:nvPr/>
        </p:nvSpPr>
        <p:spPr bwMode="auto">
          <a:xfrm>
            <a:off x="4117976" y="3317876"/>
            <a:ext cx="9525" cy="2301875"/>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1278" name="Line 18"/>
          <p:cNvSpPr>
            <a:spLocks noChangeShapeType="1"/>
          </p:cNvSpPr>
          <p:nvPr/>
        </p:nvSpPr>
        <p:spPr bwMode="auto">
          <a:xfrm>
            <a:off x="4975226" y="3314701"/>
            <a:ext cx="9525" cy="2301875"/>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1279" name="AutoShape 19"/>
          <p:cNvSpPr>
            <a:spLocks/>
          </p:cNvSpPr>
          <p:nvPr/>
        </p:nvSpPr>
        <p:spPr bwMode="auto">
          <a:xfrm rot="5400000">
            <a:off x="4436269" y="2696369"/>
            <a:ext cx="220662" cy="869950"/>
          </a:xfrm>
          <a:prstGeom prst="leftBrace">
            <a:avLst>
              <a:gd name="adj1" fmla="val 32854"/>
              <a:gd name="adj2" fmla="val 50000"/>
            </a:avLst>
          </a:prstGeom>
          <a:noFill/>
          <a:ln w="19050">
            <a:solidFill>
              <a:srgbClr val="B2B2B2"/>
            </a:solidFill>
            <a:round/>
            <a:headEnd/>
            <a:tailEnd/>
          </a:ln>
        </p:spPr>
        <p:txBody>
          <a:bodyPr wrap="none" anchor="ctr"/>
          <a:lstStyle/>
          <a:p>
            <a:endParaRPr lang="en-US">
              <a:latin typeface="Arial"/>
              <a:cs typeface="Arial"/>
            </a:endParaRPr>
          </a:p>
        </p:txBody>
      </p:sp>
      <p:sp>
        <p:nvSpPr>
          <p:cNvPr id="11280" name="Line 20"/>
          <p:cNvSpPr>
            <a:spLocks noChangeShapeType="1"/>
          </p:cNvSpPr>
          <p:nvPr/>
        </p:nvSpPr>
        <p:spPr bwMode="auto">
          <a:xfrm flipV="1">
            <a:off x="4551363" y="2363789"/>
            <a:ext cx="190500" cy="617537"/>
          </a:xfrm>
          <a:prstGeom prst="line">
            <a:avLst/>
          </a:prstGeom>
          <a:noFill/>
          <a:ln w="9525">
            <a:solidFill>
              <a:srgbClr val="B2B2B2"/>
            </a:solidFill>
            <a:round/>
            <a:headEnd/>
            <a:tailEnd/>
          </a:ln>
        </p:spPr>
        <p:txBody>
          <a:bodyPr/>
          <a:lstStyle/>
          <a:p>
            <a:endParaRPr lang="en-US">
              <a:latin typeface="Arial"/>
              <a:cs typeface="Arial"/>
            </a:endParaRPr>
          </a:p>
        </p:txBody>
      </p:sp>
      <p:sp>
        <p:nvSpPr>
          <p:cNvPr id="11281" name="Text Box 21"/>
          <p:cNvSpPr txBox="1">
            <a:spLocks noChangeArrowheads="1"/>
          </p:cNvSpPr>
          <p:nvPr/>
        </p:nvSpPr>
        <p:spPr bwMode="auto">
          <a:xfrm>
            <a:off x="3952876" y="1924050"/>
            <a:ext cx="1501775" cy="488950"/>
          </a:xfrm>
          <a:prstGeom prst="rect">
            <a:avLst/>
          </a:prstGeom>
          <a:noFill/>
          <a:ln w="9525">
            <a:noFill/>
            <a:miter lim="800000"/>
            <a:headEnd/>
            <a:tailEnd/>
          </a:ln>
        </p:spPr>
        <p:txBody>
          <a:bodyPr>
            <a:spAutoFit/>
          </a:bodyPr>
          <a:lstStyle/>
          <a:p>
            <a:pPr algn="ctr">
              <a:spcBef>
                <a:spcPct val="50000"/>
              </a:spcBef>
            </a:pPr>
            <a:r>
              <a:rPr lang="en-US" sz="2600" b="1" i="1">
                <a:solidFill>
                  <a:srgbClr val="B2B2B2"/>
                </a:solidFill>
                <a:latin typeface="Arial"/>
                <a:cs typeface="Arial"/>
              </a:rPr>
              <a:t>Surplus</a:t>
            </a:r>
          </a:p>
        </p:txBody>
      </p:sp>
      <p:sp>
        <p:nvSpPr>
          <p:cNvPr id="117782" name="Text Box 22"/>
          <p:cNvSpPr txBox="1">
            <a:spLocks noChangeArrowheads="1"/>
          </p:cNvSpPr>
          <p:nvPr/>
        </p:nvSpPr>
        <p:spPr bwMode="auto">
          <a:xfrm>
            <a:off x="6975475" y="3131344"/>
            <a:ext cx="3768725" cy="1282700"/>
          </a:xfrm>
          <a:prstGeom prst="rect">
            <a:avLst/>
          </a:prstGeom>
          <a:noFill/>
          <a:ln w="9525">
            <a:noFill/>
            <a:miter lim="800000"/>
            <a:headEnd/>
            <a:tailEnd/>
          </a:ln>
        </p:spPr>
        <p:txBody>
          <a:bodyPr>
            <a:spAutoFit/>
          </a:bodyPr>
          <a:lstStyle/>
          <a:p>
            <a:pPr>
              <a:spcBef>
                <a:spcPct val="50000"/>
              </a:spcBef>
            </a:pPr>
            <a:r>
              <a:rPr lang="en-US" sz="2600" dirty="0">
                <a:latin typeface="Arial"/>
                <a:cs typeface="Arial"/>
              </a:rPr>
              <a:t>Prices continue to fall until market reaches equilibrium. </a:t>
            </a:r>
          </a:p>
        </p:txBody>
      </p:sp>
      <p:grpSp>
        <p:nvGrpSpPr>
          <p:cNvPr id="5" name="Group 23"/>
          <p:cNvGrpSpPr>
            <a:grpSpLocks/>
          </p:cNvGrpSpPr>
          <p:nvPr/>
        </p:nvGrpSpPr>
        <p:grpSpPr bwMode="auto">
          <a:xfrm>
            <a:off x="2843213" y="3338513"/>
            <a:ext cx="1681162" cy="2278062"/>
            <a:chOff x="831" y="2103"/>
            <a:chExt cx="1059" cy="1435"/>
          </a:xfrm>
        </p:grpSpPr>
        <p:grpSp>
          <p:nvGrpSpPr>
            <p:cNvPr id="6" name="Group 24"/>
            <p:cNvGrpSpPr>
              <a:grpSpLocks/>
            </p:cNvGrpSpPr>
            <p:nvPr/>
          </p:nvGrpSpPr>
          <p:grpSpPr bwMode="auto">
            <a:xfrm>
              <a:off x="831" y="2103"/>
              <a:ext cx="1013" cy="358"/>
              <a:chOff x="831" y="2103"/>
              <a:chExt cx="1013" cy="358"/>
            </a:xfrm>
          </p:grpSpPr>
          <p:sp>
            <p:nvSpPr>
              <p:cNvPr id="11289" name="Line 25"/>
              <p:cNvSpPr>
                <a:spLocks noChangeShapeType="1"/>
              </p:cNvSpPr>
              <p:nvPr/>
            </p:nvSpPr>
            <p:spPr bwMode="auto">
              <a:xfrm>
                <a:off x="831" y="2103"/>
                <a:ext cx="0" cy="352"/>
              </a:xfrm>
              <a:prstGeom prst="line">
                <a:avLst/>
              </a:prstGeom>
              <a:noFill/>
              <a:ln w="57150">
                <a:solidFill>
                  <a:srgbClr val="990000"/>
                </a:solidFill>
                <a:round/>
                <a:headEnd/>
                <a:tailEnd type="triangle" w="med" len="med"/>
              </a:ln>
            </p:spPr>
            <p:txBody>
              <a:bodyPr/>
              <a:lstStyle/>
              <a:p>
                <a:endParaRPr lang="en-US">
                  <a:latin typeface="Arial"/>
                  <a:cs typeface="Arial"/>
                </a:endParaRPr>
              </a:p>
            </p:txBody>
          </p:sp>
          <p:sp>
            <p:nvSpPr>
              <p:cNvPr id="11290" name="Line 26"/>
              <p:cNvSpPr>
                <a:spLocks noChangeShapeType="1"/>
              </p:cNvSpPr>
              <p:nvPr/>
            </p:nvSpPr>
            <p:spPr bwMode="auto">
              <a:xfrm flipV="1">
                <a:off x="834" y="2460"/>
                <a:ext cx="1010" cy="1"/>
              </a:xfrm>
              <a:prstGeom prst="line">
                <a:avLst/>
              </a:prstGeom>
              <a:noFill/>
              <a:ln w="12700">
                <a:solidFill>
                  <a:srgbClr val="FF0000"/>
                </a:solidFill>
                <a:prstDash val="dash"/>
                <a:round/>
                <a:headEnd/>
                <a:tailEnd/>
              </a:ln>
            </p:spPr>
            <p:txBody>
              <a:bodyPr/>
              <a:lstStyle/>
              <a:p>
                <a:endParaRPr lang="en-US">
                  <a:latin typeface="Arial"/>
                  <a:cs typeface="Arial"/>
                </a:endParaRPr>
              </a:p>
            </p:txBody>
          </p:sp>
        </p:grpSp>
        <p:grpSp>
          <p:nvGrpSpPr>
            <p:cNvPr id="7" name="Group 27"/>
            <p:cNvGrpSpPr>
              <a:grpSpLocks/>
            </p:cNvGrpSpPr>
            <p:nvPr/>
          </p:nvGrpSpPr>
          <p:grpSpPr bwMode="auto">
            <a:xfrm>
              <a:off x="1802" y="2410"/>
              <a:ext cx="88" cy="1128"/>
              <a:chOff x="1802" y="2410"/>
              <a:chExt cx="88" cy="1128"/>
            </a:xfrm>
          </p:grpSpPr>
          <p:sp>
            <p:nvSpPr>
              <p:cNvPr id="11287" name="Line 28"/>
              <p:cNvSpPr>
                <a:spLocks noChangeShapeType="1"/>
              </p:cNvSpPr>
              <p:nvPr/>
            </p:nvSpPr>
            <p:spPr bwMode="auto">
              <a:xfrm>
                <a:off x="1840" y="2440"/>
                <a:ext cx="4" cy="1098"/>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11288" name="Oval 29"/>
              <p:cNvSpPr>
                <a:spLocks noChangeArrowheads="1"/>
              </p:cNvSpPr>
              <p:nvPr/>
            </p:nvSpPr>
            <p:spPr bwMode="auto">
              <a:xfrm>
                <a:off x="1802" y="2410"/>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sp>
        <p:nvSpPr>
          <p:cNvPr id="11284"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3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3600" y="223839"/>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87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82"/>
                                        </p:tgtEl>
                                        <p:attrNameLst>
                                          <p:attrName>style.visibility</p:attrName>
                                        </p:attrNameLst>
                                      </p:cBhvr>
                                      <p:to>
                                        <p:strVal val="visible"/>
                                      </p:to>
                                    </p:set>
                                    <p:animEffect transition="in" filter="wipe(left)">
                                      <p:cBhvr>
                                        <p:cTn id="7" dur="500"/>
                                        <p:tgtEl>
                                          <p:spTgt spid="117782"/>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01814" y="1444626"/>
            <a:ext cx="5513387" cy="4886325"/>
            <a:chOff x="175" y="910"/>
            <a:chExt cx="3473" cy="3078"/>
          </a:xfrm>
        </p:grpSpPr>
        <p:graphicFrame>
          <p:nvGraphicFramePr>
            <p:cNvPr id="12290" name="Object 3"/>
            <p:cNvGraphicFramePr>
              <a:graphicFrameLocks noChangeAspect="1"/>
            </p:cNvGraphicFramePr>
            <p:nvPr/>
          </p:nvGraphicFramePr>
          <p:xfrm>
            <a:off x="175" y="910"/>
            <a:ext cx="3446" cy="3078"/>
          </p:xfrm>
          <a:graphic>
            <a:graphicData uri="http://schemas.openxmlformats.org/presentationml/2006/ole">
              <mc:AlternateContent xmlns:mc="http://schemas.openxmlformats.org/markup-compatibility/2006">
                <mc:Choice xmlns:v="urn:schemas-microsoft-com:vml" Requires="v">
                  <p:oleObj spid="_x0000_s18443" name="Worksheet" r:id="rId4" imgW="5800649" imgH="5181600" progId="Excel.Sheet.8">
                    <p:embed/>
                  </p:oleObj>
                </mc:Choice>
                <mc:Fallback>
                  <p:oleObj name="Worksheet" r:id="rId4" imgW="5800649" imgH="5181600" progId="Excel.Sheet.8">
                    <p:embed/>
                    <p:pic>
                      <p:nvPicPr>
                        <p:cNvPr id="1229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 y="910"/>
                          <a:ext cx="3446" cy="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16" name="Text Box 4"/>
            <p:cNvSpPr txBox="1">
              <a:spLocks noChangeArrowheads="1"/>
            </p:cNvSpPr>
            <p:nvPr/>
          </p:nvSpPr>
          <p:spPr bwMode="auto">
            <a:xfrm>
              <a:off x="665" y="1015"/>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latin typeface="Arial"/>
                  <a:cs typeface="Arial"/>
                </a:rPr>
                <a:t>P</a:t>
              </a:r>
            </a:p>
          </p:txBody>
        </p:sp>
        <p:sp>
          <p:nvSpPr>
            <p:cNvPr id="12317" name="Text Box 5"/>
            <p:cNvSpPr txBox="1">
              <a:spLocks noChangeArrowheads="1"/>
            </p:cNvSpPr>
            <p:nvPr/>
          </p:nvSpPr>
          <p:spPr bwMode="auto">
            <a:xfrm>
              <a:off x="3375" y="3451"/>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Q</a:t>
              </a:r>
            </a:p>
          </p:txBody>
        </p:sp>
      </p:grpSp>
      <p:grpSp>
        <p:nvGrpSpPr>
          <p:cNvPr id="3" name="Group 6"/>
          <p:cNvGrpSpPr>
            <a:grpSpLocks/>
          </p:cNvGrpSpPr>
          <p:nvPr/>
        </p:nvGrpSpPr>
        <p:grpSpPr bwMode="auto">
          <a:xfrm>
            <a:off x="3332163" y="1946276"/>
            <a:ext cx="2101850" cy="3660775"/>
            <a:chOff x="1139" y="1226"/>
            <a:chExt cx="1324" cy="2306"/>
          </a:xfrm>
        </p:grpSpPr>
        <p:sp>
          <p:nvSpPr>
            <p:cNvPr id="12314" name="Line 7"/>
            <p:cNvSpPr>
              <a:spLocks noChangeShapeType="1"/>
            </p:cNvSpPr>
            <p:nvPr/>
          </p:nvSpPr>
          <p:spPr bwMode="auto">
            <a:xfrm>
              <a:off x="1151" y="1252"/>
              <a:ext cx="1312" cy="2280"/>
            </a:xfrm>
            <a:prstGeom prst="line">
              <a:avLst/>
            </a:prstGeom>
            <a:noFill/>
            <a:ln w="50800">
              <a:solidFill>
                <a:srgbClr val="003399"/>
              </a:solidFill>
              <a:round/>
              <a:headEnd/>
              <a:tailEnd/>
            </a:ln>
          </p:spPr>
          <p:txBody>
            <a:bodyPr/>
            <a:lstStyle/>
            <a:p>
              <a:endParaRPr lang="en-US">
                <a:latin typeface="Arial"/>
                <a:cs typeface="Arial"/>
              </a:endParaRPr>
            </a:p>
          </p:txBody>
        </p:sp>
        <p:sp>
          <p:nvSpPr>
            <p:cNvPr id="12315" name="Text Box 8"/>
            <p:cNvSpPr txBox="1">
              <a:spLocks noChangeArrowheads="1"/>
            </p:cNvSpPr>
            <p:nvPr/>
          </p:nvSpPr>
          <p:spPr bwMode="auto">
            <a:xfrm>
              <a:off x="1139" y="1226"/>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D</a:t>
              </a:r>
            </a:p>
          </p:txBody>
        </p:sp>
      </p:grpSp>
      <p:grpSp>
        <p:nvGrpSpPr>
          <p:cNvPr id="4" name="Group 9"/>
          <p:cNvGrpSpPr>
            <a:grpSpLocks/>
          </p:cNvGrpSpPr>
          <p:nvPr/>
        </p:nvGrpSpPr>
        <p:grpSpPr bwMode="auto">
          <a:xfrm>
            <a:off x="2851150" y="1944689"/>
            <a:ext cx="3367088" cy="3665537"/>
            <a:chOff x="836" y="1225"/>
            <a:chExt cx="2121" cy="2309"/>
          </a:xfrm>
        </p:grpSpPr>
        <p:sp>
          <p:nvSpPr>
            <p:cNvPr id="12312" name="Line 10"/>
            <p:cNvSpPr>
              <a:spLocks noChangeShapeType="1"/>
            </p:cNvSpPr>
            <p:nvPr/>
          </p:nvSpPr>
          <p:spPr bwMode="auto">
            <a:xfrm flipH="1">
              <a:off x="836" y="1326"/>
              <a:ext cx="2064" cy="2208"/>
            </a:xfrm>
            <a:prstGeom prst="line">
              <a:avLst/>
            </a:prstGeom>
            <a:noFill/>
            <a:ln w="50800">
              <a:solidFill>
                <a:srgbClr val="003399"/>
              </a:solidFill>
              <a:round/>
              <a:headEnd/>
              <a:tailEnd/>
            </a:ln>
          </p:spPr>
          <p:txBody>
            <a:bodyPr/>
            <a:lstStyle/>
            <a:p>
              <a:endParaRPr lang="en-US">
                <a:latin typeface="Arial"/>
                <a:cs typeface="Arial"/>
              </a:endParaRPr>
            </a:p>
          </p:txBody>
        </p:sp>
        <p:sp>
          <p:nvSpPr>
            <p:cNvPr id="12313" name="Text Box 11"/>
            <p:cNvSpPr txBox="1">
              <a:spLocks noChangeArrowheads="1"/>
            </p:cNvSpPr>
            <p:nvPr/>
          </p:nvSpPr>
          <p:spPr bwMode="auto">
            <a:xfrm>
              <a:off x="2684" y="1225"/>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S</a:t>
              </a:r>
            </a:p>
          </p:txBody>
        </p:sp>
      </p:grpSp>
      <p:sp>
        <p:nvSpPr>
          <p:cNvPr id="118796" name="Rectangle 12"/>
          <p:cNvSpPr>
            <a:spLocks noGrp="1" noChangeArrowheads="1"/>
          </p:cNvSpPr>
          <p:nvPr>
            <p:ph type="title" idx="4294967295"/>
          </p:nvPr>
        </p:nvSpPr>
        <p:spPr>
          <a:xfrm>
            <a:off x="2095500" y="257175"/>
            <a:ext cx="6819900" cy="622300"/>
          </a:xfrm>
        </p:spPr>
        <p:txBody>
          <a:bodyPr>
            <a:normAutofit/>
          </a:bodyPr>
          <a:lstStyle/>
          <a:p>
            <a:pPr algn="l" eaLnBrk="1" hangingPunct="1"/>
            <a:r>
              <a:rPr lang="en-US" sz="3100" dirty="0" smtClean="0">
                <a:solidFill>
                  <a:srgbClr val="CC0000"/>
                </a:solidFill>
              </a:rPr>
              <a:t>Excess Demand</a:t>
            </a:r>
            <a:endParaRPr lang="en-US" sz="3100" dirty="0">
              <a:solidFill>
                <a:schemeClr val="tx1"/>
              </a:solidFill>
            </a:endParaRPr>
          </a:p>
        </p:txBody>
      </p:sp>
      <p:sp>
        <p:nvSpPr>
          <p:cNvPr id="118797" name="Text Box 13"/>
          <p:cNvSpPr txBox="1">
            <a:spLocks noChangeArrowheads="1"/>
          </p:cNvSpPr>
          <p:nvPr/>
        </p:nvSpPr>
        <p:spPr bwMode="auto">
          <a:xfrm>
            <a:off x="6895820" y="3846023"/>
            <a:ext cx="5081064" cy="1400383"/>
          </a:xfrm>
          <a:prstGeom prst="rect">
            <a:avLst/>
          </a:prstGeom>
          <a:noFill/>
          <a:ln w="9525">
            <a:noFill/>
            <a:miter lim="800000"/>
            <a:headEnd/>
            <a:tailEnd/>
          </a:ln>
        </p:spPr>
        <p:txBody>
          <a:bodyPr wrap="square">
            <a:spAutoFit/>
          </a:bodyPr>
          <a:lstStyle/>
          <a:p>
            <a:pPr>
              <a:spcBef>
                <a:spcPct val="50000"/>
              </a:spcBef>
            </a:pPr>
            <a:r>
              <a:rPr lang="en-US" sz="2800" dirty="0">
                <a:solidFill>
                  <a:srgbClr val="CC0000"/>
                </a:solidFill>
                <a:effectLst>
                  <a:outerShdw blurRad="38100" dist="38100" dir="2700000" algn="tl">
                    <a:srgbClr val="000000">
                      <a:alpha val="43137"/>
                    </a:srgbClr>
                  </a:outerShdw>
                </a:effectLst>
              </a:rPr>
              <a:t>Excess </a:t>
            </a:r>
            <a:r>
              <a:rPr lang="en-US" sz="2800" dirty="0" smtClean="0">
                <a:solidFill>
                  <a:srgbClr val="CC0000"/>
                </a:solidFill>
                <a:effectLst>
                  <a:outerShdw blurRad="38100" dist="38100" dir="2700000" algn="tl">
                    <a:srgbClr val="000000">
                      <a:alpha val="43137"/>
                    </a:srgbClr>
                  </a:outerShdw>
                </a:effectLst>
              </a:rPr>
              <a:t>Demand: </a:t>
            </a:r>
            <a:r>
              <a:rPr lang="en-US" sz="2700" dirty="0" smtClean="0">
                <a:latin typeface="Arial"/>
                <a:cs typeface="Arial"/>
              </a:rPr>
              <a:t>when </a:t>
            </a:r>
            <a:r>
              <a:rPr lang="en-US" sz="2700" dirty="0">
                <a:latin typeface="Arial"/>
                <a:cs typeface="Arial"/>
              </a:rPr>
              <a:t>quantity demanded is greater than quantity supplied</a:t>
            </a:r>
          </a:p>
        </p:txBody>
      </p:sp>
      <p:sp>
        <p:nvSpPr>
          <p:cNvPr id="118798" name="Text Box 14"/>
          <p:cNvSpPr txBox="1">
            <a:spLocks noChangeArrowheads="1"/>
          </p:cNvSpPr>
          <p:nvPr/>
        </p:nvSpPr>
        <p:spPr bwMode="auto">
          <a:xfrm>
            <a:off x="6823076" y="1809751"/>
            <a:ext cx="3516678" cy="3893374"/>
          </a:xfrm>
          <a:prstGeom prst="rect">
            <a:avLst/>
          </a:prstGeom>
          <a:noFill/>
          <a:ln w="9525">
            <a:noFill/>
            <a:miter lim="800000"/>
            <a:headEnd/>
            <a:tailEnd/>
          </a:ln>
        </p:spPr>
        <p:txBody>
          <a:bodyPr wrap="square">
            <a:spAutoFit/>
          </a:bodyPr>
          <a:lstStyle/>
          <a:p>
            <a:pPr>
              <a:spcBef>
                <a:spcPct val="50000"/>
              </a:spcBef>
            </a:pPr>
            <a:r>
              <a:rPr lang="en-US" sz="2600" dirty="0" smtClean="0">
                <a:latin typeface="Arial"/>
                <a:cs typeface="Arial"/>
              </a:rPr>
              <a:t>Example: If </a:t>
            </a:r>
            <a:r>
              <a:rPr lang="en-US" sz="2600" b="1" i="1" dirty="0" smtClean="0">
                <a:latin typeface="Arial"/>
                <a:cs typeface="Arial"/>
              </a:rPr>
              <a:t>P</a:t>
            </a:r>
            <a:r>
              <a:rPr lang="en-US" sz="2600" dirty="0">
                <a:latin typeface="Arial"/>
                <a:cs typeface="Arial"/>
              </a:rPr>
              <a:t> </a:t>
            </a:r>
            <a:r>
              <a:rPr lang="en-US" sz="2600" dirty="0" smtClean="0">
                <a:latin typeface="Arial"/>
                <a:cs typeface="Arial"/>
              </a:rPr>
              <a:t>= $</a:t>
            </a:r>
            <a:r>
              <a:rPr lang="en-US" sz="2600" dirty="0">
                <a:latin typeface="Arial"/>
                <a:cs typeface="Arial"/>
              </a:rPr>
              <a:t>1, </a:t>
            </a:r>
            <a:r>
              <a:rPr lang="en-US" sz="2600" dirty="0" smtClean="0">
                <a:latin typeface="Arial"/>
                <a:cs typeface="Arial"/>
              </a:rPr>
              <a:t>then </a:t>
            </a:r>
            <a:r>
              <a:rPr lang="en-US" sz="2600" b="1" i="1" dirty="0" smtClean="0">
                <a:latin typeface="Arial"/>
                <a:cs typeface="Arial"/>
              </a:rPr>
              <a:t>Q</a:t>
            </a:r>
            <a:r>
              <a:rPr lang="en-US" sz="2600" b="1" i="1" baseline="30000" dirty="0" smtClean="0">
                <a:latin typeface="Arial"/>
                <a:cs typeface="Arial"/>
              </a:rPr>
              <a:t>D</a:t>
            </a:r>
            <a:r>
              <a:rPr lang="en-US" sz="2600" dirty="0" smtClean="0">
                <a:latin typeface="Arial"/>
                <a:cs typeface="Arial"/>
              </a:rPr>
              <a:t> = 21 lattes &amp; </a:t>
            </a:r>
            <a:r>
              <a:rPr lang="en-US" sz="2600" b="1" i="1" dirty="0" smtClean="0">
                <a:latin typeface="Arial"/>
                <a:cs typeface="Arial"/>
              </a:rPr>
              <a:t>Q</a:t>
            </a:r>
            <a:r>
              <a:rPr lang="en-US" sz="2600" b="1" i="1" baseline="30000" dirty="0" smtClean="0">
                <a:latin typeface="Arial"/>
                <a:cs typeface="Arial"/>
              </a:rPr>
              <a:t>S</a:t>
            </a:r>
            <a:r>
              <a:rPr lang="en-US" sz="2600" dirty="0" smtClean="0">
                <a:latin typeface="Arial"/>
                <a:cs typeface="Arial"/>
              </a:rPr>
              <a:t> = 5 lattes </a:t>
            </a:r>
            <a:r>
              <a:rPr lang="en-US" sz="2600" dirty="0">
                <a:latin typeface="Arial"/>
                <a:cs typeface="Arial"/>
              </a:rPr>
              <a:t>resulting in a </a:t>
            </a:r>
            <a:r>
              <a:rPr lang="en-US" sz="2600" dirty="0" smtClean="0">
                <a:latin typeface="Arial"/>
                <a:cs typeface="Arial"/>
              </a:rPr>
              <a:t>shortage </a:t>
            </a:r>
            <a:r>
              <a:rPr lang="en-US" sz="2600" dirty="0">
                <a:latin typeface="Arial"/>
                <a:cs typeface="Arial"/>
              </a:rPr>
              <a:t>of 16 lattes</a:t>
            </a:r>
          </a:p>
          <a:p>
            <a:pPr>
              <a:spcBef>
                <a:spcPct val="50000"/>
              </a:spcBef>
            </a:pPr>
            <a:endParaRPr lang="en-US" sz="2600" dirty="0">
              <a:latin typeface="Arial"/>
              <a:cs typeface="Arial"/>
            </a:endParaRPr>
          </a:p>
          <a:p>
            <a:pPr>
              <a:spcBef>
                <a:spcPct val="50000"/>
              </a:spcBef>
            </a:pPr>
            <a:endParaRPr lang="en-US" sz="2600" dirty="0">
              <a:latin typeface="Arial"/>
              <a:cs typeface="Arial"/>
            </a:endParaRPr>
          </a:p>
          <a:p>
            <a:pPr>
              <a:spcBef>
                <a:spcPct val="50000"/>
              </a:spcBef>
            </a:pPr>
            <a:endParaRPr lang="en-US" sz="2600" dirty="0">
              <a:latin typeface="Arial"/>
              <a:cs typeface="Arial"/>
            </a:endParaRPr>
          </a:p>
        </p:txBody>
      </p:sp>
      <p:sp>
        <p:nvSpPr>
          <p:cNvPr id="118802" name="Line 18"/>
          <p:cNvSpPr>
            <a:spLocks noChangeShapeType="1"/>
          </p:cNvSpPr>
          <p:nvPr/>
        </p:nvSpPr>
        <p:spPr bwMode="auto">
          <a:xfrm>
            <a:off x="2846388" y="5045075"/>
            <a:ext cx="2259012" cy="0"/>
          </a:xfrm>
          <a:prstGeom prst="line">
            <a:avLst/>
          </a:prstGeom>
          <a:noFill/>
          <a:ln w="12700">
            <a:solidFill>
              <a:srgbClr val="FF0000"/>
            </a:solidFill>
            <a:prstDash val="dash"/>
            <a:round/>
            <a:headEnd/>
            <a:tailEnd/>
          </a:ln>
        </p:spPr>
        <p:txBody>
          <a:bodyPr/>
          <a:lstStyle/>
          <a:p>
            <a:endParaRPr lang="en-US">
              <a:latin typeface="Arial"/>
              <a:cs typeface="Arial"/>
            </a:endParaRPr>
          </a:p>
        </p:txBody>
      </p:sp>
      <p:grpSp>
        <p:nvGrpSpPr>
          <p:cNvPr id="5" name="Group 19"/>
          <p:cNvGrpSpPr>
            <a:grpSpLocks/>
          </p:cNvGrpSpPr>
          <p:nvPr/>
        </p:nvGrpSpPr>
        <p:grpSpPr bwMode="auto">
          <a:xfrm>
            <a:off x="5029200" y="4972050"/>
            <a:ext cx="139700" cy="642938"/>
            <a:chOff x="2208" y="3132"/>
            <a:chExt cx="88" cy="405"/>
          </a:xfrm>
        </p:grpSpPr>
        <p:sp>
          <p:nvSpPr>
            <p:cNvPr id="12310" name="Line 20"/>
            <p:cNvSpPr>
              <a:spLocks noChangeShapeType="1"/>
            </p:cNvSpPr>
            <p:nvPr/>
          </p:nvSpPr>
          <p:spPr bwMode="auto">
            <a:xfrm flipH="1">
              <a:off x="2247" y="3163"/>
              <a:ext cx="2" cy="374"/>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12311" name="Oval 21"/>
            <p:cNvSpPr>
              <a:spLocks noChangeArrowheads="1"/>
            </p:cNvSpPr>
            <p:nvPr/>
          </p:nvSpPr>
          <p:spPr bwMode="auto">
            <a:xfrm>
              <a:off x="2208" y="3132"/>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grpSp>
        <p:nvGrpSpPr>
          <p:cNvPr id="6" name="Group 22"/>
          <p:cNvGrpSpPr>
            <a:grpSpLocks/>
          </p:cNvGrpSpPr>
          <p:nvPr/>
        </p:nvGrpSpPr>
        <p:grpSpPr bwMode="auto">
          <a:xfrm>
            <a:off x="3317875" y="4972051"/>
            <a:ext cx="139700" cy="646113"/>
            <a:chOff x="1130" y="3132"/>
            <a:chExt cx="88" cy="407"/>
          </a:xfrm>
        </p:grpSpPr>
        <p:sp>
          <p:nvSpPr>
            <p:cNvPr id="12308" name="Line 23"/>
            <p:cNvSpPr>
              <a:spLocks noChangeShapeType="1"/>
            </p:cNvSpPr>
            <p:nvPr/>
          </p:nvSpPr>
          <p:spPr bwMode="auto">
            <a:xfrm flipH="1">
              <a:off x="1173" y="3165"/>
              <a:ext cx="2" cy="374"/>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12309" name="Oval 24"/>
            <p:cNvSpPr>
              <a:spLocks noChangeArrowheads="1"/>
            </p:cNvSpPr>
            <p:nvPr/>
          </p:nvSpPr>
          <p:spPr bwMode="auto">
            <a:xfrm>
              <a:off x="1130" y="3132"/>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sp>
        <p:nvSpPr>
          <p:cNvPr id="118809" name="AutoShape 25"/>
          <p:cNvSpPr>
            <a:spLocks/>
          </p:cNvSpPr>
          <p:nvPr/>
        </p:nvSpPr>
        <p:spPr bwMode="auto">
          <a:xfrm rot="16200000">
            <a:off x="4125119" y="4407694"/>
            <a:ext cx="220662" cy="1714500"/>
          </a:xfrm>
          <a:prstGeom prst="leftBrace">
            <a:avLst>
              <a:gd name="adj1" fmla="val 64748"/>
              <a:gd name="adj2" fmla="val 50000"/>
            </a:avLst>
          </a:prstGeom>
          <a:noFill/>
          <a:ln w="19050">
            <a:solidFill>
              <a:srgbClr val="990000"/>
            </a:solidFill>
            <a:round/>
            <a:headEnd/>
            <a:tailEnd/>
          </a:ln>
        </p:spPr>
        <p:txBody>
          <a:bodyPr wrap="none" anchor="ctr"/>
          <a:lstStyle/>
          <a:p>
            <a:endParaRPr lang="en-US">
              <a:latin typeface="Arial"/>
              <a:cs typeface="Arial"/>
            </a:endParaRPr>
          </a:p>
        </p:txBody>
      </p:sp>
      <p:sp>
        <p:nvSpPr>
          <p:cNvPr id="118810" name="Text Box 26"/>
          <p:cNvSpPr txBox="1">
            <a:spLocks noChangeArrowheads="1"/>
          </p:cNvSpPr>
          <p:nvPr/>
        </p:nvSpPr>
        <p:spPr bwMode="auto">
          <a:xfrm>
            <a:off x="3475039" y="5394326"/>
            <a:ext cx="1512887" cy="473075"/>
          </a:xfrm>
          <a:prstGeom prst="rect">
            <a:avLst/>
          </a:prstGeom>
          <a:solidFill>
            <a:srgbClr val="CCFFCC"/>
          </a:solidFill>
          <a:ln w="9525">
            <a:noFill/>
            <a:miter lim="800000"/>
            <a:headEnd/>
            <a:tailEnd/>
          </a:ln>
        </p:spPr>
        <p:txBody>
          <a:bodyPr lIns="45720" rIns="45720">
            <a:spAutoFit/>
          </a:bodyPr>
          <a:lstStyle/>
          <a:p>
            <a:pPr algn="ctr">
              <a:spcBef>
                <a:spcPct val="50000"/>
              </a:spcBef>
            </a:pPr>
            <a:r>
              <a:rPr lang="en-US" sz="2500" b="1" i="1" dirty="0">
                <a:solidFill>
                  <a:srgbClr val="FF0000"/>
                </a:solidFill>
                <a:latin typeface="Arial"/>
                <a:cs typeface="Arial"/>
              </a:rPr>
              <a:t>Shortage</a:t>
            </a:r>
          </a:p>
        </p:txBody>
      </p:sp>
      <p:sp>
        <p:nvSpPr>
          <p:cNvPr id="12307"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2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9950" y="209551"/>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0971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796"/>
                                        </p:tgtEl>
                                        <p:attrNameLst>
                                          <p:attrName>style.visibility</p:attrName>
                                        </p:attrNameLst>
                                      </p:cBhvr>
                                      <p:to>
                                        <p:strVal val="visible"/>
                                      </p:to>
                                    </p:set>
                                    <p:animEffect transition="in" filter="wipe(left)">
                                      <p:cBhvr>
                                        <p:cTn id="7" dur="500"/>
                                        <p:tgtEl>
                                          <p:spTgt spid="11879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8797"/>
                                        </p:tgtEl>
                                        <p:attrNameLst>
                                          <p:attrName>style.visibility</p:attrName>
                                        </p:attrNameLst>
                                      </p:cBhvr>
                                      <p:to>
                                        <p:strVal val="visible"/>
                                      </p:to>
                                    </p:set>
                                    <p:animEffect transition="in" filter="wipe(left)">
                                      <p:cBhvr>
                                        <p:cTn id="10" dur="500"/>
                                        <p:tgtEl>
                                          <p:spTgt spid="11879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8798"/>
                                        </p:tgtEl>
                                        <p:attrNameLst>
                                          <p:attrName>style.visibility</p:attrName>
                                        </p:attrNameLst>
                                      </p:cBhvr>
                                      <p:to>
                                        <p:strVal val="visible"/>
                                      </p:to>
                                    </p:set>
                                    <p:animEffect transition="in" filter="wipe(left)">
                                      <p:cBhvr>
                                        <p:cTn id="15" dur="500"/>
                                        <p:tgtEl>
                                          <p:spTgt spid="11879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8802"/>
                                        </p:tgtEl>
                                        <p:attrNameLst>
                                          <p:attrName>style.visibility</p:attrName>
                                        </p:attrNameLst>
                                      </p:cBhvr>
                                      <p:to>
                                        <p:strVal val="visible"/>
                                      </p:to>
                                    </p:set>
                                    <p:animEffect transition="in" filter="wipe(left)">
                                      <p:cBhvr>
                                        <p:cTn id="18" dur="500"/>
                                        <p:tgtEl>
                                          <p:spTgt spid="118802"/>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18809"/>
                                        </p:tgtEl>
                                        <p:attrNameLst>
                                          <p:attrName>style.visibility</p:attrName>
                                        </p:attrNameLst>
                                      </p:cBhvr>
                                      <p:to>
                                        <p:strVal val="visible"/>
                                      </p:to>
                                    </p:set>
                                    <p:animEffect transition="in" filter="fade">
                                      <p:cBhvr>
                                        <p:cTn id="30" dur="500"/>
                                        <p:tgtEl>
                                          <p:spTgt spid="11880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8810"/>
                                        </p:tgtEl>
                                        <p:attrNameLst>
                                          <p:attrName>style.visibility</p:attrName>
                                        </p:attrNameLst>
                                      </p:cBhvr>
                                      <p:to>
                                        <p:strVal val="visible"/>
                                      </p:to>
                                    </p:set>
                                    <p:animEffect transition="in" filter="fade">
                                      <p:cBhvr>
                                        <p:cTn id="33" dur="500"/>
                                        <p:tgtEl>
                                          <p:spTgt spid="118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6" grpId="0"/>
      <p:bldP spid="118797" grpId="0"/>
      <p:bldP spid="118798" grpId="0"/>
      <p:bldP spid="118802" grpId="0" animBg="1"/>
      <p:bldP spid="118809" grpId="0" animBg="1"/>
      <p:bldP spid="1188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01814" y="1444626"/>
            <a:ext cx="5513387" cy="4886325"/>
            <a:chOff x="175" y="910"/>
            <a:chExt cx="3473" cy="3078"/>
          </a:xfrm>
        </p:grpSpPr>
        <p:graphicFrame>
          <p:nvGraphicFramePr>
            <p:cNvPr id="13314" name="Object 3"/>
            <p:cNvGraphicFramePr>
              <a:graphicFrameLocks noChangeAspect="1"/>
            </p:cNvGraphicFramePr>
            <p:nvPr/>
          </p:nvGraphicFramePr>
          <p:xfrm>
            <a:off x="175" y="910"/>
            <a:ext cx="3446" cy="3078"/>
          </p:xfrm>
          <a:graphic>
            <a:graphicData uri="http://schemas.openxmlformats.org/presentationml/2006/ole">
              <mc:AlternateContent xmlns:mc="http://schemas.openxmlformats.org/markup-compatibility/2006">
                <mc:Choice xmlns:v="urn:schemas-microsoft-com:vml" Requires="v">
                  <p:oleObj spid="_x0000_s19466" name="Worksheet" r:id="rId4" imgW="5800825" imgH="5181763" progId="Excel.Sheet.8">
                    <p:embed/>
                  </p:oleObj>
                </mc:Choice>
                <mc:Fallback>
                  <p:oleObj name="Worksheet" r:id="rId4" imgW="5800825" imgH="5181763" progId="Excel.Sheet.8">
                    <p:embed/>
                    <p:pic>
                      <p:nvPicPr>
                        <p:cNvPr id="1331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 y="910"/>
                          <a:ext cx="3446" cy="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55" name="Text Box 4"/>
            <p:cNvSpPr txBox="1">
              <a:spLocks noChangeArrowheads="1"/>
            </p:cNvSpPr>
            <p:nvPr/>
          </p:nvSpPr>
          <p:spPr bwMode="auto">
            <a:xfrm>
              <a:off x="665" y="1015"/>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latin typeface="Arial"/>
                  <a:cs typeface="Arial"/>
                </a:rPr>
                <a:t>P</a:t>
              </a:r>
            </a:p>
          </p:txBody>
        </p:sp>
        <p:sp>
          <p:nvSpPr>
            <p:cNvPr id="13356" name="Text Box 5"/>
            <p:cNvSpPr txBox="1">
              <a:spLocks noChangeArrowheads="1"/>
            </p:cNvSpPr>
            <p:nvPr/>
          </p:nvSpPr>
          <p:spPr bwMode="auto">
            <a:xfrm>
              <a:off x="3375" y="3451"/>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Q</a:t>
              </a:r>
            </a:p>
          </p:txBody>
        </p:sp>
      </p:grpSp>
      <p:grpSp>
        <p:nvGrpSpPr>
          <p:cNvPr id="3" name="Group 6"/>
          <p:cNvGrpSpPr>
            <a:grpSpLocks/>
          </p:cNvGrpSpPr>
          <p:nvPr/>
        </p:nvGrpSpPr>
        <p:grpSpPr bwMode="auto">
          <a:xfrm>
            <a:off x="3332163" y="1946276"/>
            <a:ext cx="2101850" cy="3660775"/>
            <a:chOff x="1139" y="1226"/>
            <a:chExt cx="1324" cy="2306"/>
          </a:xfrm>
        </p:grpSpPr>
        <p:sp>
          <p:nvSpPr>
            <p:cNvPr id="13353" name="Line 7"/>
            <p:cNvSpPr>
              <a:spLocks noChangeShapeType="1"/>
            </p:cNvSpPr>
            <p:nvPr/>
          </p:nvSpPr>
          <p:spPr bwMode="auto">
            <a:xfrm>
              <a:off x="1151" y="1252"/>
              <a:ext cx="1312" cy="2280"/>
            </a:xfrm>
            <a:prstGeom prst="line">
              <a:avLst/>
            </a:prstGeom>
            <a:noFill/>
            <a:ln w="50800">
              <a:solidFill>
                <a:srgbClr val="003399"/>
              </a:solidFill>
              <a:round/>
              <a:headEnd/>
              <a:tailEnd/>
            </a:ln>
          </p:spPr>
          <p:txBody>
            <a:bodyPr/>
            <a:lstStyle/>
            <a:p>
              <a:endParaRPr lang="en-US">
                <a:latin typeface="Arial"/>
                <a:cs typeface="Arial"/>
              </a:endParaRPr>
            </a:p>
          </p:txBody>
        </p:sp>
        <p:sp>
          <p:nvSpPr>
            <p:cNvPr id="13354" name="Text Box 8"/>
            <p:cNvSpPr txBox="1">
              <a:spLocks noChangeArrowheads="1"/>
            </p:cNvSpPr>
            <p:nvPr/>
          </p:nvSpPr>
          <p:spPr bwMode="auto">
            <a:xfrm>
              <a:off x="1139" y="1226"/>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D</a:t>
              </a:r>
            </a:p>
          </p:txBody>
        </p:sp>
      </p:grpSp>
      <p:grpSp>
        <p:nvGrpSpPr>
          <p:cNvPr id="4" name="Group 9"/>
          <p:cNvGrpSpPr>
            <a:grpSpLocks/>
          </p:cNvGrpSpPr>
          <p:nvPr/>
        </p:nvGrpSpPr>
        <p:grpSpPr bwMode="auto">
          <a:xfrm>
            <a:off x="2851150" y="1944689"/>
            <a:ext cx="3367088" cy="3665537"/>
            <a:chOff x="836" y="1225"/>
            <a:chExt cx="2121" cy="2309"/>
          </a:xfrm>
        </p:grpSpPr>
        <p:sp>
          <p:nvSpPr>
            <p:cNvPr id="13351" name="Line 10"/>
            <p:cNvSpPr>
              <a:spLocks noChangeShapeType="1"/>
            </p:cNvSpPr>
            <p:nvPr/>
          </p:nvSpPr>
          <p:spPr bwMode="auto">
            <a:xfrm flipH="1">
              <a:off x="836" y="1326"/>
              <a:ext cx="2064" cy="2208"/>
            </a:xfrm>
            <a:prstGeom prst="line">
              <a:avLst/>
            </a:prstGeom>
            <a:noFill/>
            <a:ln w="50800">
              <a:solidFill>
                <a:srgbClr val="003399"/>
              </a:solidFill>
              <a:round/>
              <a:headEnd/>
              <a:tailEnd/>
            </a:ln>
          </p:spPr>
          <p:txBody>
            <a:bodyPr/>
            <a:lstStyle/>
            <a:p>
              <a:endParaRPr lang="en-US">
                <a:latin typeface="Arial"/>
                <a:cs typeface="Arial"/>
              </a:endParaRPr>
            </a:p>
          </p:txBody>
        </p:sp>
        <p:sp>
          <p:nvSpPr>
            <p:cNvPr id="13352" name="Text Box 11"/>
            <p:cNvSpPr txBox="1">
              <a:spLocks noChangeArrowheads="1"/>
            </p:cNvSpPr>
            <p:nvPr/>
          </p:nvSpPr>
          <p:spPr bwMode="auto">
            <a:xfrm>
              <a:off x="2684" y="1225"/>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S</a:t>
              </a:r>
            </a:p>
          </p:txBody>
        </p:sp>
      </p:grpSp>
      <p:sp>
        <p:nvSpPr>
          <p:cNvPr id="13320" name="Rectangle 12"/>
          <p:cNvSpPr>
            <a:spLocks noGrp="1" noChangeArrowheads="1"/>
          </p:cNvSpPr>
          <p:nvPr>
            <p:ph type="title" idx="4294967295"/>
          </p:nvPr>
        </p:nvSpPr>
        <p:spPr>
          <a:xfrm>
            <a:off x="2095500" y="257175"/>
            <a:ext cx="7124700" cy="622300"/>
          </a:xfrm>
        </p:spPr>
        <p:txBody>
          <a:bodyPr>
            <a:normAutofit/>
          </a:bodyPr>
          <a:lstStyle/>
          <a:p>
            <a:pPr eaLnBrk="1" hangingPunct="1"/>
            <a:r>
              <a:rPr lang="en-US" sz="3100" dirty="0">
                <a:solidFill>
                  <a:srgbClr val="CC0000"/>
                </a:solidFill>
              </a:rPr>
              <a:t>Excess Demand</a:t>
            </a:r>
            <a:endParaRPr lang="en-US" sz="3100" dirty="0">
              <a:solidFill>
                <a:schemeClr val="tx1"/>
              </a:solidFill>
            </a:endParaRPr>
          </a:p>
        </p:txBody>
      </p:sp>
      <p:sp>
        <p:nvSpPr>
          <p:cNvPr id="13322" name="Line 14"/>
          <p:cNvSpPr>
            <a:spLocks noChangeShapeType="1"/>
          </p:cNvSpPr>
          <p:nvPr/>
        </p:nvSpPr>
        <p:spPr bwMode="auto">
          <a:xfrm>
            <a:off x="2846388" y="5045075"/>
            <a:ext cx="2259012" cy="0"/>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3323" name="Line 15"/>
          <p:cNvSpPr>
            <a:spLocks noChangeShapeType="1"/>
          </p:cNvSpPr>
          <p:nvPr/>
        </p:nvSpPr>
        <p:spPr bwMode="auto">
          <a:xfrm flipH="1">
            <a:off x="5091114" y="5021264"/>
            <a:ext cx="3175" cy="593725"/>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3324" name="Oval 16"/>
          <p:cNvSpPr>
            <a:spLocks noChangeArrowheads="1"/>
          </p:cNvSpPr>
          <p:nvPr/>
        </p:nvSpPr>
        <p:spPr bwMode="auto">
          <a:xfrm>
            <a:off x="5029200" y="4972051"/>
            <a:ext cx="139700" cy="138113"/>
          </a:xfrm>
          <a:prstGeom prst="ellipse">
            <a:avLst/>
          </a:prstGeom>
          <a:solidFill>
            <a:srgbClr val="B2B2B2"/>
          </a:solidFill>
          <a:ln w="9525">
            <a:noFill/>
            <a:prstDash val="dash"/>
            <a:round/>
            <a:headEnd/>
            <a:tailEnd/>
          </a:ln>
        </p:spPr>
        <p:txBody>
          <a:bodyPr wrap="none" anchor="ctr"/>
          <a:lstStyle/>
          <a:p>
            <a:endParaRPr lang="en-US">
              <a:latin typeface="Arial"/>
              <a:cs typeface="Arial"/>
            </a:endParaRPr>
          </a:p>
        </p:txBody>
      </p:sp>
      <p:grpSp>
        <p:nvGrpSpPr>
          <p:cNvPr id="5" name="Group 17"/>
          <p:cNvGrpSpPr>
            <a:grpSpLocks/>
          </p:cNvGrpSpPr>
          <p:nvPr/>
        </p:nvGrpSpPr>
        <p:grpSpPr bwMode="auto">
          <a:xfrm>
            <a:off x="3317875" y="4972051"/>
            <a:ext cx="139700" cy="646113"/>
            <a:chOff x="1130" y="3132"/>
            <a:chExt cx="88" cy="407"/>
          </a:xfrm>
        </p:grpSpPr>
        <p:sp>
          <p:nvSpPr>
            <p:cNvPr id="13349" name="Line 18"/>
            <p:cNvSpPr>
              <a:spLocks noChangeShapeType="1"/>
            </p:cNvSpPr>
            <p:nvPr/>
          </p:nvSpPr>
          <p:spPr bwMode="auto">
            <a:xfrm flipH="1">
              <a:off x="1173" y="3165"/>
              <a:ext cx="2" cy="374"/>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3350" name="Oval 19"/>
            <p:cNvSpPr>
              <a:spLocks noChangeArrowheads="1"/>
            </p:cNvSpPr>
            <p:nvPr/>
          </p:nvSpPr>
          <p:spPr bwMode="auto">
            <a:xfrm>
              <a:off x="1130" y="3132"/>
              <a:ext cx="88" cy="87"/>
            </a:xfrm>
            <a:prstGeom prst="ellipse">
              <a:avLst/>
            </a:prstGeom>
            <a:solidFill>
              <a:srgbClr val="B2B2B2"/>
            </a:solidFill>
            <a:ln w="9525">
              <a:noFill/>
              <a:prstDash val="dash"/>
              <a:round/>
              <a:headEnd/>
              <a:tailEnd/>
            </a:ln>
          </p:spPr>
          <p:txBody>
            <a:bodyPr wrap="none" anchor="ctr"/>
            <a:lstStyle/>
            <a:p>
              <a:endParaRPr lang="en-US">
                <a:latin typeface="Arial"/>
                <a:cs typeface="Arial"/>
              </a:endParaRPr>
            </a:p>
          </p:txBody>
        </p:sp>
      </p:grpSp>
      <p:sp>
        <p:nvSpPr>
          <p:cNvPr id="119828" name="Text Box 20"/>
          <p:cNvSpPr txBox="1">
            <a:spLocks noChangeArrowheads="1"/>
          </p:cNvSpPr>
          <p:nvPr/>
        </p:nvSpPr>
        <p:spPr bwMode="auto">
          <a:xfrm>
            <a:off x="6529388" y="1782764"/>
            <a:ext cx="3968750" cy="3893374"/>
          </a:xfrm>
          <a:prstGeom prst="rect">
            <a:avLst/>
          </a:prstGeom>
          <a:noFill/>
          <a:ln w="9525">
            <a:noFill/>
            <a:miter lim="800000"/>
            <a:headEnd/>
            <a:tailEnd/>
          </a:ln>
        </p:spPr>
        <p:txBody>
          <a:bodyPr>
            <a:spAutoFit/>
          </a:bodyPr>
          <a:lstStyle/>
          <a:p>
            <a:pPr>
              <a:spcBef>
                <a:spcPct val="50000"/>
              </a:spcBef>
            </a:pPr>
            <a:r>
              <a:rPr lang="en-US" sz="2600" dirty="0">
                <a:latin typeface="Arial"/>
                <a:cs typeface="Arial"/>
              </a:rPr>
              <a:t>Facing a shortage, </a:t>
            </a:r>
            <a:br>
              <a:rPr lang="en-US" sz="2600" dirty="0">
                <a:latin typeface="Arial"/>
                <a:cs typeface="Arial"/>
              </a:rPr>
            </a:br>
            <a:r>
              <a:rPr lang="en-US" sz="2600" dirty="0">
                <a:latin typeface="Arial"/>
                <a:cs typeface="Arial"/>
              </a:rPr>
              <a:t>sellers raise the price, causing </a:t>
            </a:r>
            <a:r>
              <a:rPr lang="en-US" sz="2600" b="1" i="1" dirty="0">
                <a:latin typeface="Arial"/>
                <a:cs typeface="Arial"/>
              </a:rPr>
              <a:t>Q</a:t>
            </a:r>
            <a:r>
              <a:rPr lang="en-US" sz="2600" b="1" i="1" baseline="30000" dirty="0">
                <a:latin typeface="Arial"/>
                <a:cs typeface="Arial"/>
              </a:rPr>
              <a:t>D</a:t>
            </a:r>
            <a:r>
              <a:rPr lang="en-US" sz="2600" dirty="0">
                <a:latin typeface="Arial"/>
                <a:cs typeface="Arial"/>
              </a:rPr>
              <a:t> to </a:t>
            </a:r>
            <a:r>
              <a:rPr lang="en-US" sz="2600" dirty="0" smtClean="0">
                <a:latin typeface="Arial"/>
                <a:cs typeface="Arial"/>
              </a:rPr>
              <a:t>fall </a:t>
            </a:r>
            <a:r>
              <a:rPr lang="en-US" sz="2600" dirty="0">
                <a:latin typeface="Arial"/>
                <a:cs typeface="Arial"/>
              </a:rPr>
              <a:t>and </a:t>
            </a:r>
            <a:r>
              <a:rPr lang="en-US" sz="2600" b="1" i="1" dirty="0">
                <a:latin typeface="Arial"/>
                <a:cs typeface="Arial"/>
              </a:rPr>
              <a:t>Q</a:t>
            </a:r>
            <a:r>
              <a:rPr lang="en-US" sz="2600" b="1" i="1" baseline="30000" dirty="0">
                <a:latin typeface="Arial"/>
                <a:cs typeface="Arial"/>
              </a:rPr>
              <a:t>S</a:t>
            </a:r>
            <a:r>
              <a:rPr lang="en-US" sz="2600" dirty="0">
                <a:latin typeface="Arial"/>
                <a:cs typeface="Arial"/>
              </a:rPr>
              <a:t> to rise</a:t>
            </a:r>
            <a:r>
              <a:rPr lang="en-US" sz="2600" dirty="0" smtClean="0">
                <a:latin typeface="Arial"/>
                <a:cs typeface="Arial"/>
              </a:rPr>
              <a:t>, </a:t>
            </a:r>
            <a:r>
              <a:rPr lang="en-US" sz="2600" dirty="0">
                <a:latin typeface="Arial"/>
                <a:cs typeface="Arial"/>
              </a:rPr>
              <a:t>…which reduces the shortage.   </a:t>
            </a:r>
          </a:p>
          <a:p>
            <a:pPr>
              <a:spcBef>
                <a:spcPct val="50000"/>
              </a:spcBef>
            </a:pPr>
            <a:endParaRPr lang="en-US" sz="2600" dirty="0">
              <a:latin typeface="Arial"/>
              <a:cs typeface="Arial"/>
            </a:endParaRPr>
          </a:p>
          <a:p>
            <a:pPr>
              <a:spcBef>
                <a:spcPct val="50000"/>
              </a:spcBef>
            </a:pPr>
            <a:endParaRPr lang="en-US" sz="2600" dirty="0">
              <a:latin typeface="Arial"/>
              <a:cs typeface="Arial"/>
            </a:endParaRPr>
          </a:p>
          <a:p>
            <a:pPr>
              <a:spcBef>
                <a:spcPct val="50000"/>
              </a:spcBef>
            </a:pPr>
            <a:endParaRPr lang="en-US" sz="2600" dirty="0">
              <a:latin typeface="Arial"/>
              <a:cs typeface="Arial"/>
            </a:endParaRPr>
          </a:p>
        </p:txBody>
      </p:sp>
      <p:grpSp>
        <p:nvGrpSpPr>
          <p:cNvPr id="6" name="Group 24"/>
          <p:cNvGrpSpPr>
            <a:grpSpLocks/>
          </p:cNvGrpSpPr>
          <p:nvPr/>
        </p:nvGrpSpPr>
        <p:grpSpPr bwMode="auto">
          <a:xfrm>
            <a:off x="2843214" y="4479925"/>
            <a:ext cx="1952625" cy="558800"/>
            <a:chOff x="831" y="2822"/>
            <a:chExt cx="1230" cy="352"/>
          </a:xfrm>
        </p:grpSpPr>
        <p:sp>
          <p:nvSpPr>
            <p:cNvPr id="13347" name="Line 25"/>
            <p:cNvSpPr>
              <a:spLocks noChangeShapeType="1"/>
            </p:cNvSpPr>
            <p:nvPr/>
          </p:nvSpPr>
          <p:spPr bwMode="auto">
            <a:xfrm>
              <a:off x="831" y="2822"/>
              <a:ext cx="1230" cy="0"/>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13348" name="Line 26"/>
            <p:cNvSpPr>
              <a:spLocks noChangeShapeType="1"/>
            </p:cNvSpPr>
            <p:nvPr/>
          </p:nvSpPr>
          <p:spPr bwMode="auto">
            <a:xfrm rot="10800000">
              <a:off x="833" y="2822"/>
              <a:ext cx="0" cy="352"/>
            </a:xfrm>
            <a:prstGeom prst="line">
              <a:avLst/>
            </a:prstGeom>
            <a:noFill/>
            <a:ln w="57150">
              <a:solidFill>
                <a:srgbClr val="990000"/>
              </a:solidFill>
              <a:round/>
              <a:headEnd/>
              <a:tailEnd type="triangle" w="med" len="med"/>
            </a:ln>
          </p:spPr>
          <p:txBody>
            <a:bodyPr/>
            <a:lstStyle/>
            <a:p>
              <a:endParaRPr lang="en-US">
                <a:latin typeface="Arial"/>
                <a:cs typeface="Arial"/>
              </a:endParaRPr>
            </a:p>
          </p:txBody>
        </p:sp>
      </p:grpSp>
      <p:grpSp>
        <p:nvGrpSpPr>
          <p:cNvPr id="7" name="Group 27"/>
          <p:cNvGrpSpPr>
            <a:grpSpLocks/>
          </p:cNvGrpSpPr>
          <p:nvPr/>
        </p:nvGrpSpPr>
        <p:grpSpPr bwMode="auto">
          <a:xfrm>
            <a:off x="4710114" y="4405314"/>
            <a:ext cx="384175" cy="1214437"/>
            <a:chOff x="2007" y="2775"/>
            <a:chExt cx="242" cy="765"/>
          </a:xfrm>
        </p:grpSpPr>
        <p:grpSp>
          <p:nvGrpSpPr>
            <p:cNvPr id="8" name="Group 28"/>
            <p:cNvGrpSpPr>
              <a:grpSpLocks/>
            </p:cNvGrpSpPr>
            <p:nvPr/>
          </p:nvGrpSpPr>
          <p:grpSpPr bwMode="auto">
            <a:xfrm>
              <a:off x="2007" y="2775"/>
              <a:ext cx="88" cy="765"/>
              <a:chOff x="2007" y="2775"/>
              <a:chExt cx="88" cy="765"/>
            </a:xfrm>
          </p:grpSpPr>
          <p:sp>
            <p:nvSpPr>
              <p:cNvPr id="13345" name="Line 29"/>
              <p:cNvSpPr>
                <a:spLocks noChangeShapeType="1"/>
              </p:cNvSpPr>
              <p:nvPr/>
            </p:nvSpPr>
            <p:spPr bwMode="auto">
              <a:xfrm flipH="1">
                <a:off x="2050" y="2822"/>
                <a:ext cx="0" cy="718"/>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13346" name="Oval 30"/>
              <p:cNvSpPr>
                <a:spLocks noChangeArrowheads="1"/>
              </p:cNvSpPr>
              <p:nvPr/>
            </p:nvSpPr>
            <p:spPr bwMode="auto">
              <a:xfrm>
                <a:off x="2007" y="2775"/>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sp>
          <p:nvSpPr>
            <p:cNvPr id="13344" name="Line 31"/>
            <p:cNvSpPr>
              <a:spLocks noChangeShapeType="1"/>
            </p:cNvSpPr>
            <p:nvPr/>
          </p:nvSpPr>
          <p:spPr bwMode="auto">
            <a:xfrm rot="5400000">
              <a:off x="2148" y="3438"/>
              <a:ext cx="0" cy="202"/>
            </a:xfrm>
            <a:prstGeom prst="line">
              <a:avLst/>
            </a:prstGeom>
            <a:noFill/>
            <a:ln w="57150">
              <a:solidFill>
                <a:srgbClr val="990000"/>
              </a:solidFill>
              <a:round/>
              <a:headEnd/>
              <a:tailEnd type="triangle" w="med" len="med"/>
            </a:ln>
          </p:spPr>
          <p:txBody>
            <a:bodyPr/>
            <a:lstStyle/>
            <a:p>
              <a:endParaRPr lang="en-US">
                <a:latin typeface="Arial"/>
                <a:cs typeface="Arial"/>
              </a:endParaRPr>
            </a:p>
          </p:txBody>
        </p:sp>
      </p:grpSp>
      <p:grpSp>
        <p:nvGrpSpPr>
          <p:cNvPr id="9" name="Group 32"/>
          <p:cNvGrpSpPr>
            <a:grpSpLocks/>
          </p:cNvGrpSpPr>
          <p:nvPr/>
        </p:nvGrpSpPr>
        <p:grpSpPr bwMode="auto">
          <a:xfrm>
            <a:off x="3382963" y="4408489"/>
            <a:ext cx="596900" cy="1209675"/>
            <a:chOff x="1171" y="2777"/>
            <a:chExt cx="376" cy="762"/>
          </a:xfrm>
        </p:grpSpPr>
        <p:grpSp>
          <p:nvGrpSpPr>
            <p:cNvPr id="10" name="Group 33"/>
            <p:cNvGrpSpPr>
              <a:grpSpLocks/>
            </p:cNvGrpSpPr>
            <p:nvPr/>
          </p:nvGrpSpPr>
          <p:grpSpPr bwMode="auto">
            <a:xfrm>
              <a:off x="1459" y="2777"/>
              <a:ext cx="88" cy="759"/>
              <a:chOff x="1459" y="2777"/>
              <a:chExt cx="88" cy="759"/>
            </a:xfrm>
          </p:grpSpPr>
          <p:sp>
            <p:nvSpPr>
              <p:cNvPr id="13341" name="Line 34"/>
              <p:cNvSpPr>
                <a:spLocks noChangeShapeType="1"/>
              </p:cNvSpPr>
              <p:nvPr/>
            </p:nvSpPr>
            <p:spPr bwMode="auto">
              <a:xfrm flipH="1">
                <a:off x="1504" y="2820"/>
                <a:ext cx="2" cy="716"/>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13342" name="Oval 35"/>
              <p:cNvSpPr>
                <a:spLocks noChangeArrowheads="1"/>
              </p:cNvSpPr>
              <p:nvPr/>
            </p:nvSpPr>
            <p:spPr bwMode="auto">
              <a:xfrm>
                <a:off x="1459" y="2777"/>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sp>
          <p:nvSpPr>
            <p:cNvPr id="13340" name="Line 36"/>
            <p:cNvSpPr>
              <a:spLocks noChangeShapeType="1"/>
            </p:cNvSpPr>
            <p:nvPr/>
          </p:nvSpPr>
          <p:spPr bwMode="auto">
            <a:xfrm rot="-5400000">
              <a:off x="1340" y="3370"/>
              <a:ext cx="0" cy="338"/>
            </a:xfrm>
            <a:prstGeom prst="line">
              <a:avLst/>
            </a:prstGeom>
            <a:noFill/>
            <a:ln w="57150">
              <a:solidFill>
                <a:srgbClr val="990000"/>
              </a:solidFill>
              <a:round/>
              <a:headEnd/>
              <a:tailEnd type="triangle" w="med" len="med"/>
            </a:ln>
          </p:spPr>
          <p:txBody>
            <a:bodyPr/>
            <a:lstStyle/>
            <a:p>
              <a:endParaRPr lang="en-US">
                <a:latin typeface="Arial"/>
                <a:cs typeface="Arial"/>
              </a:endParaRPr>
            </a:p>
          </p:txBody>
        </p:sp>
      </p:grpSp>
      <p:grpSp>
        <p:nvGrpSpPr>
          <p:cNvPr id="11" name="Group 37"/>
          <p:cNvGrpSpPr>
            <a:grpSpLocks/>
          </p:cNvGrpSpPr>
          <p:nvPr/>
        </p:nvGrpSpPr>
        <p:grpSpPr bwMode="auto">
          <a:xfrm>
            <a:off x="3482975" y="4572001"/>
            <a:ext cx="1512888" cy="912813"/>
            <a:chOff x="1234" y="2880"/>
            <a:chExt cx="953" cy="575"/>
          </a:xfrm>
        </p:grpSpPr>
        <p:sp>
          <p:nvSpPr>
            <p:cNvPr id="13335" name="AutoShape 38"/>
            <p:cNvSpPr>
              <a:spLocks/>
            </p:cNvSpPr>
            <p:nvPr/>
          </p:nvSpPr>
          <p:spPr bwMode="auto">
            <a:xfrm rot="-5400000">
              <a:off x="1712" y="2675"/>
              <a:ext cx="132" cy="541"/>
            </a:xfrm>
            <a:prstGeom prst="leftBrace">
              <a:avLst>
                <a:gd name="adj1" fmla="val 34154"/>
                <a:gd name="adj2" fmla="val 50000"/>
              </a:avLst>
            </a:prstGeom>
            <a:noFill/>
            <a:ln w="19050">
              <a:solidFill>
                <a:srgbClr val="990000"/>
              </a:solidFill>
              <a:round/>
              <a:headEnd/>
              <a:tailEnd/>
            </a:ln>
          </p:spPr>
          <p:txBody>
            <a:bodyPr wrap="none" anchor="ctr"/>
            <a:lstStyle/>
            <a:p>
              <a:endParaRPr lang="en-US">
                <a:latin typeface="Arial"/>
                <a:cs typeface="Arial"/>
              </a:endParaRPr>
            </a:p>
          </p:txBody>
        </p:sp>
        <p:grpSp>
          <p:nvGrpSpPr>
            <p:cNvPr id="12" name="Group 39"/>
            <p:cNvGrpSpPr>
              <a:grpSpLocks/>
            </p:cNvGrpSpPr>
            <p:nvPr/>
          </p:nvGrpSpPr>
          <p:grpSpPr bwMode="auto">
            <a:xfrm>
              <a:off x="1234" y="3031"/>
              <a:ext cx="953" cy="424"/>
              <a:chOff x="1234" y="3031"/>
              <a:chExt cx="953" cy="424"/>
            </a:xfrm>
          </p:grpSpPr>
          <p:sp>
            <p:nvSpPr>
              <p:cNvPr id="13337" name="Line 40"/>
              <p:cNvSpPr>
                <a:spLocks noChangeShapeType="1"/>
              </p:cNvSpPr>
              <p:nvPr/>
            </p:nvSpPr>
            <p:spPr bwMode="auto">
              <a:xfrm flipV="1">
                <a:off x="1700" y="3031"/>
                <a:ext cx="75" cy="322"/>
              </a:xfrm>
              <a:prstGeom prst="line">
                <a:avLst/>
              </a:prstGeom>
              <a:noFill/>
              <a:ln w="9525">
                <a:solidFill>
                  <a:schemeClr val="tx1"/>
                </a:solidFill>
                <a:round/>
                <a:headEnd/>
                <a:tailEnd/>
              </a:ln>
            </p:spPr>
            <p:txBody>
              <a:bodyPr/>
              <a:lstStyle/>
              <a:p>
                <a:endParaRPr lang="en-US">
                  <a:latin typeface="Arial"/>
                  <a:cs typeface="Arial"/>
                </a:endParaRPr>
              </a:p>
            </p:txBody>
          </p:sp>
          <p:sp>
            <p:nvSpPr>
              <p:cNvPr id="13338" name="Text Box 41"/>
              <p:cNvSpPr txBox="1">
                <a:spLocks noChangeArrowheads="1"/>
              </p:cNvSpPr>
              <p:nvPr/>
            </p:nvSpPr>
            <p:spPr bwMode="auto">
              <a:xfrm>
                <a:off x="1234" y="3157"/>
                <a:ext cx="953" cy="298"/>
              </a:xfrm>
              <a:prstGeom prst="rect">
                <a:avLst/>
              </a:prstGeom>
              <a:solidFill>
                <a:srgbClr val="CCFFCC"/>
              </a:solidFill>
              <a:ln w="9525">
                <a:noFill/>
                <a:miter lim="800000"/>
                <a:headEnd/>
                <a:tailEnd/>
              </a:ln>
            </p:spPr>
            <p:txBody>
              <a:bodyPr lIns="45720" rIns="45720">
                <a:spAutoFit/>
              </a:bodyPr>
              <a:lstStyle/>
              <a:p>
                <a:pPr algn="ctr">
                  <a:spcBef>
                    <a:spcPct val="50000"/>
                  </a:spcBef>
                </a:pPr>
                <a:r>
                  <a:rPr lang="en-US" sz="2500" b="1" i="1" dirty="0">
                    <a:solidFill>
                      <a:srgbClr val="FF0000"/>
                    </a:solidFill>
                    <a:latin typeface="Arial"/>
                    <a:cs typeface="Arial"/>
                  </a:rPr>
                  <a:t>Shortage</a:t>
                </a:r>
              </a:p>
            </p:txBody>
          </p:sp>
        </p:grpSp>
      </p:grpSp>
      <p:sp>
        <p:nvSpPr>
          <p:cNvPr id="13334"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4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15513" y="327851"/>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0738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828"/>
                                        </p:tgtEl>
                                        <p:attrNameLst>
                                          <p:attrName>style.visibility</p:attrName>
                                        </p:attrNameLst>
                                      </p:cBhvr>
                                      <p:to>
                                        <p:strVal val="visible"/>
                                      </p:to>
                                    </p:set>
                                    <p:animEffect transition="in" filter="wipe(left)">
                                      <p:cBhvr>
                                        <p:cTn id="7" dur="500"/>
                                        <p:tgtEl>
                                          <p:spTgt spid="119828"/>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upRight)">
                                      <p:cBhvr>
                                        <p:cTn id="11" dur="500"/>
                                        <p:tgtEl>
                                          <p:spTgt spid="6"/>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Left)">
                                      <p:cBhvr>
                                        <p:cTn id="15" dur="500"/>
                                        <p:tgtEl>
                                          <p:spTgt spid="7"/>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Right)">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Grp="1" noChangeArrowheads="1"/>
          </p:cNvSpPr>
          <p:nvPr>
            <p:ph type="title"/>
          </p:nvPr>
        </p:nvSpPr>
        <p:spPr>
          <a:xfrm>
            <a:off x="2057401" y="152400"/>
            <a:ext cx="8208963" cy="954088"/>
          </a:xfrm>
        </p:spPr>
        <p:txBody>
          <a:bodyPr>
            <a:normAutofit fontScale="90000"/>
          </a:bodyPr>
          <a:lstStyle/>
          <a:p>
            <a:pPr algn="l" eaLnBrk="1" hangingPunct="1">
              <a:defRPr/>
            </a:pPr>
            <a:r>
              <a:rPr lang="en-US" sz="4000" dirty="0" smtClean="0">
                <a:solidFill>
                  <a:srgbClr val="CC9900"/>
                </a:solidFill>
                <a:cs typeface="Arial" charset="0"/>
              </a:rPr>
              <a:t>PPF &amp; Impossibility (given resource &amp; technological constraints)</a:t>
            </a:r>
            <a:endParaRPr lang="en-US" sz="4000" dirty="0">
              <a:solidFill>
                <a:srgbClr val="CC9900"/>
              </a:solidFill>
              <a:cs typeface="Arial" charset="0"/>
            </a:endParaRPr>
          </a:p>
        </p:txBody>
      </p:sp>
      <p:grpSp>
        <p:nvGrpSpPr>
          <p:cNvPr id="7" name="Group 8"/>
          <p:cNvGrpSpPr>
            <a:grpSpLocks/>
          </p:cNvGrpSpPr>
          <p:nvPr/>
        </p:nvGrpSpPr>
        <p:grpSpPr bwMode="auto">
          <a:xfrm>
            <a:off x="4864926" y="1211262"/>
            <a:ext cx="5559425" cy="5189538"/>
            <a:chOff x="2132" y="710"/>
            <a:chExt cx="3502" cy="3269"/>
          </a:xfrm>
        </p:grpSpPr>
        <p:graphicFrame>
          <p:nvGraphicFramePr>
            <p:cNvPr id="8" name="Object 9"/>
            <p:cNvGraphicFramePr>
              <a:graphicFrameLocks noChangeAspect="1"/>
            </p:cNvGraphicFramePr>
            <p:nvPr/>
          </p:nvGraphicFramePr>
          <p:xfrm>
            <a:off x="2132" y="710"/>
            <a:ext cx="3502" cy="3269"/>
          </p:xfrm>
          <a:graphic>
            <a:graphicData uri="http://schemas.openxmlformats.org/presentationml/2006/ole">
              <mc:AlternateContent xmlns:mc="http://schemas.openxmlformats.org/markup-compatibility/2006">
                <mc:Choice xmlns:v="urn:schemas-microsoft-com:vml" Requires="v">
                  <p:oleObj spid="_x0000_s3085" name="Worksheet" r:id="rId4" imgW="4867175" imgH="4543552" progId="Excel.Sheet.8">
                    <p:embed/>
                  </p:oleObj>
                </mc:Choice>
                <mc:Fallback>
                  <p:oleObj name="Worksheet" r:id="rId4" imgW="4867175" imgH="4543552" progId="Excel.Sheet.8">
                    <p:embed/>
                    <p:pic>
                      <p:nvPicPr>
                        <p:cNvPr id="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 y="710"/>
                          <a:ext cx="3502" cy="3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10"/>
            <p:cNvSpPr>
              <a:spLocks noChangeShapeType="1"/>
            </p:cNvSpPr>
            <p:nvPr/>
          </p:nvSpPr>
          <p:spPr bwMode="auto">
            <a:xfrm>
              <a:off x="2894" y="1677"/>
              <a:ext cx="1847" cy="1600"/>
            </a:xfrm>
            <a:prstGeom prst="line">
              <a:avLst/>
            </a:prstGeom>
            <a:noFill/>
            <a:ln w="50800">
              <a:solidFill>
                <a:srgbClr val="000099"/>
              </a:solidFill>
              <a:round/>
              <a:headEnd/>
              <a:tailEnd/>
            </a:ln>
          </p:spPr>
          <p:txBody>
            <a:bodyPr/>
            <a:lstStyle/>
            <a:p>
              <a:endParaRPr lang="en-US"/>
            </a:p>
          </p:txBody>
        </p:sp>
      </p:grpSp>
      <p:sp>
        <p:nvSpPr>
          <p:cNvPr id="10" name="Rectangle 11"/>
          <p:cNvSpPr>
            <a:spLocks noChangeArrowheads="1"/>
          </p:cNvSpPr>
          <p:nvPr/>
        </p:nvSpPr>
        <p:spPr bwMode="auto">
          <a:xfrm>
            <a:off x="1871663" y="1450975"/>
            <a:ext cx="3001962" cy="1435100"/>
          </a:xfrm>
          <a:prstGeom prst="rect">
            <a:avLst/>
          </a:prstGeom>
          <a:noFill/>
          <a:ln w="9525">
            <a:noFill/>
            <a:miter lim="800000"/>
            <a:headEnd/>
            <a:tailEnd/>
          </a:ln>
        </p:spPr>
        <p:txBody>
          <a:bodyPr/>
          <a:lstStyle/>
          <a:p>
            <a:pPr marL="287338" indent="-287338">
              <a:lnSpc>
                <a:spcPct val="105000"/>
              </a:lnSpc>
              <a:spcBef>
                <a:spcPct val="45000"/>
              </a:spcBef>
              <a:buClr>
                <a:srgbClr val="C00000"/>
              </a:buClr>
              <a:buSzPct val="120000"/>
              <a:buFont typeface="Wingdings" pitchFamily="2" charset="2"/>
              <a:buChar char="§"/>
            </a:pPr>
            <a:r>
              <a:rPr lang="en-US" sz="2500" dirty="0">
                <a:latin typeface="Arial" pitchFamily="34" charset="0"/>
                <a:cs typeface="Arial" pitchFamily="34" charset="0"/>
              </a:rPr>
              <a:t>Point </a:t>
            </a:r>
            <a:r>
              <a:rPr lang="en-US" sz="2500" b="1" dirty="0">
                <a:latin typeface="Arial" pitchFamily="34" charset="0"/>
                <a:cs typeface="Arial" pitchFamily="34" charset="0"/>
              </a:rPr>
              <a:t>G</a:t>
            </a:r>
            <a:r>
              <a:rPr lang="en-US" sz="2500" dirty="0">
                <a:latin typeface="Arial" pitchFamily="34" charset="0"/>
                <a:cs typeface="Arial" pitchFamily="34" charset="0"/>
              </a:rPr>
              <a:t>:</a:t>
            </a:r>
            <a:br>
              <a:rPr lang="en-US" sz="2500" dirty="0">
                <a:latin typeface="Arial" pitchFamily="34" charset="0"/>
                <a:cs typeface="Arial" pitchFamily="34" charset="0"/>
              </a:rPr>
            </a:br>
            <a:r>
              <a:rPr lang="en-US" sz="2500" dirty="0">
                <a:latin typeface="Arial" pitchFamily="34" charset="0"/>
                <a:cs typeface="Arial" pitchFamily="34" charset="0"/>
              </a:rPr>
              <a:t>300 computers, 3500 tons wheat</a:t>
            </a:r>
          </a:p>
        </p:txBody>
      </p:sp>
      <p:sp>
        <p:nvSpPr>
          <p:cNvPr id="11" name="Rectangle 12"/>
          <p:cNvSpPr>
            <a:spLocks noChangeArrowheads="1"/>
          </p:cNvSpPr>
          <p:nvPr/>
        </p:nvSpPr>
        <p:spPr bwMode="auto">
          <a:xfrm>
            <a:off x="1874838" y="2911475"/>
            <a:ext cx="3001962" cy="3767138"/>
          </a:xfrm>
          <a:prstGeom prst="rect">
            <a:avLst/>
          </a:prstGeom>
          <a:noFill/>
          <a:ln w="9525">
            <a:noFill/>
            <a:miter lim="800000"/>
            <a:headEnd/>
            <a:tailEnd/>
          </a:ln>
        </p:spPr>
        <p:txBody>
          <a:bodyPr/>
          <a:lstStyle/>
          <a:p>
            <a:pPr marL="287338" indent="-287338">
              <a:lnSpc>
                <a:spcPct val="105000"/>
              </a:lnSpc>
              <a:spcBef>
                <a:spcPct val="45000"/>
              </a:spcBef>
              <a:buClr>
                <a:srgbClr val="C00000"/>
              </a:buClr>
              <a:buSzPct val="120000"/>
              <a:buFont typeface="Wingdings" pitchFamily="2" charset="2"/>
              <a:buChar char="§"/>
            </a:pPr>
            <a:r>
              <a:rPr lang="en-US" sz="2500" dirty="0">
                <a:latin typeface="Arial" pitchFamily="34" charset="0"/>
                <a:cs typeface="Arial" pitchFamily="34" charset="0"/>
              </a:rPr>
              <a:t>Point </a:t>
            </a:r>
            <a:r>
              <a:rPr lang="en-US" sz="2500" b="1" dirty="0">
                <a:latin typeface="Arial" pitchFamily="34" charset="0"/>
                <a:cs typeface="Arial" pitchFamily="34" charset="0"/>
              </a:rPr>
              <a:t>G</a:t>
            </a:r>
            <a:r>
              <a:rPr lang="en-US" sz="2500" dirty="0">
                <a:latin typeface="Arial" pitchFamily="34" charset="0"/>
                <a:cs typeface="Arial" pitchFamily="34" charset="0"/>
              </a:rPr>
              <a:t> requires 65,000 hours </a:t>
            </a:r>
            <a:br>
              <a:rPr lang="en-US" sz="2500" dirty="0">
                <a:latin typeface="Arial" pitchFamily="34" charset="0"/>
                <a:cs typeface="Arial" pitchFamily="34" charset="0"/>
              </a:rPr>
            </a:br>
            <a:r>
              <a:rPr lang="en-US" sz="2500" dirty="0">
                <a:latin typeface="Arial" pitchFamily="34" charset="0"/>
                <a:cs typeface="Arial" pitchFamily="34" charset="0"/>
              </a:rPr>
              <a:t>of labor. </a:t>
            </a:r>
            <a:br>
              <a:rPr lang="en-US" sz="2500" dirty="0">
                <a:latin typeface="Arial" pitchFamily="34" charset="0"/>
                <a:cs typeface="Arial" pitchFamily="34" charset="0"/>
              </a:rPr>
            </a:br>
            <a:r>
              <a:rPr lang="en-US" sz="2500" dirty="0">
                <a:latin typeface="Arial" pitchFamily="34" charset="0"/>
                <a:cs typeface="Arial" pitchFamily="34" charset="0"/>
              </a:rPr>
              <a:t>Not possible because </a:t>
            </a:r>
            <a:br>
              <a:rPr lang="en-US" sz="2500" dirty="0">
                <a:latin typeface="Arial" pitchFamily="34" charset="0"/>
                <a:cs typeface="Arial" pitchFamily="34" charset="0"/>
              </a:rPr>
            </a:br>
            <a:r>
              <a:rPr lang="en-US" sz="2500" dirty="0">
                <a:latin typeface="Arial" pitchFamily="34" charset="0"/>
                <a:cs typeface="Arial" pitchFamily="34" charset="0"/>
              </a:rPr>
              <a:t>economy </a:t>
            </a:r>
            <a:br>
              <a:rPr lang="en-US" sz="2500" dirty="0">
                <a:latin typeface="Arial" pitchFamily="34" charset="0"/>
                <a:cs typeface="Arial" pitchFamily="34" charset="0"/>
              </a:rPr>
            </a:br>
            <a:r>
              <a:rPr lang="en-US" sz="2500" dirty="0">
                <a:latin typeface="Arial" pitchFamily="34" charset="0"/>
                <a:cs typeface="Arial" pitchFamily="34" charset="0"/>
              </a:rPr>
              <a:t>only has </a:t>
            </a:r>
            <a:br>
              <a:rPr lang="en-US" sz="2500" dirty="0">
                <a:latin typeface="Arial" pitchFamily="34" charset="0"/>
                <a:cs typeface="Arial" pitchFamily="34" charset="0"/>
              </a:rPr>
            </a:br>
            <a:r>
              <a:rPr lang="en-US" sz="2500" dirty="0">
                <a:latin typeface="Arial" pitchFamily="34" charset="0"/>
                <a:cs typeface="Arial" pitchFamily="34" charset="0"/>
              </a:rPr>
              <a:t>50,000 hours.</a:t>
            </a:r>
          </a:p>
        </p:txBody>
      </p:sp>
      <p:grpSp>
        <p:nvGrpSpPr>
          <p:cNvPr id="12" name="Group 13"/>
          <p:cNvGrpSpPr>
            <a:grpSpLocks/>
          </p:cNvGrpSpPr>
          <p:nvPr/>
        </p:nvGrpSpPr>
        <p:grpSpPr bwMode="auto">
          <a:xfrm>
            <a:off x="6050789" y="3138486"/>
            <a:ext cx="2192337" cy="2139950"/>
            <a:chOff x="2879" y="1924"/>
            <a:chExt cx="1381" cy="1348"/>
          </a:xfrm>
        </p:grpSpPr>
        <p:grpSp>
          <p:nvGrpSpPr>
            <p:cNvPr id="13" name="Group 14"/>
            <p:cNvGrpSpPr>
              <a:grpSpLocks/>
            </p:cNvGrpSpPr>
            <p:nvPr/>
          </p:nvGrpSpPr>
          <p:grpSpPr bwMode="auto">
            <a:xfrm>
              <a:off x="2879" y="2104"/>
              <a:ext cx="1166" cy="1168"/>
              <a:chOff x="2879" y="2104"/>
              <a:chExt cx="1166" cy="1168"/>
            </a:xfrm>
          </p:grpSpPr>
          <p:grpSp>
            <p:nvGrpSpPr>
              <p:cNvPr id="15" name="Group 15"/>
              <p:cNvGrpSpPr>
                <a:grpSpLocks/>
              </p:cNvGrpSpPr>
              <p:nvPr/>
            </p:nvGrpSpPr>
            <p:grpSpPr bwMode="auto">
              <a:xfrm>
                <a:off x="2879" y="2144"/>
                <a:ext cx="1121" cy="1128"/>
                <a:chOff x="343" y="4255"/>
                <a:chExt cx="807" cy="1128"/>
              </a:xfrm>
            </p:grpSpPr>
            <p:sp>
              <p:nvSpPr>
                <p:cNvPr id="17" name="Line 16"/>
                <p:cNvSpPr>
                  <a:spLocks noChangeShapeType="1"/>
                </p:cNvSpPr>
                <p:nvPr/>
              </p:nvSpPr>
              <p:spPr bwMode="auto">
                <a:xfrm>
                  <a:off x="343" y="4255"/>
                  <a:ext cx="795" cy="0"/>
                </a:xfrm>
                <a:prstGeom prst="line">
                  <a:avLst/>
                </a:prstGeom>
                <a:noFill/>
                <a:ln w="9525">
                  <a:solidFill>
                    <a:srgbClr val="969696"/>
                  </a:solidFill>
                  <a:prstDash val="lgDash"/>
                  <a:round/>
                  <a:headEnd/>
                  <a:tailEnd/>
                </a:ln>
              </p:spPr>
              <p:txBody>
                <a:bodyPr/>
                <a:lstStyle/>
                <a:p>
                  <a:endParaRPr lang="en-US"/>
                </a:p>
              </p:txBody>
            </p:sp>
            <p:sp>
              <p:nvSpPr>
                <p:cNvPr id="18" name="Line 17"/>
                <p:cNvSpPr>
                  <a:spLocks noChangeShapeType="1"/>
                </p:cNvSpPr>
                <p:nvPr/>
              </p:nvSpPr>
              <p:spPr bwMode="auto">
                <a:xfrm>
                  <a:off x="1147" y="4256"/>
                  <a:ext cx="3" cy="1127"/>
                </a:xfrm>
                <a:prstGeom prst="line">
                  <a:avLst/>
                </a:prstGeom>
                <a:noFill/>
                <a:ln w="9525">
                  <a:solidFill>
                    <a:srgbClr val="969696"/>
                  </a:solidFill>
                  <a:prstDash val="lgDash"/>
                  <a:round/>
                  <a:headEnd/>
                  <a:tailEnd/>
                </a:ln>
              </p:spPr>
              <p:txBody>
                <a:bodyPr/>
                <a:lstStyle/>
                <a:p>
                  <a:endParaRPr lang="en-US"/>
                </a:p>
              </p:txBody>
            </p:sp>
          </p:grpSp>
          <p:sp>
            <p:nvSpPr>
              <p:cNvPr id="16" name="Oval 18"/>
              <p:cNvSpPr>
                <a:spLocks noChangeArrowheads="1"/>
              </p:cNvSpPr>
              <p:nvPr/>
            </p:nvSpPr>
            <p:spPr bwMode="auto">
              <a:xfrm>
                <a:off x="3956" y="2104"/>
                <a:ext cx="89" cy="87"/>
              </a:xfrm>
              <a:prstGeom prst="ellipse">
                <a:avLst/>
              </a:prstGeom>
              <a:solidFill>
                <a:srgbClr val="CC0000"/>
              </a:solidFill>
              <a:ln w="9525">
                <a:noFill/>
                <a:round/>
                <a:headEnd/>
                <a:tailEnd/>
              </a:ln>
            </p:spPr>
            <p:txBody>
              <a:bodyPr wrap="none" anchor="ctr"/>
              <a:lstStyle/>
              <a:p>
                <a:endParaRPr lang="en-US">
                  <a:cs typeface="Arial" charset="0"/>
                </a:endParaRPr>
              </a:p>
            </p:txBody>
          </p:sp>
        </p:grpSp>
        <p:sp>
          <p:nvSpPr>
            <p:cNvPr id="14" name="Text Box 19"/>
            <p:cNvSpPr txBox="1">
              <a:spLocks noChangeArrowheads="1"/>
            </p:cNvSpPr>
            <p:nvPr/>
          </p:nvSpPr>
          <p:spPr bwMode="auto">
            <a:xfrm>
              <a:off x="4021" y="1924"/>
              <a:ext cx="239" cy="288"/>
            </a:xfrm>
            <a:prstGeom prst="rect">
              <a:avLst/>
            </a:prstGeom>
            <a:noFill/>
            <a:ln w="9525">
              <a:noFill/>
              <a:miter lim="800000"/>
              <a:headEnd/>
              <a:tailEnd/>
            </a:ln>
          </p:spPr>
          <p:txBody>
            <a:bodyPr anchor="ctr" anchorCtr="1">
              <a:spAutoFit/>
            </a:bodyPr>
            <a:lstStyle/>
            <a:p>
              <a:pPr>
                <a:spcBef>
                  <a:spcPct val="50000"/>
                </a:spcBef>
              </a:pPr>
              <a:r>
                <a:rPr lang="en-US" sz="2400" b="1" dirty="0">
                  <a:latin typeface="Arial" pitchFamily="34" charset="0"/>
                  <a:cs typeface="Arial" pitchFamily="34" charset="0"/>
                </a:rPr>
                <a:t>G</a:t>
              </a:r>
            </a:p>
          </p:txBody>
        </p:sp>
      </p:grpSp>
      <p:sp>
        <p:nvSpPr>
          <p:cNvPr id="19" name="Oval 20"/>
          <p:cNvSpPr>
            <a:spLocks noChangeArrowheads="1"/>
          </p:cNvSpPr>
          <p:nvPr/>
        </p:nvSpPr>
        <p:spPr bwMode="auto">
          <a:xfrm>
            <a:off x="8936864" y="5210939"/>
            <a:ext cx="141287" cy="138112"/>
          </a:xfrm>
          <a:prstGeom prst="ellipse">
            <a:avLst/>
          </a:prstGeom>
          <a:solidFill>
            <a:srgbClr val="000099"/>
          </a:solidFill>
          <a:ln w="9525">
            <a:noFill/>
            <a:round/>
            <a:headEnd/>
            <a:tailEnd/>
          </a:ln>
        </p:spPr>
        <p:txBody>
          <a:bodyPr wrap="none" anchor="ctr"/>
          <a:lstStyle/>
          <a:p>
            <a:endParaRPr lang="en-US">
              <a:cs typeface="Arial" charset="0"/>
            </a:endParaRPr>
          </a:p>
        </p:txBody>
      </p:sp>
      <p:sp>
        <p:nvSpPr>
          <p:cNvPr id="20" name="Oval 21"/>
          <p:cNvSpPr>
            <a:spLocks noChangeArrowheads="1"/>
          </p:cNvSpPr>
          <p:nvPr/>
        </p:nvSpPr>
        <p:spPr bwMode="auto">
          <a:xfrm>
            <a:off x="6011100" y="2678877"/>
            <a:ext cx="141288" cy="138113"/>
          </a:xfrm>
          <a:prstGeom prst="ellipse">
            <a:avLst/>
          </a:prstGeom>
          <a:solidFill>
            <a:srgbClr val="000099"/>
          </a:solidFill>
          <a:ln w="9525">
            <a:noFill/>
            <a:round/>
            <a:headEnd/>
            <a:tailEnd/>
          </a:ln>
        </p:spPr>
        <p:txBody>
          <a:bodyPr wrap="none" anchor="ctr"/>
          <a:lstStyle/>
          <a:p>
            <a:endParaRPr lang="en-US">
              <a:cs typeface="Arial" charset="0"/>
            </a:endParaRPr>
          </a:p>
        </p:txBody>
      </p:sp>
      <p:sp>
        <p:nvSpPr>
          <p:cNvPr id="3" name="Rectangle 2"/>
          <p:cNvSpPr/>
          <p:nvPr/>
        </p:nvSpPr>
        <p:spPr>
          <a:xfrm>
            <a:off x="7949400" y="3296145"/>
            <a:ext cx="364202" cy="363048"/>
          </a:xfrm>
          <a:prstGeom prst="rect">
            <a:avLst/>
          </a:prstGeom>
        </p:spPr>
        <p:txBody>
          <a:bodyPr wrap="none">
            <a:spAutoFit/>
          </a:bodyPr>
          <a:lstStyle/>
          <a:p>
            <a:pPr lvl="0" fontAlgn="base">
              <a:lnSpc>
                <a:spcPct val="105000"/>
              </a:lnSpc>
              <a:spcBef>
                <a:spcPct val="45000"/>
              </a:spcBef>
              <a:spcAft>
                <a:spcPct val="0"/>
              </a:spcAft>
              <a:buClr>
                <a:srgbClr val="339966"/>
              </a:buClr>
              <a:buSzPct val="120000"/>
            </a:pPr>
            <a:r>
              <a:rPr lang="en-US" dirty="0" smtClean="0">
                <a:solidFill>
                  <a:srgbClr val="FF0000"/>
                </a:solidFill>
                <a:latin typeface="Arial" charset="0"/>
              </a:rPr>
              <a:t>G</a:t>
            </a:r>
            <a:endParaRPr lang="en-US" dirty="0">
              <a:solidFill>
                <a:srgbClr val="FF0000"/>
              </a:solidFill>
              <a:latin typeface="Arial" charset="0"/>
            </a:endParaRPr>
          </a:p>
        </p:txBody>
      </p:sp>
      <p:pic>
        <p:nvPicPr>
          <p:cNvPr id="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1" y="1524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229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up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01814" y="1444626"/>
            <a:ext cx="5513387" cy="4886325"/>
            <a:chOff x="175" y="910"/>
            <a:chExt cx="3473" cy="3078"/>
          </a:xfrm>
        </p:grpSpPr>
        <p:graphicFrame>
          <p:nvGraphicFramePr>
            <p:cNvPr id="14338" name="Object 3"/>
            <p:cNvGraphicFramePr>
              <a:graphicFrameLocks noChangeAspect="1"/>
            </p:cNvGraphicFramePr>
            <p:nvPr/>
          </p:nvGraphicFramePr>
          <p:xfrm>
            <a:off x="175" y="910"/>
            <a:ext cx="3446" cy="3078"/>
          </p:xfrm>
          <a:graphic>
            <a:graphicData uri="http://schemas.openxmlformats.org/presentationml/2006/ole">
              <mc:AlternateContent xmlns:mc="http://schemas.openxmlformats.org/markup-compatibility/2006">
                <mc:Choice xmlns:v="urn:schemas-microsoft-com:vml" Requires="v">
                  <p:oleObj spid="_x0000_s20490" name="Worksheet" r:id="rId4" imgW="5800825" imgH="5181763" progId="Excel.Sheet.8">
                    <p:embed/>
                  </p:oleObj>
                </mc:Choice>
                <mc:Fallback>
                  <p:oleObj name="Worksheet" r:id="rId4" imgW="5800825" imgH="5181763" progId="Excel.Sheet.8">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 y="910"/>
                          <a:ext cx="3446" cy="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67" name="Text Box 4"/>
            <p:cNvSpPr txBox="1">
              <a:spLocks noChangeArrowheads="1"/>
            </p:cNvSpPr>
            <p:nvPr/>
          </p:nvSpPr>
          <p:spPr bwMode="auto">
            <a:xfrm>
              <a:off x="665" y="1015"/>
              <a:ext cx="262" cy="308"/>
            </a:xfrm>
            <a:prstGeom prst="rect">
              <a:avLst/>
            </a:prstGeom>
            <a:solidFill>
              <a:schemeClr val="bg1"/>
            </a:solidFill>
            <a:ln w="9525">
              <a:noFill/>
              <a:miter lim="800000"/>
              <a:headEnd/>
              <a:tailEnd/>
            </a:ln>
          </p:spPr>
          <p:txBody>
            <a:bodyPr>
              <a:spAutoFit/>
            </a:bodyPr>
            <a:lstStyle/>
            <a:p>
              <a:pPr algn="r">
                <a:spcBef>
                  <a:spcPct val="50000"/>
                </a:spcBef>
              </a:pPr>
              <a:r>
                <a:rPr lang="en-US" sz="2600" b="1" i="1">
                  <a:latin typeface="Arial"/>
                  <a:cs typeface="Arial"/>
                </a:rPr>
                <a:t>P</a:t>
              </a:r>
            </a:p>
          </p:txBody>
        </p:sp>
        <p:sp>
          <p:nvSpPr>
            <p:cNvPr id="14368" name="Text Box 5"/>
            <p:cNvSpPr txBox="1">
              <a:spLocks noChangeArrowheads="1"/>
            </p:cNvSpPr>
            <p:nvPr/>
          </p:nvSpPr>
          <p:spPr bwMode="auto">
            <a:xfrm>
              <a:off x="3375" y="3451"/>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Q</a:t>
              </a:r>
            </a:p>
          </p:txBody>
        </p:sp>
      </p:grpSp>
      <p:grpSp>
        <p:nvGrpSpPr>
          <p:cNvPr id="3" name="Group 6"/>
          <p:cNvGrpSpPr>
            <a:grpSpLocks/>
          </p:cNvGrpSpPr>
          <p:nvPr/>
        </p:nvGrpSpPr>
        <p:grpSpPr bwMode="auto">
          <a:xfrm>
            <a:off x="3332163" y="1946276"/>
            <a:ext cx="2101850" cy="3660775"/>
            <a:chOff x="1139" y="1226"/>
            <a:chExt cx="1324" cy="2306"/>
          </a:xfrm>
        </p:grpSpPr>
        <p:sp>
          <p:nvSpPr>
            <p:cNvPr id="14365" name="Line 7"/>
            <p:cNvSpPr>
              <a:spLocks noChangeShapeType="1"/>
            </p:cNvSpPr>
            <p:nvPr/>
          </p:nvSpPr>
          <p:spPr bwMode="auto">
            <a:xfrm>
              <a:off x="1151" y="1252"/>
              <a:ext cx="1312" cy="2280"/>
            </a:xfrm>
            <a:prstGeom prst="line">
              <a:avLst/>
            </a:prstGeom>
            <a:noFill/>
            <a:ln w="50800">
              <a:solidFill>
                <a:srgbClr val="003399"/>
              </a:solidFill>
              <a:round/>
              <a:headEnd/>
              <a:tailEnd/>
            </a:ln>
          </p:spPr>
          <p:txBody>
            <a:bodyPr/>
            <a:lstStyle/>
            <a:p>
              <a:endParaRPr lang="en-US">
                <a:latin typeface="Arial"/>
                <a:cs typeface="Arial"/>
              </a:endParaRPr>
            </a:p>
          </p:txBody>
        </p:sp>
        <p:sp>
          <p:nvSpPr>
            <p:cNvPr id="14366" name="Text Box 8"/>
            <p:cNvSpPr txBox="1">
              <a:spLocks noChangeArrowheads="1"/>
            </p:cNvSpPr>
            <p:nvPr/>
          </p:nvSpPr>
          <p:spPr bwMode="auto">
            <a:xfrm>
              <a:off x="1139" y="1226"/>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D</a:t>
              </a:r>
            </a:p>
          </p:txBody>
        </p:sp>
      </p:grpSp>
      <p:grpSp>
        <p:nvGrpSpPr>
          <p:cNvPr id="4" name="Group 9"/>
          <p:cNvGrpSpPr>
            <a:grpSpLocks/>
          </p:cNvGrpSpPr>
          <p:nvPr/>
        </p:nvGrpSpPr>
        <p:grpSpPr bwMode="auto">
          <a:xfrm>
            <a:off x="2851150" y="1944689"/>
            <a:ext cx="3367088" cy="3665537"/>
            <a:chOff x="836" y="1225"/>
            <a:chExt cx="2121" cy="2309"/>
          </a:xfrm>
        </p:grpSpPr>
        <p:sp>
          <p:nvSpPr>
            <p:cNvPr id="14363" name="Line 10"/>
            <p:cNvSpPr>
              <a:spLocks noChangeShapeType="1"/>
            </p:cNvSpPr>
            <p:nvPr/>
          </p:nvSpPr>
          <p:spPr bwMode="auto">
            <a:xfrm flipH="1">
              <a:off x="836" y="1326"/>
              <a:ext cx="2064" cy="2208"/>
            </a:xfrm>
            <a:prstGeom prst="line">
              <a:avLst/>
            </a:prstGeom>
            <a:noFill/>
            <a:ln w="50800">
              <a:solidFill>
                <a:srgbClr val="003399"/>
              </a:solidFill>
              <a:round/>
              <a:headEnd/>
              <a:tailEnd/>
            </a:ln>
          </p:spPr>
          <p:txBody>
            <a:bodyPr/>
            <a:lstStyle/>
            <a:p>
              <a:endParaRPr lang="en-US">
                <a:latin typeface="Arial"/>
                <a:cs typeface="Arial"/>
              </a:endParaRPr>
            </a:p>
          </p:txBody>
        </p:sp>
        <p:sp>
          <p:nvSpPr>
            <p:cNvPr id="14364" name="Text Box 11"/>
            <p:cNvSpPr txBox="1">
              <a:spLocks noChangeArrowheads="1"/>
            </p:cNvSpPr>
            <p:nvPr/>
          </p:nvSpPr>
          <p:spPr bwMode="auto">
            <a:xfrm>
              <a:off x="2684" y="1225"/>
              <a:ext cx="273" cy="250"/>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sz="2600" b="1" i="1">
                  <a:latin typeface="Arial"/>
                  <a:cs typeface="Arial"/>
                </a:rPr>
                <a:t>S</a:t>
              </a:r>
            </a:p>
          </p:txBody>
        </p:sp>
      </p:grpSp>
      <p:sp>
        <p:nvSpPr>
          <p:cNvPr id="14344" name="Rectangle 12"/>
          <p:cNvSpPr>
            <a:spLocks noGrp="1" noChangeArrowheads="1"/>
          </p:cNvSpPr>
          <p:nvPr>
            <p:ph type="title" idx="4294967295"/>
          </p:nvPr>
        </p:nvSpPr>
        <p:spPr>
          <a:xfrm>
            <a:off x="2095500" y="257175"/>
            <a:ext cx="7429500" cy="622300"/>
          </a:xfrm>
        </p:spPr>
        <p:txBody>
          <a:bodyPr>
            <a:normAutofit/>
          </a:bodyPr>
          <a:lstStyle/>
          <a:p>
            <a:pPr eaLnBrk="1" hangingPunct="1"/>
            <a:r>
              <a:rPr lang="en-US" sz="3100" dirty="0">
                <a:solidFill>
                  <a:srgbClr val="CC0000"/>
                </a:solidFill>
              </a:rPr>
              <a:t>Excess Demand</a:t>
            </a:r>
            <a:endParaRPr lang="en-US" sz="3100" dirty="0">
              <a:solidFill>
                <a:schemeClr val="tx1"/>
              </a:solidFill>
            </a:endParaRPr>
          </a:p>
        </p:txBody>
      </p:sp>
      <p:sp>
        <p:nvSpPr>
          <p:cNvPr id="14349" name="Line 17"/>
          <p:cNvSpPr>
            <a:spLocks noChangeShapeType="1"/>
          </p:cNvSpPr>
          <p:nvPr/>
        </p:nvSpPr>
        <p:spPr bwMode="auto">
          <a:xfrm>
            <a:off x="2843214" y="4479925"/>
            <a:ext cx="1952625" cy="0"/>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4350" name="Line 18"/>
          <p:cNvSpPr>
            <a:spLocks noChangeShapeType="1"/>
          </p:cNvSpPr>
          <p:nvPr/>
        </p:nvSpPr>
        <p:spPr bwMode="auto">
          <a:xfrm flipH="1">
            <a:off x="4778375" y="4479926"/>
            <a:ext cx="0" cy="1139825"/>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4351" name="Line 19"/>
          <p:cNvSpPr>
            <a:spLocks noChangeShapeType="1"/>
          </p:cNvSpPr>
          <p:nvPr/>
        </p:nvSpPr>
        <p:spPr bwMode="auto">
          <a:xfrm flipH="1">
            <a:off x="3911601" y="4476750"/>
            <a:ext cx="3175" cy="1136650"/>
          </a:xfrm>
          <a:prstGeom prst="line">
            <a:avLst/>
          </a:prstGeom>
          <a:noFill/>
          <a:ln w="12700">
            <a:solidFill>
              <a:srgbClr val="B2B2B2"/>
            </a:solidFill>
            <a:prstDash val="dash"/>
            <a:round/>
            <a:headEnd/>
            <a:tailEnd/>
          </a:ln>
        </p:spPr>
        <p:txBody>
          <a:bodyPr/>
          <a:lstStyle/>
          <a:p>
            <a:endParaRPr lang="en-US">
              <a:latin typeface="Arial"/>
              <a:cs typeface="Arial"/>
            </a:endParaRPr>
          </a:p>
        </p:txBody>
      </p:sp>
      <p:sp>
        <p:nvSpPr>
          <p:cNvPr id="14352" name="AutoShape 20"/>
          <p:cNvSpPr>
            <a:spLocks/>
          </p:cNvSpPr>
          <p:nvPr/>
        </p:nvSpPr>
        <p:spPr bwMode="auto">
          <a:xfrm rot="16200000">
            <a:off x="4241007" y="4247357"/>
            <a:ext cx="209550" cy="858837"/>
          </a:xfrm>
          <a:prstGeom prst="leftBrace">
            <a:avLst>
              <a:gd name="adj1" fmla="val 34154"/>
              <a:gd name="adj2" fmla="val 50000"/>
            </a:avLst>
          </a:prstGeom>
          <a:noFill/>
          <a:ln w="19050">
            <a:solidFill>
              <a:srgbClr val="B2B2B2"/>
            </a:solidFill>
            <a:round/>
            <a:headEnd/>
            <a:tailEnd/>
          </a:ln>
        </p:spPr>
        <p:txBody>
          <a:bodyPr wrap="none" anchor="ctr"/>
          <a:lstStyle/>
          <a:p>
            <a:endParaRPr lang="en-US">
              <a:latin typeface="Arial"/>
              <a:cs typeface="Arial"/>
            </a:endParaRPr>
          </a:p>
        </p:txBody>
      </p:sp>
      <p:sp>
        <p:nvSpPr>
          <p:cNvPr id="14353" name="Line 21"/>
          <p:cNvSpPr>
            <a:spLocks noChangeShapeType="1"/>
          </p:cNvSpPr>
          <p:nvPr/>
        </p:nvSpPr>
        <p:spPr bwMode="auto">
          <a:xfrm flipV="1">
            <a:off x="4270375" y="4811714"/>
            <a:ext cx="71438" cy="320675"/>
          </a:xfrm>
          <a:prstGeom prst="line">
            <a:avLst/>
          </a:prstGeom>
          <a:noFill/>
          <a:ln w="9525">
            <a:solidFill>
              <a:srgbClr val="B2B2B2"/>
            </a:solidFill>
            <a:round/>
            <a:headEnd/>
            <a:tailEnd/>
          </a:ln>
        </p:spPr>
        <p:txBody>
          <a:bodyPr/>
          <a:lstStyle/>
          <a:p>
            <a:endParaRPr lang="en-US">
              <a:latin typeface="Arial"/>
              <a:cs typeface="Arial"/>
            </a:endParaRPr>
          </a:p>
        </p:txBody>
      </p:sp>
      <p:sp>
        <p:nvSpPr>
          <p:cNvPr id="14354" name="Text Box 22"/>
          <p:cNvSpPr txBox="1">
            <a:spLocks noChangeArrowheads="1"/>
          </p:cNvSpPr>
          <p:nvPr/>
        </p:nvSpPr>
        <p:spPr bwMode="auto">
          <a:xfrm>
            <a:off x="3482975" y="5011739"/>
            <a:ext cx="1512888" cy="473075"/>
          </a:xfrm>
          <a:prstGeom prst="rect">
            <a:avLst/>
          </a:prstGeom>
          <a:noFill/>
          <a:ln w="9525">
            <a:noFill/>
            <a:miter lim="800000"/>
            <a:headEnd/>
            <a:tailEnd/>
          </a:ln>
        </p:spPr>
        <p:txBody>
          <a:bodyPr lIns="45720" rIns="45720">
            <a:spAutoFit/>
          </a:bodyPr>
          <a:lstStyle/>
          <a:p>
            <a:pPr algn="ctr">
              <a:spcBef>
                <a:spcPct val="50000"/>
              </a:spcBef>
            </a:pPr>
            <a:r>
              <a:rPr lang="en-US" sz="2500" b="1" i="1" dirty="0">
                <a:solidFill>
                  <a:srgbClr val="FF0000"/>
                </a:solidFill>
                <a:latin typeface="Arial"/>
                <a:cs typeface="Arial"/>
              </a:rPr>
              <a:t>Shortage</a:t>
            </a:r>
          </a:p>
        </p:txBody>
      </p:sp>
      <p:sp>
        <p:nvSpPr>
          <p:cNvPr id="120855" name="Text Box 23"/>
          <p:cNvSpPr txBox="1">
            <a:spLocks noChangeArrowheads="1"/>
          </p:cNvSpPr>
          <p:nvPr/>
        </p:nvSpPr>
        <p:spPr bwMode="auto">
          <a:xfrm>
            <a:off x="6572250" y="3697288"/>
            <a:ext cx="3536950" cy="1282700"/>
          </a:xfrm>
          <a:prstGeom prst="rect">
            <a:avLst/>
          </a:prstGeom>
          <a:noFill/>
          <a:ln w="9525">
            <a:noFill/>
            <a:miter lim="800000"/>
            <a:headEnd/>
            <a:tailEnd/>
          </a:ln>
        </p:spPr>
        <p:txBody>
          <a:bodyPr>
            <a:spAutoFit/>
          </a:bodyPr>
          <a:lstStyle/>
          <a:p>
            <a:pPr>
              <a:spcBef>
                <a:spcPct val="50000"/>
              </a:spcBef>
            </a:pPr>
            <a:r>
              <a:rPr lang="en-US" sz="2600">
                <a:latin typeface="Arial"/>
                <a:cs typeface="Arial"/>
              </a:rPr>
              <a:t>Prices continue to rise until market reaches equilibrium. </a:t>
            </a:r>
          </a:p>
        </p:txBody>
      </p:sp>
      <p:grpSp>
        <p:nvGrpSpPr>
          <p:cNvPr id="5" name="Group 24"/>
          <p:cNvGrpSpPr>
            <a:grpSpLocks/>
          </p:cNvGrpSpPr>
          <p:nvPr/>
        </p:nvGrpSpPr>
        <p:grpSpPr bwMode="auto">
          <a:xfrm>
            <a:off x="2846388" y="3902075"/>
            <a:ext cx="1604962" cy="558800"/>
            <a:chOff x="833" y="2458"/>
            <a:chExt cx="1011" cy="352"/>
          </a:xfrm>
        </p:grpSpPr>
        <p:sp>
          <p:nvSpPr>
            <p:cNvPr id="14361" name="Line 25"/>
            <p:cNvSpPr>
              <a:spLocks noChangeShapeType="1"/>
            </p:cNvSpPr>
            <p:nvPr/>
          </p:nvSpPr>
          <p:spPr bwMode="auto">
            <a:xfrm rot="10800000">
              <a:off x="833" y="2458"/>
              <a:ext cx="0" cy="352"/>
            </a:xfrm>
            <a:prstGeom prst="line">
              <a:avLst/>
            </a:prstGeom>
            <a:noFill/>
            <a:ln w="57150">
              <a:solidFill>
                <a:srgbClr val="990000"/>
              </a:solidFill>
              <a:round/>
              <a:headEnd/>
              <a:tailEnd type="triangle" w="med" len="med"/>
            </a:ln>
          </p:spPr>
          <p:txBody>
            <a:bodyPr/>
            <a:lstStyle/>
            <a:p>
              <a:endParaRPr lang="en-US">
                <a:latin typeface="Arial"/>
                <a:cs typeface="Arial"/>
              </a:endParaRPr>
            </a:p>
          </p:txBody>
        </p:sp>
        <p:sp>
          <p:nvSpPr>
            <p:cNvPr id="14362" name="Line 26"/>
            <p:cNvSpPr>
              <a:spLocks noChangeShapeType="1"/>
            </p:cNvSpPr>
            <p:nvPr/>
          </p:nvSpPr>
          <p:spPr bwMode="auto">
            <a:xfrm flipV="1">
              <a:off x="834" y="2460"/>
              <a:ext cx="1010" cy="1"/>
            </a:xfrm>
            <a:prstGeom prst="line">
              <a:avLst/>
            </a:prstGeom>
            <a:noFill/>
            <a:ln w="12700">
              <a:solidFill>
                <a:srgbClr val="FF0000"/>
              </a:solidFill>
              <a:prstDash val="dash"/>
              <a:round/>
              <a:headEnd/>
              <a:tailEnd/>
            </a:ln>
          </p:spPr>
          <p:txBody>
            <a:bodyPr/>
            <a:lstStyle/>
            <a:p>
              <a:endParaRPr lang="en-US">
                <a:latin typeface="Arial"/>
                <a:cs typeface="Arial"/>
              </a:endParaRPr>
            </a:p>
          </p:txBody>
        </p:sp>
      </p:grpSp>
      <p:grpSp>
        <p:nvGrpSpPr>
          <p:cNvPr id="6" name="Group 27"/>
          <p:cNvGrpSpPr>
            <a:grpSpLocks/>
          </p:cNvGrpSpPr>
          <p:nvPr/>
        </p:nvGrpSpPr>
        <p:grpSpPr bwMode="auto">
          <a:xfrm>
            <a:off x="4384675" y="3825875"/>
            <a:ext cx="139700" cy="1790700"/>
            <a:chOff x="1802" y="2410"/>
            <a:chExt cx="88" cy="1128"/>
          </a:xfrm>
        </p:grpSpPr>
        <p:sp>
          <p:nvSpPr>
            <p:cNvPr id="14359" name="Line 28"/>
            <p:cNvSpPr>
              <a:spLocks noChangeShapeType="1"/>
            </p:cNvSpPr>
            <p:nvPr/>
          </p:nvSpPr>
          <p:spPr bwMode="auto">
            <a:xfrm>
              <a:off x="1840" y="2440"/>
              <a:ext cx="4" cy="1098"/>
            </a:xfrm>
            <a:prstGeom prst="line">
              <a:avLst/>
            </a:prstGeom>
            <a:noFill/>
            <a:ln w="12700">
              <a:solidFill>
                <a:srgbClr val="FF0000"/>
              </a:solidFill>
              <a:prstDash val="dash"/>
              <a:round/>
              <a:headEnd/>
              <a:tailEnd/>
            </a:ln>
          </p:spPr>
          <p:txBody>
            <a:bodyPr/>
            <a:lstStyle/>
            <a:p>
              <a:endParaRPr lang="en-US">
                <a:latin typeface="Arial"/>
                <a:cs typeface="Arial"/>
              </a:endParaRPr>
            </a:p>
          </p:txBody>
        </p:sp>
        <p:sp>
          <p:nvSpPr>
            <p:cNvPr id="14360" name="Oval 29"/>
            <p:cNvSpPr>
              <a:spLocks noChangeArrowheads="1"/>
            </p:cNvSpPr>
            <p:nvPr/>
          </p:nvSpPr>
          <p:spPr bwMode="auto">
            <a:xfrm>
              <a:off x="1802" y="2410"/>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grpSp>
      <p:sp>
        <p:nvSpPr>
          <p:cNvPr id="14358" name="FlagCount" hidden="1">
            <a:hlinkClick r:id="rId6"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pic>
        <p:nvPicPr>
          <p:cNvPr id="3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29018" y="257175"/>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6320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855"/>
                                        </p:tgtEl>
                                        <p:attrNameLst>
                                          <p:attrName>style.visibility</p:attrName>
                                        </p:attrNameLst>
                                      </p:cBhvr>
                                      <p:to>
                                        <p:strVal val="visible"/>
                                      </p:to>
                                    </p:set>
                                    <p:animEffect transition="in" filter="wipe(left)">
                                      <p:cBhvr>
                                        <p:cTn id="7" dur="500"/>
                                        <p:tgtEl>
                                          <p:spTgt spid="120855"/>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upRight)">
                                      <p:cBhvr>
                                        <p:cTn id="11" dur="500"/>
                                        <p:tgtEl>
                                          <p:spTgt spid="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5"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6" name="Rectangle 2"/>
          <p:cNvSpPr>
            <a:spLocks noGrp="1" noChangeArrowheads="1"/>
          </p:cNvSpPr>
          <p:nvPr>
            <p:ph type="title" idx="4294967295"/>
          </p:nvPr>
        </p:nvSpPr>
        <p:spPr>
          <a:xfrm>
            <a:off x="1524000" y="263525"/>
            <a:ext cx="9144000" cy="649288"/>
          </a:xfrm>
        </p:spPr>
        <p:txBody>
          <a:bodyPr>
            <a:normAutofit/>
          </a:bodyPr>
          <a:lstStyle/>
          <a:p>
            <a:pPr algn="ctr" eaLnBrk="1" hangingPunct="1"/>
            <a:r>
              <a:rPr lang="en-US" sz="3400" dirty="0"/>
              <a:t>3</a:t>
            </a:r>
            <a:r>
              <a:rPr lang="en-US" sz="3400" dirty="0" smtClean="0"/>
              <a:t> </a:t>
            </a:r>
            <a:r>
              <a:rPr lang="en-US" sz="3400" dirty="0"/>
              <a:t>Steps to Analyzing Changes in </a:t>
            </a:r>
            <a:r>
              <a:rPr lang="en-US" sz="3400" dirty="0" smtClean="0"/>
              <a:t>Equilibrium</a:t>
            </a:r>
            <a:endParaRPr lang="en-US" sz="3400" dirty="0"/>
          </a:p>
        </p:txBody>
      </p:sp>
      <p:sp>
        <p:nvSpPr>
          <p:cNvPr id="200707" name="Rectangle 3"/>
          <p:cNvSpPr>
            <a:spLocks noGrp="1" noChangeArrowheads="1"/>
          </p:cNvSpPr>
          <p:nvPr>
            <p:ph type="body" idx="4294967295"/>
          </p:nvPr>
        </p:nvSpPr>
        <p:spPr>
          <a:xfrm>
            <a:off x="1998663" y="1354138"/>
            <a:ext cx="8064500" cy="4159250"/>
          </a:xfrm>
          <a:solidFill>
            <a:srgbClr val="FFF5DB"/>
          </a:solidFill>
          <a:ln>
            <a:noFill/>
          </a:ln>
          <a:effectLst>
            <a:outerShdw blurRad="38100" dist="76200" dir="2700000" algn="ctr" rotWithShape="0">
              <a:schemeClr val="tx1">
                <a:lumMod val="50000"/>
                <a:lumOff val="50000"/>
                <a:alpha val="50000"/>
              </a:schemeClr>
            </a:outerShdw>
          </a:effectLst>
        </p:spPr>
        <p:txBody>
          <a:bodyPr vert="horz" wrap="square" lIns="137160" tIns="91440" rIns="91440" bIns="91440" numCol="1" anchor="t" anchorCtr="0" compatLnSpc="1">
            <a:prstTxWarp prst="textNoShape">
              <a:avLst/>
            </a:prstTxWarp>
          </a:bodyPr>
          <a:lstStyle/>
          <a:p>
            <a:pPr marL="0" indent="0" eaLnBrk="1" hangingPunct="1">
              <a:spcBef>
                <a:spcPct val="60000"/>
              </a:spcBef>
              <a:buNone/>
              <a:defRPr/>
            </a:pPr>
            <a:r>
              <a:rPr lang="en-US" dirty="0" smtClean="0">
                <a:solidFill>
                  <a:srgbClr val="FF0000"/>
                </a:solidFill>
              </a:rPr>
              <a:t>To determine the effects of any event,  </a:t>
            </a:r>
            <a:endParaRPr lang="en-US" b="1" dirty="0" smtClean="0">
              <a:solidFill>
                <a:srgbClr val="FF0000"/>
              </a:solidFill>
            </a:endParaRPr>
          </a:p>
          <a:p>
            <a:pPr marL="692150" lvl="1" indent="-457200" eaLnBrk="1" hangingPunct="1">
              <a:lnSpc>
                <a:spcPct val="105000"/>
              </a:lnSpc>
              <a:spcBef>
                <a:spcPct val="80000"/>
              </a:spcBef>
              <a:buNone/>
              <a:defRPr/>
            </a:pPr>
            <a:r>
              <a:rPr lang="en-US" sz="2600" b="1" dirty="0">
                <a:solidFill>
                  <a:srgbClr val="FF0000"/>
                </a:solidFill>
              </a:rPr>
              <a:t>1.</a:t>
            </a:r>
            <a:r>
              <a:rPr lang="en-US" sz="2600" dirty="0">
                <a:solidFill>
                  <a:srgbClr val="FF0000"/>
                </a:solidFill>
              </a:rPr>
              <a:t>	</a:t>
            </a:r>
            <a:r>
              <a:rPr lang="en-US" dirty="0">
                <a:solidFill>
                  <a:srgbClr val="FF0000"/>
                </a:solidFill>
              </a:rPr>
              <a:t>Decide whether the event shifts </a:t>
            </a:r>
            <a:r>
              <a:rPr lang="en-US" b="1" i="1" dirty="0">
                <a:solidFill>
                  <a:srgbClr val="FF0000"/>
                </a:solidFill>
              </a:rPr>
              <a:t>S</a:t>
            </a:r>
            <a:r>
              <a:rPr lang="en-US" dirty="0">
                <a:solidFill>
                  <a:srgbClr val="FF0000"/>
                </a:solidFill>
              </a:rPr>
              <a:t> curve, </a:t>
            </a:r>
            <a:br>
              <a:rPr lang="en-US" dirty="0">
                <a:solidFill>
                  <a:srgbClr val="FF0000"/>
                </a:solidFill>
              </a:rPr>
            </a:br>
            <a:r>
              <a:rPr lang="en-US" b="1" i="1" dirty="0">
                <a:solidFill>
                  <a:srgbClr val="FF0000"/>
                </a:solidFill>
              </a:rPr>
              <a:t>D</a:t>
            </a:r>
            <a:r>
              <a:rPr lang="en-US" dirty="0">
                <a:solidFill>
                  <a:srgbClr val="FF0000"/>
                </a:solidFill>
              </a:rPr>
              <a:t> curve, or both. </a:t>
            </a:r>
          </a:p>
          <a:p>
            <a:pPr marL="692150" lvl="1" indent="-457200" eaLnBrk="1" hangingPunct="1">
              <a:lnSpc>
                <a:spcPct val="105000"/>
              </a:lnSpc>
              <a:spcBef>
                <a:spcPct val="60000"/>
              </a:spcBef>
              <a:buNone/>
              <a:defRPr/>
            </a:pPr>
            <a:r>
              <a:rPr lang="en-US" sz="2600" b="1" dirty="0">
                <a:solidFill>
                  <a:srgbClr val="FF0000"/>
                </a:solidFill>
              </a:rPr>
              <a:t>2.</a:t>
            </a:r>
            <a:r>
              <a:rPr lang="en-US" sz="2600" dirty="0">
                <a:solidFill>
                  <a:srgbClr val="FF0000"/>
                </a:solidFill>
              </a:rPr>
              <a:t>	</a:t>
            </a:r>
            <a:r>
              <a:rPr lang="en-US" dirty="0">
                <a:solidFill>
                  <a:srgbClr val="FF0000"/>
                </a:solidFill>
              </a:rPr>
              <a:t>Decide in which direction curve shifts. </a:t>
            </a:r>
          </a:p>
          <a:p>
            <a:pPr marL="692150" lvl="1" indent="-457200" eaLnBrk="1" hangingPunct="1">
              <a:lnSpc>
                <a:spcPct val="105000"/>
              </a:lnSpc>
              <a:spcBef>
                <a:spcPct val="60000"/>
              </a:spcBef>
              <a:buNone/>
              <a:defRPr/>
            </a:pPr>
            <a:r>
              <a:rPr lang="en-US" sz="2600" b="1" dirty="0">
                <a:solidFill>
                  <a:srgbClr val="FF0000"/>
                </a:solidFill>
              </a:rPr>
              <a:t>3.</a:t>
            </a:r>
            <a:r>
              <a:rPr lang="en-US" sz="2600" dirty="0">
                <a:solidFill>
                  <a:srgbClr val="FF0000"/>
                </a:solidFill>
              </a:rPr>
              <a:t>	</a:t>
            </a:r>
            <a:r>
              <a:rPr lang="en-US" dirty="0">
                <a:solidFill>
                  <a:srgbClr val="FF0000"/>
                </a:solidFill>
              </a:rPr>
              <a:t>Use supply—demand diagram to see </a:t>
            </a:r>
            <a:br>
              <a:rPr lang="en-US" dirty="0">
                <a:solidFill>
                  <a:srgbClr val="FF0000"/>
                </a:solidFill>
              </a:rPr>
            </a:br>
            <a:r>
              <a:rPr lang="en-US" dirty="0">
                <a:solidFill>
                  <a:srgbClr val="FF0000"/>
                </a:solidFill>
              </a:rPr>
              <a:t>how the shift changes </a:t>
            </a:r>
            <a:r>
              <a:rPr lang="en-US" dirty="0" smtClean="0">
                <a:solidFill>
                  <a:srgbClr val="FF0000"/>
                </a:solidFill>
              </a:rPr>
              <a:t>equilibrium </a:t>
            </a:r>
            <a:r>
              <a:rPr lang="en-US" b="1" i="1" dirty="0">
                <a:solidFill>
                  <a:srgbClr val="FF0000"/>
                </a:solidFill>
              </a:rPr>
              <a:t>P</a:t>
            </a:r>
            <a:r>
              <a:rPr lang="en-US" dirty="0">
                <a:solidFill>
                  <a:srgbClr val="FF0000"/>
                </a:solidFill>
              </a:rPr>
              <a:t> and </a:t>
            </a:r>
            <a:r>
              <a:rPr lang="en-US" b="1" i="1" dirty="0">
                <a:solidFill>
                  <a:srgbClr val="FF0000"/>
                </a:solidFill>
              </a:rPr>
              <a:t>Q</a:t>
            </a:r>
            <a:r>
              <a:rPr lang="en-US" dirty="0">
                <a:solidFill>
                  <a:srgbClr val="FF0000"/>
                </a:solidFill>
              </a:rPr>
              <a:t>. </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63" y="263525"/>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44347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07">
                                            <p:bg/>
                                          </p:spTgt>
                                        </p:tgtEl>
                                        <p:attrNameLst>
                                          <p:attrName>style.visibility</p:attrName>
                                        </p:attrNameLst>
                                      </p:cBhvr>
                                      <p:to>
                                        <p:strVal val="visible"/>
                                      </p:to>
                                    </p:set>
                                    <p:animEffect transition="in" filter="wipe(left)">
                                      <p:cBhvr>
                                        <p:cTn id="7" dur="500"/>
                                        <p:tgtEl>
                                          <p:spTgt spid="200707">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07">
                                            <p:txEl>
                                              <p:pRg st="1" end="1"/>
                                            </p:txEl>
                                          </p:spTgt>
                                        </p:tgtEl>
                                        <p:attrNameLst>
                                          <p:attrName>style.visibility</p:attrName>
                                        </p:attrNameLst>
                                      </p:cBhvr>
                                      <p:to>
                                        <p:strVal val="visible"/>
                                      </p:to>
                                    </p:set>
                                    <p:animEffect transition="in" filter="wipe(left)">
                                      <p:cBhvr>
                                        <p:cTn id="12" dur="500"/>
                                        <p:tgtEl>
                                          <p:spTgt spid="200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0707">
                                            <p:txEl>
                                              <p:pRg st="2" end="2"/>
                                            </p:txEl>
                                          </p:spTgt>
                                        </p:tgtEl>
                                        <p:attrNameLst>
                                          <p:attrName>style.visibility</p:attrName>
                                        </p:attrNameLst>
                                      </p:cBhvr>
                                      <p:to>
                                        <p:strVal val="visible"/>
                                      </p:to>
                                    </p:set>
                                    <p:animEffect transition="in" filter="wipe(left)">
                                      <p:cBhvr>
                                        <p:cTn id="17" dur="500"/>
                                        <p:tgtEl>
                                          <p:spTgt spid="2007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0707">
                                            <p:txEl>
                                              <p:pRg st="3" end="3"/>
                                            </p:txEl>
                                          </p:spTgt>
                                        </p:tgtEl>
                                        <p:attrNameLst>
                                          <p:attrName>style.visibility</p:attrName>
                                        </p:attrNameLst>
                                      </p:cBhvr>
                                      <p:to>
                                        <p:strVal val="visible"/>
                                      </p:to>
                                    </p:set>
                                    <p:animEffect transition="in" filter="wipe(left)">
                                      <p:cBhvr>
                                        <p:cTn id="22" dur="500"/>
                                        <p:tgtEl>
                                          <p:spTgt spid="2007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bldLvl="5"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a:xfrm>
            <a:off x="1870075" y="163514"/>
            <a:ext cx="8351838" cy="1139825"/>
          </a:xfrm>
        </p:spPr>
        <p:txBody>
          <a:bodyPr>
            <a:normAutofit/>
          </a:bodyPr>
          <a:lstStyle/>
          <a:p>
            <a:pPr marL="2341563" indent="-2341563" eaLnBrk="1" hangingPunct="1"/>
            <a:r>
              <a:rPr lang="en-US" sz="2800" b="1" dirty="0"/>
              <a:t>EXAMPLE:</a:t>
            </a:r>
            <a:r>
              <a:rPr lang="en-US" sz="2800" dirty="0"/>
              <a:t>  </a:t>
            </a:r>
            <a:r>
              <a:rPr lang="en-US" sz="3200" dirty="0"/>
              <a:t>The Market for Hybrid Cars</a:t>
            </a:r>
            <a:br>
              <a:rPr lang="en-US" sz="3200" dirty="0"/>
            </a:br>
            <a:endParaRPr lang="en-US" sz="3200" dirty="0"/>
          </a:p>
        </p:txBody>
      </p:sp>
      <p:grpSp>
        <p:nvGrpSpPr>
          <p:cNvPr id="2" name="Group 4"/>
          <p:cNvGrpSpPr>
            <a:grpSpLocks/>
          </p:cNvGrpSpPr>
          <p:nvPr/>
        </p:nvGrpSpPr>
        <p:grpSpPr bwMode="auto">
          <a:xfrm>
            <a:off x="5618164" y="1179514"/>
            <a:ext cx="4422775" cy="4111953"/>
            <a:chOff x="2579" y="785"/>
            <a:chExt cx="2786" cy="2423"/>
          </a:xfrm>
        </p:grpSpPr>
        <p:grpSp>
          <p:nvGrpSpPr>
            <p:cNvPr id="3" name="Group 5"/>
            <p:cNvGrpSpPr>
              <a:grpSpLocks/>
            </p:cNvGrpSpPr>
            <p:nvPr/>
          </p:nvGrpSpPr>
          <p:grpSpPr bwMode="auto">
            <a:xfrm>
              <a:off x="2697" y="1037"/>
              <a:ext cx="2409" cy="2049"/>
              <a:chOff x="1098" y="1361"/>
              <a:chExt cx="2116" cy="2027"/>
            </a:xfrm>
          </p:grpSpPr>
          <p:sp>
            <p:nvSpPr>
              <p:cNvPr id="55323"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55324"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55321" name="Text Box 8"/>
            <p:cNvSpPr txBox="1">
              <a:spLocks noChangeArrowheads="1"/>
            </p:cNvSpPr>
            <p:nvPr/>
          </p:nvSpPr>
          <p:spPr bwMode="auto">
            <a:xfrm>
              <a:off x="2579" y="785"/>
              <a:ext cx="267"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55322" name="Text Box 9"/>
            <p:cNvSpPr txBox="1">
              <a:spLocks noChangeArrowheads="1"/>
            </p:cNvSpPr>
            <p:nvPr/>
          </p:nvSpPr>
          <p:spPr bwMode="auto">
            <a:xfrm>
              <a:off x="5075" y="2936"/>
              <a:ext cx="290"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4" name="Group 38"/>
          <p:cNvGrpSpPr>
            <a:grpSpLocks/>
          </p:cNvGrpSpPr>
          <p:nvPr/>
        </p:nvGrpSpPr>
        <p:grpSpPr bwMode="auto">
          <a:xfrm>
            <a:off x="6048376" y="1957388"/>
            <a:ext cx="2486025" cy="2901950"/>
            <a:chOff x="2850" y="1233"/>
            <a:chExt cx="1566" cy="1828"/>
          </a:xfrm>
        </p:grpSpPr>
        <p:sp>
          <p:nvSpPr>
            <p:cNvPr id="55318" name="Line 11"/>
            <p:cNvSpPr>
              <a:spLocks noChangeShapeType="1"/>
            </p:cNvSpPr>
            <p:nvPr/>
          </p:nvSpPr>
          <p:spPr bwMode="auto">
            <a:xfrm>
              <a:off x="2850" y="1233"/>
              <a:ext cx="1263" cy="1587"/>
            </a:xfrm>
            <a:prstGeom prst="line">
              <a:avLst/>
            </a:prstGeom>
            <a:noFill/>
            <a:ln w="38100">
              <a:solidFill>
                <a:srgbClr val="003399"/>
              </a:solidFill>
              <a:round/>
              <a:headEnd/>
              <a:tailEnd/>
            </a:ln>
          </p:spPr>
          <p:txBody>
            <a:bodyPr/>
            <a:lstStyle/>
            <a:p>
              <a:endParaRPr lang="en-US">
                <a:latin typeface="Arial"/>
                <a:cs typeface="Arial"/>
              </a:endParaRPr>
            </a:p>
          </p:txBody>
        </p:sp>
        <p:sp>
          <p:nvSpPr>
            <p:cNvPr id="55319" name="Text Box 12"/>
            <p:cNvSpPr txBox="1">
              <a:spLocks noChangeArrowheads="1"/>
            </p:cNvSpPr>
            <p:nvPr/>
          </p:nvSpPr>
          <p:spPr bwMode="auto">
            <a:xfrm>
              <a:off x="4072" y="2773"/>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1</a:t>
              </a:r>
            </a:p>
          </p:txBody>
        </p:sp>
      </p:grpSp>
      <p:grpSp>
        <p:nvGrpSpPr>
          <p:cNvPr id="5" name="Group 39"/>
          <p:cNvGrpSpPr>
            <a:grpSpLocks/>
          </p:cNvGrpSpPr>
          <p:nvPr/>
        </p:nvGrpSpPr>
        <p:grpSpPr bwMode="auto">
          <a:xfrm>
            <a:off x="6392864" y="1625600"/>
            <a:ext cx="1933575" cy="2901950"/>
            <a:chOff x="3067" y="1024"/>
            <a:chExt cx="1218" cy="1828"/>
          </a:xfrm>
        </p:grpSpPr>
        <p:sp>
          <p:nvSpPr>
            <p:cNvPr id="55316" name="Line 14"/>
            <p:cNvSpPr>
              <a:spLocks noChangeShapeType="1"/>
            </p:cNvSpPr>
            <p:nvPr/>
          </p:nvSpPr>
          <p:spPr bwMode="auto">
            <a:xfrm flipV="1">
              <a:off x="3067" y="1278"/>
              <a:ext cx="949" cy="1574"/>
            </a:xfrm>
            <a:prstGeom prst="line">
              <a:avLst/>
            </a:prstGeom>
            <a:noFill/>
            <a:ln w="38100">
              <a:solidFill>
                <a:srgbClr val="003399"/>
              </a:solidFill>
              <a:round/>
              <a:headEnd/>
              <a:tailEnd/>
            </a:ln>
          </p:spPr>
          <p:txBody>
            <a:bodyPr/>
            <a:lstStyle/>
            <a:p>
              <a:endParaRPr lang="en-US">
                <a:latin typeface="Arial"/>
                <a:cs typeface="Arial"/>
              </a:endParaRPr>
            </a:p>
          </p:txBody>
        </p:sp>
        <p:sp>
          <p:nvSpPr>
            <p:cNvPr id="55317" name="Text Box 15"/>
            <p:cNvSpPr txBox="1">
              <a:spLocks noChangeArrowheads="1"/>
            </p:cNvSpPr>
            <p:nvPr/>
          </p:nvSpPr>
          <p:spPr bwMode="auto">
            <a:xfrm>
              <a:off x="3920" y="1024"/>
              <a:ext cx="36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S</a:t>
              </a:r>
              <a:r>
                <a:rPr lang="en-US" sz="2400" baseline="-25000">
                  <a:latin typeface="Arial"/>
                  <a:cs typeface="Arial"/>
                </a:rPr>
                <a:t>1</a:t>
              </a:r>
            </a:p>
          </p:txBody>
        </p:sp>
      </p:grpSp>
      <p:grpSp>
        <p:nvGrpSpPr>
          <p:cNvPr id="6" name="Group 42"/>
          <p:cNvGrpSpPr>
            <a:grpSpLocks/>
          </p:cNvGrpSpPr>
          <p:nvPr/>
        </p:nvGrpSpPr>
        <p:grpSpPr bwMode="auto">
          <a:xfrm>
            <a:off x="5307014" y="3136901"/>
            <a:ext cx="2060575" cy="2332038"/>
            <a:chOff x="2383" y="1976"/>
            <a:chExt cx="1298" cy="1469"/>
          </a:xfrm>
        </p:grpSpPr>
        <p:sp>
          <p:nvSpPr>
            <p:cNvPr id="55311" name="Text Box 17"/>
            <p:cNvSpPr txBox="1">
              <a:spLocks noChangeArrowheads="1"/>
            </p:cNvSpPr>
            <p:nvPr/>
          </p:nvSpPr>
          <p:spPr bwMode="auto">
            <a:xfrm>
              <a:off x="2383" y="1976"/>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1</a:t>
              </a:r>
            </a:p>
          </p:txBody>
        </p:sp>
        <p:sp>
          <p:nvSpPr>
            <p:cNvPr id="55312" name="Oval 18"/>
            <p:cNvSpPr>
              <a:spLocks noChangeArrowheads="1"/>
            </p:cNvSpPr>
            <p:nvPr/>
          </p:nvSpPr>
          <p:spPr bwMode="auto">
            <a:xfrm>
              <a:off x="3481" y="2043"/>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55313" name="Line 19"/>
            <p:cNvSpPr>
              <a:spLocks noChangeShapeType="1"/>
            </p:cNvSpPr>
            <p:nvPr/>
          </p:nvSpPr>
          <p:spPr bwMode="auto">
            <a:xfrm>
              <a:off x="2701" y="2090"/>
              <a:ext cx="823"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5314" name="Line 21"/>
            <p:cNvSpPr>
              <a:spLocks noChangeShapeType="1"/>
            </p:cNvSpPr>
            <p:nvPr/>
          </p:nvSpPr>
          <p:spPr bwMode="auto">
            <a:xfrm>
              <a:off x="3527" y="2088"/>
              <a:ext cx="0" cy="1117"/>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5315" name="Text Box 22"/>
            <p:cNvSpPr txBox="1">
              <a:spLocks noChangeArrowheads="1"/>
            </p:cNvSpPr>
            <p:nvPr/>
          </p:nvSpPr>
          <p:spPr bwMode="auto">
            <a:xfrm>
              <a:off x="3373" y="3212"/>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1</a:t>
              </a:r>
            </a:p>
          </p:txBody>
        </p:sp>
      </p:grpSp>
      <p:grpSp>
        <p:nvGrpSpPr>
          <p:cNvPr id="7" name="Group 23"/>
          <p:cNvGrpSpPr>
            <a:grpSpLocks/>
          </p:cNvGrpSpPr>
          <p:nvPr/>
        </p:nvGrpSpPr>
        <p:grpSpPr bwMode="auto">
          <a:xfrm>
            <a:off x="3400426" y="1412875"/>
            <a:ext cx="2259013" cy="831850"/>
            <a:chOff x="1330" y="890"/>
            <a:chExt cx="1275" cy="524"/>
          </a:xfrm>
        </p:grpSpPr>
        <p:sp>
          <p:nvSpPr>
            <p:cNvPr id="55309" name="Line 24"/>
            <p:cNvSpPr>
              <a:spLocks noChangeShapeType="1"/>
            </p:cNvSpPr>
            <p:nvPr/>
          </p:nvSpPr>
          <p:spPr bwMode="auto">
            <a:xfrm flipV="1">
              <a:off x="2271" y="907"/>
              <a:ext cx="334" cy="240"/>
            </a:xfrm>
            <a:prstGeom prst="line">
              <a:avLst/>
            </a:prstGeom>
            <a:noFill/>
            <a:ln w="44450">
              <a:solidFill>
                <a:schemeClr val="tx1"/>
              </a:solidFill>
              <a:round/>
              <a:headEnd/>
              <a:tailEnd type="triangle" w="lg" len="med"/>
            </a:ln>
          </p:spPr>
          <p:txBody>
            <a:bodyPr/>
            <a:lstStyle/>
            <a:p>
              <a:endParaRPr lang="en-US">
                <a:latin typeface="Arial"/>
                <a:cs typeface="Arial"/>
              </a:endParaRPr>
            </a:p>
          </p:txBody>
        </p:sp>
        <p:sp>
          <p:nvSpPr>
            <p:cNvPr id="55310" name="Text Box 25"/>
            <p:cNvSpPr txBox="1">
              <a:spLocks noChangeArrowheads="1"/>
            </p:cNvSpPr>
            <p:nvPr/>
          </p:nvSpPr>
          <p:spPr bwMode="auto">
            <a:xfrm>
              <a:off x="1330" y="890"/>
              <a:ext cx="986" cy="524"/>
            </a:xfrm>
            <a:prstGeom prst="rect">
              <a:avLst/>
            </a:prstGeom>
            <a:solidFill>
              <a:srgbClr val="CCFFCC"/>
            </a:solidFill>
            <a:ln w="9525">
              <a:solidFill>
                <a:schemeClr val="tx1"/>
              </a:solidFill>
              <a:miter lim="800000"/>
              <a:headEnd/>
              <a:tailEnd/>
            </a:ln>
          </p:spPr>
          <p:txBody>
            <a:bodyPr>
              <a:spAutoFit/>
            </a:bodyPr>
            <a:lstStyle/>
            <a:p>
              <a:pPr algn="ctr">
                <a:spcBef>
                  <a:spcPct val="50000"/>
                </a:spcBef>
              </a:pPr>
              <a:r>
                <a:rPr lang="en-US" sz="2400" dirty="0">
                  <a:solidFill>
                    <a:srgbClr val="FF0000"/>
                  </a:solidFill>
                  <a:latin typeface="Arial"/>
                  <a:cs typeface="Arial"/>
                </a:rPr>
                <a:t>price of hybrid cars</a:t>
              </a:r>
            </a:p>
          </p:txBody>
        </p:sp>
      </p:grpSp>
      <p:grpSp>
        <p:nvGrpSpPr>
          <p:cNvPr id="8" name="Group 26"/>
          <p:cNvGrpSpPr>
            <a:grpSpLocks/>
          </p:cNvGrpSpPr>
          <p:nvPr/>
        </p:nvGrpSpPr>
        <p:grpSpPr bwMode="auto">
          <a:xfrm>
            <a:off x="8105776" y="5253039"/>
            <a:ext cx="1909763" cy="1214437"/>
            <a:chOff x="3703" y="3309"/>
            <a:chExt cx="1695" cy="765"/>
          </a:xfrm>
        </p:grpSpPr>
        <p:sp>
          <p:nvSpPr>
            <p:cNvPr id="55307" name="Line 27"/>
            <p:cNvSpPr>
              <a:spLocks noChangeShapeType="1"/>
            </p:cNvSpPr>
            <p:nvPr/>
          </p:nvSpPr>
          <p:spPr bwMode="auto">
            <a:xfrm flipV="1">
              <a:off x="5050" y="3309"/>
              <a:ext cx="127" cy="281"/>
            </a:xfrm>
            <a:prstGeom prst="line">
              <a:avLst/>
            </a:prstGeom>
            <a:noFill/>
            <a:ln w="44450">
              <a:solidFill>
                <a:schemeClr val="tx1"/>
              </a:solidFill>
              <a:round/>
              <a:headEnd/>
              <a:tailEnd type="triangle" w="lg" len="med"/>
            </a:ln>
          </p:spPr>
          <p:txBody>
            <a:bodyPr/>
            <a:lstStyle/>
            <a:p>
              <a:endParaRPr lang="en-US">
                <a:latin typeface="Arial"/>
                <a:cs typeface="Arial"/>
              </a:endParaRPr>
            </a:p>
          </p:txBody>
        </p:sp>
        <p:sp>
          <p:nvSpPr>
            <p:cNvPr id="55308" name="Text Box 28"/>
            <p:cNvSpPr txBox="1">
              <a:spLocks noChangeArrowheads="1"/>
            </p:cNvSpPr>
            <p:nvPr/>
          </p:nvSpPr>
          <p:spPr bwMode="auto">
            <a:xfrm>
              <a:off x="3703" y="3550"/>
              <a:ext cx="1695" cy="524"/>
            </a:xfrm>
            <a:prstGeom prst="rect">
              <a:avLst/>
            </a:prstGeom>
            <a:solidFill>
              <a:srgbClr val="CCFFCC"/>
            </a:solidFill>
            <a:ln w="9525">
              <a:solidFill>
                <a:schemeClr val="tx1"/>
              </a:solidFill>
              <a:miter lim="800000"/>
              <a:headEnd/>
              <a:tailEnd/>
            </a:ln>
          </p:spPr>
          <p:txBody>
            <a:bodyPr>
              <a:spAutoFit/>
            </a:bodyPr>
            <a:lstStyle/>
            <a:p>
              <a:pPr algn="ctr">
                <a:spcBef>
                  <a:spcPct val="50000"/>
                </a:spcBef>
              </a:pPr>
              <a:r>
                <a:rPr lang="en-US" sz="2400" dirty="0">
                  <a:solidFill>
                    <a:srgbClr val="FF0000"/>
                  </a:solidFill>
                  <a:latin typeface="Arial"/>
                  <a:cs typeface="Arial"/>
                </a:rPr>
                <a:t>quantity of </a:t>
              </a:r>
              <a:br>
                <a:rPr lang="en-US" sz="2400" dirty="0">
                  <a:solidFill>
                    <a:srgbClr val="FF0000"/>
                  </a:solidFill>
                  <a:latin typeface="Arial"/>
                  <a:cs typeface="Arial"/>
                </a:rPr>
              </a:br>
              <a:r>
                <a:rPr lang="en-US" sz="2400" dirty="0">
                  <a:solidFill>
                    <a:srgbClr val="FF0000"/>
                  </a:solidFill>
                  <a:latin typeface="Arial"/>
                  <a:cs typeface="Arial"/>
                </a:rPr>
                <a:t>hybrid cars</a:t>
              </a:r>
            </a:p>
          </p:txBody>
        </p:sp>
      </p:grpSp>
      <p:pic>
        <p:nvPicPr>
          <p:cNvPr id="2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7953" y="220663"/>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27865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par>
                          <p:cTn id="26" fill="hold">
                            <p:stCondLst>
                              <p:cond delay="500"/>
                            </p:stCondLst>
                            <p:childTnLst>
                              <p:par>
                                <p:cTn id="27" presetID="18" presetClass="entr" presetSubtype="6"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strips(downRigh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trips(upRigh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strips(downRight)">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87" name="Text Box 31"/>
          <p:cNvSpPr txBox="1">
            <a:spLocks noChangeArrowheads="1"/>
          </p:cNvSpPr>
          <p:nvPr/>
        </p:nvSpPr>
        <p:spPr bwMode="auto">
          <a:xfrm>
            <a:off x="1962150" y="2182814"/>
            <a:ext cx="3200400" cy="4175125"/>
          </a:xfrm>
          <a:prstGeom prst="rect">
            <a:avLst/>
          </a:prstGeom>
          <a:noFill/>
          <a:ln w="9525">
            <a:noFill/>
            <a:miter lim="800000"/>
            <a:headEnd/>
            <a:tailEnd/>
          </a:ln>
        </p:spPr>
        <p:txBody>
          <a:bodyPr>
            <a:spAutoFit/>
          </a:bodyPr>
          <a:lstStyle/>
          <a:p>
            <a:pPr>
              <a:lnSpc>
                <a:spcPct val="105000"/>
              </a:lnSpc>
              <a:spcBef>
                <a:spcPct val="15000"/>
              </a:spcBef>
              <a:buClr>
                <a:srgbClr val="00B85C"/>
              </a:buClr>
              <a:buSzPct val="120000"/>
              <a:buFont typeface="Wingdings" pitchFamily="2" charset="2"/>
              <a:buNone/>
            </a:pPr>
            <a:r>
              <a:rPr lang="en-US" sz="2300" b="1">
                <a:latin typeface="Arial"/>
                <a:cs typeface="Arial"/>
              </a:rPr>
              <a:t>STEP 1:  </a:t>
            </a:r>
          </a:p>
          <a:p>
            <a:pPr>
              <a:lnSpc>
                <a:spcPct val="105000"/>
              </a:lnSpc>
              <a:spcBef>
                <a:spcPct val="15000"/>
              </a:spcBef>
              <a:buClr>
                <a:srgbClr val="00B85C"/>
              </a:buClr>
              <a:buSzPct val="120000"/>
              <a:buFont typeface="Wingdings" pitchFamily="2" charset="2"/>
              <a:buNone/>
            </a:pPr>
            <a:r>
              <a:rPr lang="en-US" sz="2500" b="1" i="1">
                <a:latin typeface="Arial"/>
                <a:cs typeface="Arial"/>
              </a:rPr>
              <a:t>D</a:t>
            </a:r>
            <a:r>
              <a:rPr lang="en-US" sz="2500">
                <a:latin typeface="Arial"/>
                <a:cs typeface="Arial"/>
              </a:rPr>
              <a:t> curve shifts </a:t>
            </a:r>
            <a:br>
              <a:rPr lang="en-US" sz="2500">
                <a:latin typeface="Arial"/>
                <a:cs typeface="Arial"/>
              </a:rPr>
            </a:br>
            <a:r>
              <a:rPr lang="en-US" sz="2500">
                <a:latin typeface="Arial"/>
                <a:cs typeface="Arial"/>
              </a:rPr>
              <a:t>because price of gas affects demand for hybrids. </a:t>
            </a:r>
          </a:p>
          <a:p>
            <a:pPr>
              <a:lnSpc>
                <a:spcPct val="105000"/>
              </a:lnSpc>
              <a:spcBef>
                <a:spcPct val="15000"/>
              </a:spcBef>
              <a:buClr>
                <a:srgbClr val="00B85C"/>
              </a:buClr>
              <a:buSzPct val="120000"/>
              <a:buFont typeface="Wingdings" pitchFamily="2" charset="2"/>
              <a:buNone/>
            </a:pPr>
            <a:r>
              <a:rPr lang="en-US" sz="2500" b="1" i="1">
                <a:latin typeface="Arial"/>
                <a:cs typeface="Arial"/>
              </a:rPr>
              <a:t>S</a:t>
            </a:r>
            <a:r>
              <a:rPr lang="en-US" sz="2500">
                <a:latin typeface="Arial"/>
                <a:cs typeface="Arial"/>
              </a:rPr>
              <a:t> curve does not shift, because price of gas does not affect cost of producing hybrids. </a:t>
            </a:r>
          </a:p>
        </p:txBody>
      </p:sp>
      <p:sp>
        <p:nvSpPr>
          <p:cNvPr id="224290" name="Rectangle 34"/>
          <p:cNvSpPr>
            <a:spLocks noChangeArrowheads="1"/>
          </p:cNvSpPr>
          <p:nvPr/>
        </p:nvSpPr>
        <p:spPr bwMode="auto">
          <a:xfrm>
            <a:off x="1792288" y="3100388"/>
            <a:ext cx="3433762" cy="3289300"/>
          </a:xfrm>
          <a:prstGeom prst="rect">
            <a:avLst/>
          </a:prstGeom>
          <a:solidFill>
            <a:schemeClr val="bg1"/>
          </a:solidFill>
          <a:ln w="9525">
            <a:noFill/>
            <a:miter lim="800000"/>
            <a:headEnd/>
            <a:tailEnd/>
          </a:ln>
        </p:spPr>
        <p:txBody>
          <a:bodyPr wrap="none" anchor="ctr"/>
          <a:lstStyle/>
          <a:p>
            <a:endParaRPr lang="en-US">
              <a:latin typeface="Arial"/>
              <a:cs typeface="Arial"/>
            </a:endParaRPr>
          </a:p>
        </p:txBody>
      </p:sp>
      <p:sp>
        <p:nvSpPr>
          <p:cNvPr id="224288" name="Text Box 32"/>
          <p:cNvSpPr txBox="1">
            <a:spLocks noChangeArrowheads="1"/>
          </p:cNvSpPr>
          <p:nvPr/>
        </p:nvSpPr>
        <p:spPr bwMode="auto">
          <a:xfrm>
            <a:off x="1970088" y="3079751"/>
            <a:ext cx="3200400" cy="3248025"/>
          </a:xfrm>
          <a:prstGeom prst="rect">
            <a:avLst/>
          </a:prstGeom>
          <a:noFill/>
          <a:ln w="9525">
            <a:noFill/>
            <a:miter lim="800000"/>
            <a:headEnd/>
            <a:tailEnd/>
          </a:ln>
        </p:spPr>
        <p:txBody>
          <a:bodyPr tIns="137160"/>
          <a:lstStyle/>
          <a:p>
            <a:pPr>
              <a:lnSpc>
                <a:spcPct val="105000"/>
              </a:lnSpc>
              <a:spcBef>
                <a:spcPct val="15000"/>
              </a:spcBef>
              <a:buClr>
                <a:srgbClr val="00B85C"/>
              </a:buClr>
              <a:buSzPct val="120000"/>
              <a:buFont typeface="Wingdings" pitchFamily="2" charset="2"/>
              <a:buNone/>
            </a:pPr>
            <a:r>
              <a:rPr lang="en-US" sz="2300" b="1">
                <a:latin typeface="Arial"/>
                <a:cs typeface="Arial"/>
              </a:rPr>
              <a:t>STEP 2:  </a:t>
            </a:r>
          </a:p>
          <a:p>
            <a:pPr>
              <a:lnSpc>
                <a:spcPct val="105000"/>
              </a:lnSpc>
              <a:spcBef>
                <a:spcPct val="20000"/>
              </a:spcBef>
              <a:buClr>
                <a:srgbClr val="00B85C"/>
              </a:buClr>
              <a:buSzPct val="120000"/>
              <a:buFont typeface="Wingdings" pitchFamily="2" charset="2"/>
              <a:buNone/>
            </a:pPr>
            <a:r>
              <a:rPr lang="en-US" sz="2500" b="1" i="1">
                <a:latin typeface="Arial"/>
                <a:cs typeface="Arial"/>
              </a:rPr>
              <a:t>D</a:t>
            </a:r>
            <a:r>
              <a:rPr lang="en-US" sz="2500">
                <a:latin typeface="Arial"/>
                <a:cs typeface="Arial"/>
              </a:rPr>
              <a:t> shifts </a:t>
            </a:r>
            <a:r>
              <a:rPr lang="en-US" sz="2500" u="sng">
                <a:latin typeface="Arial"/>
                <a:cs typeface="Arial"/>
              </a:rPr>
              <a:t>right</a:t>
            </a:r>
            <a:r>
              <a:rPr lang="en-US" sz="2500">
                <a:latin typeface="Arial"/>
                <a:cs typeface="Arial"/>
              </a:rPr>
              <a:t/>
            </a:r>
            <a:br>
              <a:rPr lang="en-US" sz="2500">
                <a:latin typeface="Arial"/>
                <a:cs typeface="Arial"/>
              </a:rPr>
            </a:br>
            <a:r>
              <a:rPr lang="en-US" sz="2500">
                <a:latin typeface="Arial"/>
                <a:cs typeface="Arial"/>
              </a:rPr>
              <a:t>because high gas price makes hybrids more attractive relative to other cars.</a:t>
            </a:r>
          </a:p>
        </p:txBody>
      </p:sp>
      <p:sp>
        <p:nvSpPr>
          <p:cNvPr id="224291" name="Rectangle 35"/>
          <p:cNvSpPr>
            <a:spLocks noChangeArrowheads="1"/>
          </p:cNvSpPr>
          <p:nvPr/>
        </p:nvSpPr>
        <p:spPr bwMode="auto">
          <a:xfrm>
            <a:off x="1970089" y="4114801"/>
            <a:ext cx="3400425" cy="2297113"/>
          </a:xfrm>
          <a:prstGeom prst="rect">
            <a:avLst/>
          </a:prstGeom>
          <a:solidFill>
            <a:schemeClr val="bg1"/>
          </a:solidFill>
          <a:ln w="9525">
            <a:noFill/>
            <a:miter lim="800000"/>
            <a:headEnd/>
            <a:tailEnd/>
          </a:ln>
        </p:spPr>
        <p:txBody>
          <a:bodyPr wrap="none" anchor="ctr"/>
          <a:lstStyle/>
          <a:p>
            <a:endParaRPr lang="en-US">
              <a:latin typeface="Arial"/>
              <a:cs typeface="Arial"/>
            </a:endParaRPr>
          </a:p>
        </p:txBody>
      </p:sp>
      <p:sp>
        <p:nvSpPr>
          <p:cNvPr id="56328" name="Rectangle 2"/>
          <p:cNvSpPr>
            <a:spLocks noGrp="1" noChangeArrowheads="1"/>
          </p:cNvSpPr>
          <p:nvPr>
            <p:ph type="title" idx="4294967295"/>
          </p:nvPr>
        </p:nvSpPr>
        <p:spPr>
          <a:xfrm>
            <a:off x="1870075" y="163514"/>
            <a:ext cx="8351838" cy="1139825"/>
          </a:xfrm>
        </p:spPr>
        <p:txBody>
          <a:bodyPr/>
          <a:lstStyle/>
          <a:p>
            <a:pPr marL="2341563" indent="-2341563" eaLnBrk="1" hangingPunct="1"/>
            <a:r>
              <a:rPr lang="en-US" sz="2800" b="1" dirty="0"/>
              <a:t>EXAMPLE </a:t>
            </a:r>
            <a:r>
              <a:rPr lang="en-US" sz="3100" b="1" dirty="0"/>
              <a:t>1</a:t>
            </a:r>
            <a:r>
              <a:rPr lang="en-US" sz="2800" b="1" dirty="0"/>
              <a:t>:</a:t>
            </a:r>
            <a:r>
              <a:rPr lang="en-US" sz="2800" dirty="0"/>
              <a:t>  </a:t>
            </a:r>
            <a:r>
              <a:rPr lang="en-US" sz="3100" dirty="0"/>
              <a:t>A Shift in Demand</a:t>
            </a:r>
            <a:br>
              <a:rPr lang="en-US" sz="3100" dirty="0"/>
            </a:br>
            <a:endParaRPr lang="en-US" sz="3100" dirty="0"/>
          </a:p>
        </p:txBody>
      </p:sp>
      <p:sp>
        <p:nvSpPr>
          <p:cNvPr id="224259" name="Rectangle 3"/>
          <p:cNvSpPr>
            <a:spLocks noGrp="1" noChangeArrowheads="1"/>
          </p:cNvSpPr>
          <p:nvPr>
            <p:ph type="body" idx="4294967295"/>
          </p:nvPr>
        </p:nvSpPr>
        <p:spPr>
          <a:xfrm>
            <a:off x="1957389" y="877888"/>
            <a:ext cx="3648075" cy="1350962"/>
          </a:xfrm>
        </p:spPr>
        <p:txBody>
          <a:bodyPr/>
          <a:lstStyle/>
          <a:p>
            <a:pPr marL="0" indent="0" eaLnBrk="1" hangingPunct="1">
              <a:buNone/>
            </a:pPr>
            <a:r>
              <a:rPr lang="en-US" sz="2300" b="1"/>
              <a:t>EVENT TO BE </a:t>
            </a:r>
            <a:br>
              <a:rPr lang="en-US" sz="2300" b="1"/>
            </a:br>
            <a:r>
              <a:rPr lang="en-US" sz="2300" b="1"/>
              <a:t>ANALYZED:  </a:t>
            </a:r>
            <a:br>
              <a:rPr lang="en-US" sz="2300" b="1"/>
            </a:br>
            <a:r>
              <a:rPr lang="en-US" sz="2500"/>
              <a:t>Increase in price of gas.</a:t>
            </a:r>
          </a:p>
        </p:txBody>
      </p:sp>
      <p:grpSp>
        <p:nvGrpSpPr>
          <p:cNvPr id="2" name="Group 4"/>
          <p:cNvGrpSpPr>
            <a:grpSpLocks/>
          </p:cNvGrpSpPr>
          <p:nvPr/>
        </p:nvGrpSpPr>
        <p:grpSpPr bwMode="auto">
          <a:xfrm>
            <a:off x="5618164" y="1179514"/>
            <a:ext cx="4422775" cy="4111953"/>
            <a:chOff x="2579" y="785"/>
            <a:chExt cx="2786" cy="2423"/>
          </a:xfrm>
        </p:grpSpPr>
        <p:grpSp>
          <p:nvGrpSpPr>
            <p:cNvPr id="3" name="Group 5"/>
            <p:cNvGrpSpPr>
              <a:grpSpLocks/>
            </p:cNvGrpSpPr>
            <p:nvPr/>
          </p:nvGrpSpPr>
          <p:grpSpPr bwMode="auto">
            <a:xfrm>
              <a:off x="2697" y="1037"/>
              <a:ext cx="2409" cy="2049"/>
              <a:chOff x="1098" y="1361"/>
              <a:chExt cx="2116" cy="2027"/>
            </a:xfrm>
          </p:grpSpPr>
          <p:sp>
            <p:nvSpPr>
              <p:cNvPr id="56357"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56358"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56355" name="Text Box 8"/>
            <p:cNvSpPr txBox="1">
              <a:spLocks noChangeArrowheads="1"/>
            </p:cNvSpPr>
            <p:nvPr/>
          </p:nvSpPr>
          <p:spPr bwMode="auto">
            <a:xfrm>
              <a:off x="2579" y="785"/>
              <a:ext cx="267"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56356" name="Text Box 9"/>
            <p:cNvSpPr txBox="1">
              <a:spLocks noChangeArrowheads="1"/>
            </p:cNvSpPr>
            <p:nvPr/>
          </p:nvSpPr>
          <p:spPr bwMode="auto">
            <a:xfrm>
              <a:off x="5075" y="2936"/>
              <a:ext cx="290"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4" name="Group 10"/>
          <p:cNvGrpSpPr>
            <a:grpSpLocks/>
          </p:cNvGrpSpPr>
          <p:nvPr/>
        </p:nvGrpSpPr>
        <p:grpSpPr bwMode="auto">
          <a:xfrm>
            <a:off x="6048376" y="1957388"/>
            <a:ext cx="2486025" cy="2901950"/>
            <a:chOff x="2850" y="1233"/>
            <a:chExt cx="1566" cy="1828"/>
          </a:xfrm>
        </p:grpSpPr>
        <p:sp>
          <p:nvSpPr>
            <p:cNvPr id="56352" name="Line 11"/>
            <p:cNvSpPr>
              <a:spLocks noChangeShapeType="1"/>
            </p:cNvSpPr>
            <p:nvPr/>
          </p:nvSpPr>
          <p:spPr bwMode="auto">
            <a:xfrm>
              <a:off x="2850" y="1233"/>
              <a:ext cx="1263" cy="1587"/>
            </a:xfrm>
            <a:prstGeom prst="line">
              <a:avLst/>
            </a:prstGeom>
            <a:noFill/>
            <a:ln w="38100">
              <a:solidFill>
                <a:srgbClr val="003399"/>
              </a:solidFill>
              <a:round/>
              <a:headEnd/>
              <a:tailEnd/>
            </a:ln>
          </p:spPr>
          <p:txBody>
            <a:bodyPr/>
            <a:lstStyle/>
            <a:p>
              <a:endParaRPr lang="en-US">
                <a:latin typeface="Arial"/>
                <a:cs typeface="Arial"/>
              </a:endParaRPr>
            </a:p>
          </p:txBody>
        </p:sp>
        <p:sp>
          <p:nvSpPr>
            <p:cNvPr id="56353" name="Text Box 12"/>
            <p:cNvSpPr txBox="1">
              <a:spLocks noChangeArrowheads="1"/>
            </p:cNvSpPr>
            <p:nvPr/>
          </p:nvSpPr>
          <p:spPr bwMode="auto">
            <a:xfrm>
              <a:off x="4072" y="2773"/>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1</a:t>
              </a:r>
            </a:p>
          </p:txBody>
        </p:sp>
      </p:grpSp>
      <p:grpSp>
        <p:nvGrpSpPr>
          <p:cNvPr id="5" name="Group 13"/>
          <p:cNvGrpSpPr>
            <a:grpSpLocks/>
          </p:cNvGrpSpPr>
          <p:nvPr/>
        </p:nvGrpSpPr>
        <p:grpSpPr bwMode="auto">
          <a:xfrm>
            <a:off x="6392864" y="1625600"/>
            <a:ext cx="1933575" cy="2901950"/>
            <a:chOff x="3067" y="1024"/>
            <a:chExt cx="1218" cy="1828"/>
          </a:xfrm>
        </p:grpSpPr>
        <p:sp>
          <p:nvSpPr>
            <p:cNvPr id="56350" name="Line 14"/>
            <p:cNvSpPr>
              <a:spLocks noChangeShapeType="1"/>
            </p:cNvSpPr>
            <p:nvPr/>
          </p:nvSpPr>
          <p:spPr bwMode="auto">
            <a:xfrm flipV="1">
              <a:off x="3067" y="1278"/>
              <a:ext cx="949" cy="1574"/>
            </a:xfrm>
            <a:prstGeom prst="line">
              <a:avLst/>
            </a:prstGeom>
            <a:noFill/>
            <a:ln w="38100">
              <a:solidFill>
                <a:srgbClr val="003399"/>
              </a:solidFill>
              <a:round/>
              <a:headEnd/>
              <a:tailEnd/>
            </a:ln>
          </p:spPr>
          <p:txBody>
            <a:bodyPr/>
            <a:lstStyle/>
            <a:p>
              <a:endParaRPr lang="en-US">
                <a:latin typeface="Arial"/>
                <a:cs typeface="Arial"/>
              </a:endParaRPr>
            </a:p>
          </p:txBody>
        </p:sp>
        <p:sp>
          <p:nvSpPr>
            <p:cNvPr id="56351" name="Text Box 15"/>
            <p:cNvSpPr txBox="1">
              <a:spLocks noChangeArrowheads="1"/>
            </p:cNvSpPr>
            <p:nvPr/>
          </p:nvSpPr>
          <p:spPr bwMode="auto">
            <a:xfrm>
              <a:off x="3920" y="1024"/>
              <a:ext cx="36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S</a:t>
              </a:r>
              <a:r>
                <a:rPr lang="en-US" sz="2400" baseline="-25000">
                  <a:latin typeface="Arial"/>
                  <a:cs typeface="Arial"/>
                </a:rPr>
                <a:t>1</a:t>
              </a:r>
            </a:p>
          </p:txBody>
        </p:sp>
      </p:grpSp>
      <p:grpSp>
        <p:nvGrpSpPr>
          <p:cNvPr id="6" name="Group 16"/>
          <p:cNvGrpSpPr>
            <a:grpSpLocks/>
          </p:cNvGrpSpPr>
          <p:nvPr/>
        </p:nvGrpSpPr>
        <p:grpSpPr bwMode="auto">
          <a:xfrm>
            <a:off x="5307014" y="3136901"/>
            <a:ext cx="2060575" cy="2332038"/>
            <a:chOff x="2383" y="1976"/>
            <a:chExt cx="1298" cy="1469"/>
          </a:xfrm>
        </p:grpSpPr>
        <p:sp>
          <p:nvSpPr>
            <p:cNvPr id="56345" name="Text Box 17"/>
            <p:cNvSpPr txBox="1">
              <a:spLocks noChangeArrowheads="1"/>
            </p:cNvSpPr>
            <p:nvPr/>
          </p:nvSpPr>
          <p:spPr bwMode="auto">
            <a:xfrm>
              <a:off x="2383" y="1976"/>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1</a:t>
              </a:r>
            </a:p>
          </p:txBody>
        </p:sp>
        <p:sp>
          <p:nvSpPr>
            <p:cNvPr id="56346" name="Oval 18"/>
            <p:cNvSpPr>
              <a:spLocks noChangeArrowheads="1"/>
            </p:cNvSpPr>
            <p:nvPr/>
          </p:nvSpPr>
          <p:spPr bwMode="auto">
            <a:xfrm>
              <a:off x="3481" y="2043"/>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56347" name="Line 19"/>
            <p:cNvSpPr>
              <a:spLocks noChangeShapeType="1"/>
            </p:cNvSpPr>
            <p:nvPr/>
          </p:nvSpPr>
          <p:spPr bwMode="auto">
            <a:xfrm>
              <a:off x="2701" y="2090"/>
              <a:ext cx="823"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6348" name="Line 20"/>
            <p:cNvSpPr>
              <a:spLocks noChangeShapeType="1"/>
            </p:cNvSpPr>
            <p:nvPr/>
          </p:nvSpPr>
          <p:spPr bwMode="auto">
            <a:xfrm>
              <a:off x="3527" y="2088"/>
              <a:ext cx="0" cy="1117"/>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6349" name="Text Box 21"/>
            <p:cNvSpPr txBox="1">
              <a:spLocks noChangeArrowheads="1"/>
            </p:cNvSpPr>
            <p:nvPr/>
          </p:nvSpPr>
          <p:spPr bwMode="auto">
            <a:xfrm>
              <a:off x="3373" y="3212"/>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1</a:t>
              </a:r>
            </a:p>
          </p:txBody>
        </p:sp>
      </p:grpSp>
      <p:grpSp>
        <p:nvGrpSpPr>
          <p:cNvPr id="7" name="Group 22"/>
          <p:cNvGrpSpPr>
            <a:grpSpLocks/>
          </p:cNvGrpSpPr>
          <p:nvPr/>
        </p:nvGrpSpPr>
        <p:grpSpPr bwMode="auto">
          <a:xfrm>
            <a:off x="7189789" y="1854200"/>
            <a:ext cx="2486025" cy="2901950"/>
            <a:chOff x="3569" y="1168"/>
            <a:chExt cx="1566" cy="1828"/>
          </a:xfrm>
        </p:grpSpPr>
        <p:sp>
          <p:nvSpPr>
            <p:cNvPr id="56343" name="Line 23"/>
            <p:cNvSpPr>
              <a:spLocks noChangeShapeType="1"/>
            </p:cNvSpPr>
            <p:nvPr/>
          </p:nvSpPr>
          <p:spPr bwMode="auto">
            <a:xfrm>
              <a:off x="3569" y="1168"/>
              <a:ext cx="1263" cy="1587"/>
            </a:xfrm>
            <a:prstGeom prst="line">
              <a:avLst/>
            </a:prstGeom>
            <a:noFill/>
            <a:ln w="38100">
              <a:solidFill>
                <a:srgbClr val="FF0000"/>
              </a:solidFill>
              <a:round/>
              <a:headEnd/>
              <a:tailEnd/>
            </a:ln>
          </p:spPr>
          <p:txBody>
            <a:bodyPr/>
            <a:lstStyle/>
            <a:p>
              <a:endParaRPr lang="en-US">
                <a:latin typeface="Arial"/>
                <a:cs typeface="Arial"/>
              </a:endParaRPr>
            </a:p>
          </p:txBody>
        </p:sp>
        <p:sp>
          <p:nvSpPr>
            <p:cNvPr id="56344" name="Text Box 24"/>
            <p:cNvSpPr txBox="1">
              <a:spLocks noChangeArrowheads="1"/>
            </p:cNvSpPr>
            <p:nvPr/>
          </p:nvSpPr>
          <p:spPr bwMode="auto">
            <a:xfrm>
              <a:off x="4791" y="2708"/>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2</a:t>
              </a:r>
            </a:p>
          </p:txBody>
        </p:sp>
      </p:grpSp>
      <p:sp>
        <p:nvSpPr>
          <p:cNvPr id="224281" name="Line 25"/>
          <p:cNvSpPr>
            <a:spLocks noChangeShapeType="1"/>
          </p:cNvSpPr>
          <p:nvPr/>
        </p:nvSpPr>
        <p:spPr bwMode="auto">
          <a:xfrm>
            <a:off x="6311900" y="2192338"/>
            <a:ext cx="1068388" cy="0"/>
          </a:xfrm>
          <a:prstGeom prst="line">
            <a:avLst/>
          </a:prstGeom>
          <a:noFill/>
          <a:ln w="57150">
            <a:solidFill>
              <a:srgbClr val="A50021"/>
            </a:solidFill>
            <a:round/>
            <a:headEnd/>
            <a:tailEnd type="triangle" w="lg" len="med"/>
          </a:ln>
        </p:spPr>
        <p:txBody>
          <a:bodyPr/>
          <a:lstStyle/>
          <a:p>
            <a:endParaRPr lang="en-US">
              <a:latin typeface="Arial"/>
              <a:cs typeface="Arial"/>
            </a:endParaRPr>
          </a:p>
        </p:txBody>
      </p:sp>
      <p:grpSp>
        <p:nvGrpSpPr>
          <p:cNvPr id="8" name="Group 36"/>
          <p:cNvGrpSpPr>
            <a:grpSpLocks/>
          </p:cNvGrpSpPr>
          <p:nvPr/>
        </p:nvGrpSpPr>
        <p:grpSpPr bwMode="auto">
          <a:xfrm>
            <a:off x="5299075" y="2252664"/>
            <a:ext cx="2598738" cy="3224213"/>
            <a:chOff x="2378" y="1419"/>
            <a:chExt cx="1637" cy="2031"/>
          </a:xfrm>
        </p:grpSpPr>
        <p:sp>
          <p:nvSpPr>
            <p:cNvPr id="56338" name="Text Box 26"/>
            <p:cNvSpPr txBox="1">
              <a:spLocks noChangeArrowheads="1"/>
            </p:cNvSpPr>
            <p:nvPr/>
          </p:nvSpPr>
          <p:spPr bwMode="auto">
            <a:xfrm>
              <a:off x="2378" y="1419"/>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2</a:t>
              </a:r>
            </a:p>
          </p:txBody>
        </p:sp>
        <p:sp>
          <p:nvSpPr>
            <p:cNvPr id="56339" name="Oval 27"/>
            <p:cNvSpPr>
              <a:spLocks noChangeArrowheads="1"/>
            </p:cNvSpPr>
            <p:nvPr/>
          </p:nvSpPr>
          <p:spPr bwMode="auto">
            <a:xfrm>
              <a:off x="3818" y="1487"/>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56340" name="Text Box 28"/>
            <p:cNvSpPr txBox="1">
              <a:spLocks noChangeArrowheads="1"/>
            </p:cNvSpPr>
            <p:nvPr/>
          </p:nvSpPr>
          <p:spPr bwMode="auto">
            <a:xfrm>
              <a:off x="3707" y="3217"/>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2</a:t>
              </a:r>
            </a:p>
          </p:txBody>
        </p:sp>
        <p:sp>
          <p:nvSpPr>
            <p:cNvPr id="56341" name="Line 29"/>
            <p:cNvSpPr>
              <a:spLocks noChangeShapeType="1"/>
            </p:cNvSpPr>
            <p:nvPr/>
          </p:nvSpPr>
          <p:spPr bwMode="auto">
            <a:xfrm flipH="1">
              <a:off x="2700" y="1535"/>
              <a:ext cx="1165"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6342" name="Line 30"/>
            <p:cNvSpPr>
              <a:spLocks noChangeShapeType="1"/>
            </p:cNvSpPr>
            <p:nvPr/>
          </p:nvSpPr>
          <p:spPr bwMode="auto">
            <a:xfrm>
              <a:off x="3862" y="1535"/>
              <a:ext cx="0" cy="166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24289" name="Text Box 33"/>
          <p:cNvSpPr txBox="1">
            <a:spLocks noChangeArrowheads="1"/>
          </p:cNvSpPr>
          <p:nvPr/>
        </p:nvSpPr>
        <p:spPr bwMode="auto">
          <a:xfrm>
            <a:off x="1978026" y="4076701"/>
            <a:ext cx="3078163" cy="2284413"/>
          </a:xfrm>
          <a:prstGeom prst="rect">
            <a:avLst/>
          </a:prstGeom>
          <a:noFill/>
          <a:ln w="9525">
            <a:noFill/>
            <a:miter lim="800000"/>
            <a:headEnd/>
            <a:tailEnd/>
          </a:ln>
        </p:spPr>
        <p:txBody>
          <a:bodyPr tIns="137160"/>
          <a:lstStyle/>
          <a:p>
            <a:pPr>
              <a:lnSpc>
                <a:spcPct val="105000"/>
              </a:lnSpc>
              <a:spcBef>
                <a:spcPct val="20000"/>
              </a:spcBef>
              <a:buClr>
                <a:srgbClr val="00B85C"/>
              </a:buClr>
              <a:buSzPct val="120000"/>
              <a:buFont typeface="Wingdings" pitchFamily="2" charset="2"/>
              <a:buNone/>
            </a:pPr>
            <a:r>
              <a:rPr lang="en-US" sz="2300" b="1">
                <a:latin typeface="Arial"/>
                <a:cs typeface="Arial"/>
              </a:rPr>
              <a:t>STEP 3:  </a:t>
            </a:r>
          </a:p>
          <a:p>
            <a:pPr>
              <a:lnSpc>
                <a:spcPct val="105000"/>
              </a:lnSpc>
              <a:spcBef>
                <a:spcPct val="20000"/>
              </a:spcBef>
              <a:buClr>
                <a:srgbClr val="00B85C"/>
              </a:buClr>
              <a:buSzPct val="120000"/>
              <a:buFont typeface="Wingdings" pitchFamily="2" charset="2"/>
              <a:buNone/>
            </a:pPr>
            <a:r>
              <a:rPr lang="en-US" sz="2500">
                <a:latin typeface="Arial"/>
                <a:cs typeface="Arial"/>
              </a:rPr>
              <a:t>The shift causes an increase in price </a:t>
            </a:r>
            <a:br>
              <a:rPr lang="en-US" sz="2500">
                <a:latin typeface="Arial"/>
                <a:cs typeface="Arial"/>
              </a:rPr>
            </a:br>
            <a:r>
              <a:rPr lang="en-US" sz="2500">
                <a:latin typeface="Arial"/>
                <a:cs typeface="Arial"/>
              </a:rPr>
              <a:t>and quantity of hybrid cars.</a:t>
            </a:r>
          </a:p>
        </p:txBody>
      </p:sp>
      <p:pic>
        <p:nvPicPr>
          <p:cNvPr id="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6511" y="2540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025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animEffect transition="in" filter="wipe(left)">
                                      <p:cBhvr>
                                        <p:cTn id="7" dur="500"/>
                                        <p:tgtEl>
                                          <p:spTgt spid="224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4287">
                                            <p:txEl>
                                              <p:pRg st="0" end="0"/>
                                            </p:txEl>
                                          </p:spTgt>
                                        </p:tgtEl>
                                        <p:attrNameLst>
                                          <p:attrName>style.visibility</p:attrName>
                                        </p:attrNameLst>
                                      </p:cBhvr>
                                      <p:to>
                                        <p:strVal val="visible"/>
                                      </p:to>
                                    </p:set>
                                    <p:animEffect transition="in" filter="wipe(left)">
                                      <p:cBhvr>
                                        <p:cTn id="12" dur="500"/>
                                        <p:tgtEl>
                                          <p:spTgt spid="2242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4287">
                                            <p:txEl>
                                              <p:pRg st="1" end="1"/>
                                            </p:txEl>
                                          </p:spTgt>
                                        </p:tgtEl>
                                        <p:attrNameLst>
                                          <p:attrName>style.visibility</p:attrName>
                                        </p:attrNameLst>
                                      </p:cBhvr>
                                      <p:to>
                                        <p:strVal val="visible"/>
                                      </p:to>
                                    </p:set>
                                    <p:animEffect transition="in" filter="wipe(left)">
                                      <p:cBhvr>
                                        <p:cTn id="17" dur="500"/>
                                        <p:tgtEl>
                                          <p:spTgt spid="2242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4287">
                                            <p:txEl>
                                              <p:pRg st="2" end="2"/>
                                            </p:txEl>
                                          </p:spTgt>
                                        </p:tgtEl>
                                        <p:attrNameLst>
                                          <p:attrName>style.visibility</p:attrName>
                                        </p:attrNameLst>
                                      </p:cBhvr>
                                      <p:to>
                                        <p:strVal val="visible"/>
                                      </p:to>
                                    </p:set>
                                    <p:animEffect transition="in" filter="wipe(left)">
                                      <p:cBhvr>
                                        <p:cTn id="22" dur="500"/>
                                        <p:tgtEl>
                                          <p:spTgt spid="22428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4290"/>
                                        </p:tgtEl>
                                        <p:attrNameLst>
                                          <p:attrName>style.visibility</p:attrName>
                                        </p:attrNameLst>
                                      </p:cBhvr>
                                      <p:to>
                                        <p:strVal val="visible"/>
                                      </p:to>
                                    </p:set>
                                    <p:animEffect transition="in" filter="fade">
                                      <p:cBhvr>
                                        <p:cTn id="27" dur="500"/>
                                        <p:tgtEl>
                                          <p:spTgt spid="2242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4288">
                                            <p:txEl>
                                              <p:pRg st="0" end="0"/>
                                            </p:txEl>
                                          </p:spTgt>
                                        </p:tgtEl>
                                        <p:attrNameLst>
                                          <p:attrName>style.visibility</p:attrName>
                                        </p:attrNameLst>
                                      </p:cBhvr>
                                      <p:to>
                                        <p:strVal val="visible"/>
                                      </p:to>
                                    </p:set>
                                    <p:animEffect transition="in" filter="wipe(left)">
                                      <p:cBhvr>
                                        <p:cTn id="32" dur="500"/>
                                        <p:tgtEl>
                                          <p:spTgt spid="22428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4288">
                                            <p:txEl>
                                              <p:pRg st="1" end="1"/>
                                            </p:txEl>
                                          </p:spTgt>
                                        </p:tgtEl>
                                        <p:attrNameLst>
                                          <p:attrName>style.visibility</p:attrName>
                                        </p:attrNameLst>
                                      </p:cBhvr>
                                      <p:to>
                                        <p:strVal val="visible"/>
                                      </p:to>
                                    </p:set>
                                    <p:animEffect transition="in" filter="wipe(left)">
                                      <p:cBhvr>
                                        <p:cTn id="37" dur="500"/>
                                        <p:tgtEl>
                                          <p:spTgt spid="224288">
                                            <p:txEl>
                                              <p:pRg st="1" end="1"/>
                                            </p:txEl>
                                          </p:spTgt>
                                        </p:tgtEl>
                                      </p:cBhvr>
                                    </p:animEffect>
                                  </p:childTnLst>
                                </p:cTn>
                              </p:par>
                            </p:childTnLst>
                          </p:cTn>
                        </p:par>
                        <p:par>
                          <p:cTn id="38" fill="hold">
                            <p:stCondLst>
                              <p:cond delay="500"/>
                            </p:stCondLst>
                            <p:childTnLst>
                              <p:par>
                                <p:cTn id="39" presetID="17" presetClass="entr" presetSubtype="8" fill="hold" grpId="0" nodeType="afterEffect">
                                  <p:stCondLst>
                                    <p:cond delay="0"/>
                                  </p:stCondLst>
                                  <p:childTnLst>
                                    <p:set>
                                      <p:cBhvr>
                                        <p:cTn id="40" dur="1" fill="hold">
                                          <p:stCondLst>
                                            <p:cond delay="0"/>
                                          </p:stCondLst>
                                        </p:cTn>
                                        <p:tgtEl>
                                          <p:spTgt spid="224281"/>
                                        </p:tgtEl>
                                        <p:attrNameLst>
                                          <p:attrName>style.visibility</p:attrName>
                                        </p:attrNameLst>
                                      </p:cBhvr>
                                      <p:to>
                                        <p:strVal val="visible"/>
                                      </p:to>
                                    </p:set>
                                    <p:anim calcmode="lin" valueType="num">
                                      <p:cBhvr>
                                        <p:cTn id="41" dur="500" fill="hold"/>
                                        <p:tgtEl>
                                          <p:spTgt spid="224281"/>
                                        </p:tgtEl>
                                        <p:attrNameLst>
                                          <p:attrName>ppt_x</p:attrName>
                                        </p:attrNameLst>
                                      </p:cBhvr>
                                      <p:tavLst>
                                        <p:tav tm="0">
                                          <p:val>
                                            <p:strVal val="#ppt_x-#ppt_w/2"/>
                                          </p:val>
                                        </p:tav>
                                        <p:tav tm="100000">
                                          <p:val>
                                            <p:strVal val="#ppt_x"/>
                                          </p:val>
                                        </p:tav>
                                      </p:tavLst>
                                    </p:anim>
                                    <p:anim calcmode="lin" valueType="num">
                                      <p:cBhvr>
                                        <p:cTn id="42" dur="500" fill="hold"/>
                                        <p:tgtEl>
                                          <p:spTgt spid="224281"/>
                                        </p:tgtEl>
                                        <p:attrNameLst>
                                          <p:attrName>ppt_y</p:attrName>
                                        </p:attrNameLst>
                                      </p:cBhvr>
                                      <p:tavLst>
                                        <p:tav tm="0">
                                          <p:val>
                                            <p:strVal val="#ppt_y"/>
                                          </p:val>
                                        </p:tav>
                                        <p:tav tm="100000">
                                          <p:val>
                                            <p:strVal val="#ppt_y"/>
                                          </p:val>
                                        </p:tav>
                                      </p:tavLst>
                                    </p:anim>
                                    <p:anim calcmode="lin" valueType="num">
                                      <p:cBhvr>
                                        <p:cTn id="43" dur="500" fill="hold"/>
                                        <p:tgtEl>
                                          <p:spTgt spid="224281"/>
                                        </p:tgtEl>
                                        <p:attrNameLst>
                                          <p:attrName>ppt_w</p:attrName>
                                        </p:attrNameLst>
                                      </p:cBhvr>
                                      <p:tavLst>
                                        <p:tav tm="0">
                                          <p:val>
                                            <p:fltVal val="0"/>
                                          </p:val>
                                        </p:tav>
                                        <p:tav tm="100000">
                                          <p:val>
                                            <p:strVal val="#ppt_w"/>
                                          </p:val>
                                        </p:tav>
                                      </p:tavLst>
                                    </p:anim>
                                    <p:anim calcmode="lin" valueType="num">
                                      <p:cBhvr>
                                        <p:cTn id="44" dur="500" fill="hold"/>
                                        <p:tgtEl>
                                          <p:spTgt spid="224281"/>
                                        </p:tgtEl>
                                        <p:attrNameLst>
                                          <p:attrName>ppt_h</p:attrName>
                                        </p:attrNameLst>
                                      </p:cBhvr>
                                      <p:tavLst>
                                        <p:tav tm="0">
                                          <p:val>
                                            <p:strVal val="#ppt_h"/>
                                          </p:val>
                                        </p:tav>
                                        <p:tav tm="100000">
                                          <p:val>
                                            <p:strVal val="#ppt_h"/>
                                          </p:val>
                                        </p:tav>
                                      </p:tavLst>
                                    </p:anim>
                                  </p:childTnLst>
                                </p:cTn>
                              </p:par>
                            </p:childTnLst>
                          </p:cTn>
                        </p:par>
                        <p:par>
                          <p:cTn id="45" fill="hold">
                            <p:stCondLst>
                              <p:cond delay="1000"/>
                            </p:stCondLst>
                            <p:childTnLst>
                              <p:par>
                                <p:cTn id="46" presetID="18" presetClass="entr" presetSubtype="6"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strips(downRight)">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24291"/>
                                        </p:tgtEl>
                                        <p:attrNameLst>
                                          <p:attrName>style.visibility</p:attrName>
                                        </p:attrNameLst>
                                      </p:cBhvr>
                                      <p:to>
                                        <p:strVal val="visible"/>
                                      </p:to>
                                    </p:set>
                                    <p:animEffect transition="in" filter="fade">
                                      <p:cBhvr>
                                        <p:cTn id="53" dur="500"/>
                                        <p:tgtEl>
                                          <p:spTgt spid="224291"/>
                                        </p:tgtEl>
                                      </p:cBhvr>
                                    </p:animEffect>
                                  </p:childTnLst>
                                </p:cTn>
                              </p:par>
                              <p:par>
                                <p:cTn id="54" presetID="10" presetClass="exit" presetSubtype="0" fill="hold" grpId="1" nodeType="withEffect">
                                  <p:stCondLst>
                                    <p:cond delay="0"/>
                                  </p:stCondLst>
                                  <p:childTnLst>
                                    <p:animEffect transition="out" filter="fade">
                                      <p:cBhvr>
                                        <p:cTn id="55" dur="500"/>
                                        <p:tgtEl>
                                          <p:spTgt spid="224281"/>
                                        </p:tgtEl>
                                      </p:cBhvr>
                                    </p:animEffect>
                                    <p:set>
                                      <p:cBhvr>
                                        <p:cTn id="56" dur="1" fill="hold">
                                          <p:stCondLst>
                                            <p:cond delay="499"/>
                                          </p:stCondLst>
                                        </p:cTn>
                                        <p:tgtEl>
                                          <p:spTgt spid="22428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24289">
                                            <p:txEl>
                                              <p:pRg st="0" end="0"/>
                                            </p:txEl>
                                          </p:spTgt>
                                        </p:tgtEl>
                                        <p:attrNameLst>
                                          <p:attrName>style.visibility</p:attrName>
                                        </p:attrNameLst>
                                      </p:cBhvr>
                                      <p:to>
                                        <p:strVal val="visible"/>
                                      </p:to>
                                    </p:set>
                                    <p:animEffect transition="in" filter="wipe(left)">
                                      <p:cBhvr>
                                        <p:cTn id="61" dur="500"/>
                                        <p:tgtEl>
                                          <p:spTgt spid="22428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24289">
                                            <p:txEl>
                                              <p:pRg st="1" end="1"/>
                                            </p:txEl>
                                          </p:spTgt>
                                        </p:tgtEl>
                                        <p:attrNameLst>
                                          <p:attrName>style.visibility</p:attrName>
                                        </p:attrNameLst>
                                      </p:cBhvr>
                                      <p:to>
                                        <p:strVal val="visible"/>
                                      </p:to>
                                    </p:set>
                                    <p:animEffect transition="in" filter="wipe(left)">
                                      <p:cBhvr>
                                        <p:cTn id="66" dur="500"/>
                                        <p:tgtEl>
                                          <p:spTgt spid="224289">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12"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strips(downLeft)">
                                      <p:cBhvr>
                                        <p:cTn id="7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87" grpId="0" build="p"/>
      <p:bldP spid="224290" grpId="0" animBg="1"/>
      <p:bldP spid="224288" grpId="0" build="p"/>
      <p:bldP spid="224291" grpId="0" animBg="1"/>
      <p:bldP spid="224259" grpId="0" build="p" bldLvl="5"/>
      <p:bldP spid="224281" grpId="0" animBg="1"/>
      <p:bldP spid="224281" grpId="1" animBg="1"/>
      <p:bldP spid="224289" grpId="0" build="p"/>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8" name="Rectangle 2"/>
          <p:cNvSpPr>
            <a:spLocks noGrp="1" noChangeArrowheads="1"/>
          </p:cNvSpPr>
          <p:nvPr>
            <p:ph type="title" idx="4294967295"/>
          </p:nvPr>
        </p:nvSpPr>
        <p:spPr>
          <a:xfrm>
            <a:off x="1870075" y="163514"/>
            <a:ext cx="8351838" cy="1139825"/>
          </a:xfrm>
        </p:spPr>
        <p:txBody>
          <a:bodyPr/>
          <a:lstStyle/>
          <a:p>
            <a:pPr marL="2341563" indent="-2341563" eaLnBrk="1" hangingPunct="1"/>
            <a:r>
              <a:rPr lang="en-US" sz="2800" b="1" dirty="0"/>
              <a:t>EXAMPLE </a:t>
            </a:r>
            <a:r>
              <a:rPr lang="en-US" sz="3100" b="1" dirty="0"/>
              <a:t>1</a:t>
            </a:r>
            <a:r>
              <a:rPr lang="en-US" sz="2800" b="1" dirty="0"/>
              <a:t>:</a:t>
            </a:r>
            <a:r>
              <a:rPr lang="en-US" sz="2800" dirty="0"/>
              <a:t>  </a:t>
            </a:r>
            <a:r>
              <a:rPr lang="en-US" sz="3100" dirty="0"/>
              <a:t>A Shift in Demand</a:t>
            </a:r>
            <a:br>
              <a:rPr lang="en-US" sz="3100" dirty="0"/>
            </a:br>
            <a:endParaRPr lang="en-US" sz="3100" dirty="0"/>
          </a:p>
        </p:txBody>
      </p:sp>
      <p:grpSp>
        <p:nvGrpSpPr>
          <p:cNvPr id="2" name="Group 4"/>
          <p:cNvGrpSpPr>
            <a:grpSpLocks/>
          </p:cNvGrpSpPr>
          <p:nvPr/>
        </p:nvGrpSpPr>
        <p:grpSpPr bwMode="auto">
          <a:xfrm>
            <a:off x="5618164" y="1179514"/>
            <a:ext cx="4422775" cy="4111953"/>
            <a:chOff x="2579" y="785"/>
            <a:chExt cx="2786" cy="2423"/>
          </a:xfrm>
        </p:grpSpPr>
        <p:grpSp>
          <p:nvGrpSpPr>
            <p:cNvPr id="3" name="Group 5"/>
            <p:cNvGrpSpPr>
              <a:grpSpLocks/>
            </p:cNvGrpSpPr>
            <p:nvPr/>
          </p:nvGrpSpPr>
          <p:grpSpPr bwMode="auto">
            <a:xfrm>
              <a:off x="2697" y="1037"/>
              <a:ext cx="2409" cy="2049"/>
              <a:chOff x="1098" y="1361"/>
              <a:chExt cx="2116" cy="2027"/>
            </a:xfrm>
          </p:grpSpPr>
          <p:sp>
            <p:nvSpPr>
              <p:cNvPr id="57375"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57376"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57373" name="Text Box 8"/>
            <p:cNvSpPr txBox="1">
              <a:spLocks noChangeArrowheads="1"/>
            </p:cNvSpPr>
            <p:nvPr/>
          </p:nvSpPr>
          <p:spPr bwMode="auto">
            <a:xfrm>
              <a:off x="2579" y="785"/>
              <a:ext cx="267"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57374" name="Text Box 9"/>
            <p:cNvSpPr txBox="1">
              <a:spLocks noChangeArrowheads="1"/>
            </p:cNvSpPr>
            <p:nvPr/>
          </p:nvSpPr>
          <p:spPr bwMode="auto">
            <a:xfrm>
              <a:off x="5075" y="2936"/>
              <a:ext cx="290"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4" name="Group 10"/>
          <p:cNvGrpSpPr>
            <a:grpSpLocks/>
          </p:cNvGrpSpPr>
          <p:nvPr/>
        </p:nvGrpSpPr>
        <p:grpSpPr bwMode="auto">
          <a:xfrm>
            <a:off x="6048376" y="1957388"/>
            <a:ext cx="2486025" cy="2901950"/>
            <a:chOff x="2850" y="1233"/>
            <a:chExt cx="1566" cy="1828"/>
          </a:xfrm>
        </p:grpSpPr>
        <p:sp>
          <p:nvSpPr>
            <p:cNvPr id="57370" name="Line 11"/>
            <p:cNvSpPr>
              <a:spLocks noChangeShapeType="1"/>
            </p:cNvSpPr>
            <p:nvPr/>
          </p:nvSpPr>
          <p:spPr bwMode="auto">
            <a:xfrm>
              <a:off x="2850" y="1233"/>
              <a:ext cx="1263" cy="1587"/>
            </a:xfrm>
            <a:prstGeom prst="line">
              <a:avLst/>
            </a:prstGeom>
            <a:noFill/>
            <a:ln w="38100">
              <a:solidFill>
                <a:srgbClr val="003399"/>
              </a:solidFill>
              <a:round/>
              <a:headEnd/>
              <a:tailEnd/>
            </a:ln>
          </p:spPr>
          <p:txBody>
            <a:bodyPr/>
            <a:lstStyle/>
            <a:p>
              <a:endParaRPr lang="en-US">
                <a:latin typeface="Arial"/>
                <a:cs typeface="Arial"/>
              </a:endParaRPr>
            </a:p>
          </p:txBody>
        </p:sp>
        <p:sp>
          <p:nvSpPr>
            <p:cNvPr id="57371" name="Text Box 12"/>
            <p:cNvSpPr txBox="1">
              <a:spLocks noChangeArrowheads="1"/>
            </p:cNvSpPr>
            <p:nvPr/>
          </p:nvSpPr>
          <p:spPr bwMode="auto">
            <a:xfrm>
              <a:off x="4072" y="2773"/>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1</a:t>
              </a:r>
            </a:p>
          </p:txBody>
        </p:sp>
      </p:grpSp>
      <p:grpSp>
        <p:nvGrpSpPr>
          <p:cNvPr id="5" name="Group 13"/>
          <p:cNvGrpSpPr>
            <a:grpSpLocks/>
          </p:cNvGrpSpPr>
          <p:nvPr/>
        </p:nvGrpSpPr>
        <p:grpSpPr bwMode="auto">
          <a:xfrm>
            <a:off x="6392864" y="1625600"/>
            <a:ext cx="1933575" cy="2901950"/>
            <a:chOff x="3067" y="1024"/>
            <a:chExt cx="1218" cy="1828"/>
          </a:xfrm>
        </p:grpSpPr>
        <p:sp>
          <p:nvSpPr>
            <p:cNvPr id="57368" name="Line 14"/>
            <p:cNvSpPr>
              <a:spLocks noChangeShapeType="1"/>
            </p:cNvSpPr>
            <p:nvPr/>
          </p:nvSpPr>
          <p:spPr bwMode="auto">
            <a:xfrm flipV="1">
              <a:off x="3067" y="1278"/>
              <a:ext cx="949" cy="1574"/>
            </a:xfrm>
            <a:prstGeom prst="line">
              <a:avLst/>
            </a:prstGeom>
            <a:noFill/>
            <a:ln w="38100">
              <a:solidFill>
                <a:srgbClr val="003399"/>
              </a:solidFill>
              <a:round/>
              <a:headEnd/>
              <a:tailEnd/>
            </a:ln>
          </p:spPr>
          <p:txBody>
            <a:bodyPr/>
            <a:lstStyle/>
            <a:p>
              <a:endParaRPr lang="en-US">
                <a:latin typeface="Arial"/>
                <a:cs typeface="Arial"/>
              </a:endParaRPr>
            </a:p>
          </p:txBody>
        </p:sp>
        <p:sp>
          <p:nvSpPr>
            <p:cNvPr id="57369" name="Text Box 15"/>
            <p:cNvSpPr txBox="1">
              <a:spLocks noChangeArrowheads="1"/>
            </p:cNvSpPr>
            <p:nvPr/>
          </p:nvSpPr>
          <p:spPr bwMode="auto">
            <a:xfrm>
              <a:off x="3920" y="1024"/>
              <a:ext cx="36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S</a:t>
              </a:r>
              <a:r>
                <a:rPr lang="en-US" sz="2400" baseline="-25000">
                  <a:latin typeface="Arial"/>
                  <a:cs typeface="Arial"/>
                </a:rPr>
                <a:t>1</a:t>
              </a:r>
            </a:p>
          </p:txBody>
        </p:sp>
      </p:grpSp>
      <p:grpSp>
        <p:nvGrpSpPr>
          <p:cNvPr id="6" name="Group 16"/>
          <p:cNvGrpSpPr>
            <a:grpSpLocks/>
          </p:cNvGrpSpPr>
          <p:nvPr/>
        </p:nvGrpSpPr>
        <p:grpSpPr bwMode="auto">
          <a:xfrm>
            <a:off x="5307014" y="3136901"/>
            <a:ext cx="2060575" cy="2332038"/>
            <a:chOff x="2383" y="1976"/>
            <a:chExt cx="1298" cy="1469"/>
          </a:xfrm>
        </p:grpSpPr>
        <p:sp>
          <p:nvSpPr>
            <p:cNvPr id="57363" name="Text Box 17"/>
            <p:cNvSpPr txBox="1">
              <a:spLocks noChangeArrowheads="1"/>
            </p:cNvSpPr>
            <p:nvPr/>
          </p:nvSpPr>
          <p:spPr bwMode="auto">
            <a:xfrm>
              <a:off x="2383" y="1976"/>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1</a:t>
              </a:r>
            </a:p>
          </p:txBody>
        </p:sp>
        <p:sp>
          <p:nvSpPr>
            <p:cNvPr id="57364" name="Oval 18"/>
            <p:cNvSpPr>
              <a:spLocks noChangeArrowheads="1"/>
            </p:cNvSpPr>
            <p:nvPr/>
          </p:nvSpPr>
          <p:spPr bwMode="auto">
            <a:xfrm>
              <a:off x="3481" y="2043"/>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57365" name="Line 19"/>
            <p:cNvSpPr>
              <a:spLocks noChangeShapeType="1"/>
            </p:cNvSpPr>
            <p:nvPr/>
          </p:nvSpPr>
          <p:spPr bwMode="auto">
            <a:xfrm>
              <a:off x="2701" y="2090"/>
              <a:ext cx="823"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7366" name="Line 20"/>
            <p:cNvSpPr>
              <a:spLocks noChangeShapeType="1"/>
            </p:cNvSpPr>
            <p:nvPr/>
          </p:nvSpPr>
          <p:spPr bwMode="auto">
            <a:xfrm>
              <a:off x="3527" y="2088"/>
              <a:ext cx="0" cy="1117"/>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7367" name="Text Box 21"/>
            <p:cNvSpPr txBox="1">
              <a:spLocks noChangeArrowheads="1"/>
            </p:cNvSpPr>
            <p:nvPr/>
          </p:nvSpPr>
          <p:spPr bwMode="auto">
            <a:xfrm>
              <a:off x="3373" y="3212"/>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1</a:t>
              </a:r>
            </a:p>
          </p:txBody>
        </p:sp>
      </p:grpSp>
      <p:grpSp>
        <p:nvGrpSpPr>
          <p:cNvPr id="7" name="Group 22"/>
          <p:cNvGrpSpPr>
            <a:grpSpLocks/>
          </p:cNvGrpSpPr>
          <p:nvPr/>
        </p:nvGrpSpPr>
        <p:grpSpPr bwMode="auto">
          <a:xfrm>
            <a:off x="7189789" y="1854200"/>
            <a:ext cx="2486025" cy="2901950"/>
            <a:chOff x="3569" y="1168"/>
            <a:chExt cx="1566" cy="1828"/>
          </a:xfrm>
        </p:grpSpPr>
        <p:sp>
          <p:nvSpPr>
            <p:cNvPr id="57361" name="Line 23"/>
            <p:cNvSpPr>
              <a:spLocks noChangeShapeType="1"/>
            </p:cNvSpPr>
            <p:nvPr/>
          </p:nvSpPr>
          <p:spPr bwMode="auto">
            <a:xfrm>
              <a:off x="3569" y="1168"/>
              <a:ext cx="1263" cy="1587"/>
            </a:xfrm>
            <a:prstGeom prst="line">
              <a:avLst/>
            </a:prstGeom>
            <a:noFill/>
            <a:ln w="38100">
              <a:solidFill>
                <a:srgbClr val="FF0000"/>
              </a:solidFill>
              <a:round/>
              <a:headEnd/>
              <a:tailEnd/>
            </a:ln>
          </p:spPr>
          <p:txBody>
            <a:bodyPr/>
            <a:lstStyle/>
            <a:p>
              <a:endParaRPr lang="en-US">
                <a:latin typeface="Arial"/>
                <a:cs typeface="Arial"/>
              </a:endParaRPr>
            </a:p>
          </p:txBody>
        </p:sp>
        <p:sp>
          <p:nvSpPr>
            <p:cNvPr id="57362" name="Text Box 24"/>
            <p:cNvSpPr txBox="1">
              <a:spLocks noChangeArrowheads="1"/>
            </p:cNvSpPr>
            <p:nvPr/>
          </p:nvSpPr>
          <p:spPr bwMode="auto">
            <a:xfrm>
              <a:off x="4791" y="2708"/>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2</a:t>
              </a:r>
            </a:p>
          </p:txBody>
        </p:sp>
      </p:grpSp>
      <p:sp>
        <p:nvSpPr>
          <p:cNvPr id="57354" name="Text Box 26"/>
          <p:cNvSpPr txBox="1">
            <a:spLocks noChangeArrowheads="1"/>
          </p:cNvSpPr>
          <p:nvPr/>
        </p:nvSpPr>
        <p:spPr bwMode="auto">
          <a:xfrm>
            <a:off x="5299075" y="2252663"/>
            <a:ext cx="488950" cy="369332"/>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2</a:t>
            </a:r>
          </a:p>
        </p:txBody>
      </p:sp>
      <p:sp>
        <p:nvSpPr>
          <p:cNvPr id="57355" name="Oval 27"/>
          <p:cNvSpPr>
            <a:spLocks noChangeArrowheads="1"/>
          </p:cNvSpPr>
          <p:nvPr/>
        </p:nvSpPr>
        <p:spPr bwMode="auto">
          <a:xfrm>
            <a:off x="7585075" y="2360613"/>
            <a:ext cx="139700" cy="138112"/>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57356" name="Text Box 28"/>
          <p:cNvSpPr txBox="1">
            <a:spLocks noChangeArrowheads="1"/>
          </p:cNvSpPr>
          <p:nvPr/>
        </p:nvSpPr>
        <p:spPr bwMode="auto">
          <a:xfrm>
            <a:off x="7408863" y="5106988"/>
            <a:ext cx="488950" cy="369332"/>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2</a:t>
            </a:r>
          </a:p>
        </p:txBody>
      </p:sp>
      <p:sp>
        <p:nvSpPr>
          <p:cNvPr id="57357" name="Line 29"/>
          <p:cNvSpPr>
            <a:spLocks noChangeShapeType="1"/>
          </p:cNvSpPr>
          <p:nvPr/>
        </p:nvSpPr>
        <p:spPr bwMode="auto">
          <a:xfrm flipH="1">
            <a:off x="5810250" y="2436813"/>
            <a:ext cx="1849438"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7358" name="Line 30"/>
          <p:cNvSpPr>
            <a:spLocks noChangeShapeType="1"/>
          </p:cNvSpPr>
          <p:nvPr/>
        </p:nvSpPr>
        <p:spPr bwMode="auto">
          <a:xfrm>
            <a:off x="7654925" y="2436814"/>
            <a:ext cx="0" cy="2643187"/>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220191" name="Text Box 31"/>
          <p:cNvSpPr txBox="1">
            <a:spLocks noChangeArrowheads="1"/>
          </p:cNvSpPr>
          <p:nvPr/>
        </p:nvSpPr>
        <p:spPr bwMode="auto">
          <a:xfrm>
            <a:off x="2041525" y="1025526"/>
            <a:ext cx="2965450" cy="2892425"/>
          </a:xfrm>
          <a:prstGeom prst="rect">
            <a:avLst/>
          </a:prstGeom>
          <a:noFill/>
          <a:ln w="9525">
            <a:noFill/>
            <a:miter lim="800000"/>
            <a:headEnd/>
            <a:tailEnd/>
          </a:ln>
        </p:spPr>
        <p:txBody>
          <a:bodyPr>
            <a:spAutoFit/>
          </a:bodyPr>
          <a:lstStyle/>
          <a:p>
            <a:pPr>
              <a:lnSpc>
                <a:spcPct val="105000"/>
              </a:lnSpc>
              <a:spcBef>
                <a:spcPct val="15000"/>
              </a:spcBef>
              <a:buClr>
                <a:srgbClr val="00B85C"/>
              </a:buClr>
              <a:buSzPct val="120000"/>
              <a:buFont typeface="Wingdings" pitchFamily="2" charset="2"/>
              <a:buNone/>
            </a:pPr>
            <a:r>
              <a:rPr lang="en-US" sz="2500">
                <a:latin typeface="Arial"/>
                <a:cs typeface="Arial"/>
              </a:rPr>
              <a:t>Notice:  </a:t>
            </a:r>
            <a:br>
              <a:rPr lang="en-US" sz="2500">
                <a:latin typeface="Arial"/>
                <a:cs typeface="Arial"/>
              </a:rPr>
            </a:br>
            <a:r>
              <a:rPr lang="en-US" sz="2500">
                <a:latin typeface="Arial"/>
                <a:cs typeface="Arial"/>
              </a:rPr>
              <a:t>When </a:t>
            </a:r>
            <a:r>
              <a:rPr lang="en-US" sz="2500" b="1" i="1">
                <a:latin typeface="Arial"/>
                <a:cs typeface="Arial"/>
              </a:rPr>
              <a:t>P</a:t>
            </a:r>
            <a:r>
              <a:rPr lang="en-US" sz="2500">
                <a:latin typeface="Arial"/>
                <a:cs typeface="Arial"/>
              </a:rPr>
              <a:t> rises, producers supply </a:t>
            </a:r>
            <a:br>
              <a:rPr lang="en-US" sz="2500">
                <a:latin typeface="Arial"/>
                <a:cs typeface="Arial"/>
              </a:rPr>
            </a:br>
            <a:r>
              <a:rPr lang="en-US" sz="2500">
                <a:latin typeface="Arial"/>
                <a:cs typeface="Arial"/>
              </a:rPr>
              <a:t>a larger quantity </a:t>
            </a:r>
            <a:br>
              <a:rPr lang="en-US" sz="2500">
                <a:latin typeface="Arial"/>
                <a:cs typeface="Arial"/>
              </a:rPr>
            </a:br>
            <a:r>
              <a:rPr lang="en-US" sz="2500">
                <a:latin typeface="Arial"/>
                <a:cs typeface="Arial"/>
              </a:rPr>
              <a:t>of hybrids, even though the </a:t>
            </a:r>
            <a:r>
              <a:rPr lang="en-US" sz="2500" b="1" i="1">
                <a:latin typeface="Arial"/>
                <a:cs typeface="Arial"/>
              </a:rPr>
              <a:t>S</a:t>
            </a:r>
            <a:r>
              <a:rPr lang="en-US" sz="2500">
                <a:latin typeface="Arial"/>
                <a:cs typeface="Arial"/>
              </a:rPr>
              <a:t> curve has not shifted. </a:t>
            </a:r>
          </a:p>
        </p:txBody>
      </p:sp>
      <p:sp>
        <p:nvSpPr>
          <p:cNvPr id="220194" name="Text Box 34"/>
          <p:cNvSpPr txBox="1">
            <a:spLocks noChangeArrowheads="1"/>
          </p:cNvSpPr>
          <p:nvPr/>
        </p:nvSpPr>
        <p:spPr bwMode="auto">
          <a:xfrm>
            <a:off x="2115433" y="4088342"/>
            <a:ext cx="2967037" cy="2193925"/>
          </a:xfrm>
          <a:prstGeom prst="rect">
            <a:avLst/>
          </a:prstGeom>
          <a:solidFill>
            <a:srgbClr val="FFFF99"/>
          </a:solidFill>
          <a:ln w="9525">
            <a:solidFill>
              <a:schemeClr val="tx1"/>
            </a:solidFill>
            <a:miter lim="800000"/>
            <a:headEnd/>
            <a:tailEnd/>
          </a:ln>
          <a:effectLst/>
        </p:spPr>
        <p:txBody>
          <a:bodyPr lIns="137160" tIns="91440" bIns="91440">
            <a:spAutoFit/>
          </a:bodyPr>
          <a:lstStyle/>
          <a:p>
            <a:pPr>
              <a:lnSpc>
                <a:spcPct val="105000"/>
              </a:lnSpc>
              <a:spcBef>
                <a:spcPct val="15000"/>
              </a:spcBef>
              <a:buClr>
                <a:srgbClr val="00B85C"/>
              </a:buClr>
              <a:buSzPct val="120000"/>
              <a:buFont typeface="Wingdings" pitchFamily="2" charset="2"/>
              <a:buNone/>
              <a:defRPr/>
            </a:pPr>
            <a:r>
              <a:rPr lang="en-US" sz="2500" i="1" dirty="0">
                <a:solidFill>
                  <a:srgbClr val="FF0000"/>
                </a:solidFill>
                <a:latin typeface="Arial"/>
                <a:cs typeface="Arial"/>
              </a:rPr>
              <a:t>Always be careful to distinguish b/w a shift in a curve and a movement along the curve. </a:t>
            </a:r>
          </a:p>
        </p:txBody>
      </p:sp>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6511" y="29554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891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0191">
                                            <p:txEl>
                                              <p:pRg st="0" end="0"/>
                                            </p:txEl>
                                          </p:spTgt>
                                        </p:tgtEl>
                                        <p:attrNameLst>
                                          <p:attrName>style.visibility</p:attrName>
                                        </p:attrNameLst>
                                      </p:cBhvr>
                                      <p:to>
                                        <p:strVal val="visible"/>
                                      </p:to>
                                    </p:set>
                                    <p:animEffect transition="in" filter="wipe(left)">
                                      <p:cBhvr>
                                        <p:cTn id="7" dur="500"/>
                                        <p:tgtEl>
                                          <p:spTgt spid="220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0194"/>
                                        </p:tgtEl>
                                        <p:attrNameLst>
                                          <p:attrName>style.visibility</p:attrName>
                                        </p:attrNameLst>
                                      </p:cBhvr>
                                      <p:to>
                                        <p:strVal val="visible"/>
                                      </p:to>
                                    </p:set>
                                    <p:animEffect transition="in" filter="fade">
                                      <p:cBhvr>
                                        <p:cTn id="12" dur="500"/>
                                        <p:tgtEl>
                                          <p:spTgt spid="220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91" grpId="0" build="p"/>
      <p:bldP spid="220194"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1522325" y="542157"/>
            <a:ext cx="9144000" cy="649288"/>
          </a:xfrm>
        </p:spPr>
        <p:txBody>
          <a:bodyPr>
            <a:normAutofit/>
          </a:bodyPr>
          <a:lstStyle/>
          <a:p>
            <a:pPr algn="ctr" eaLnBrk="1" hangingPunct="1"/>
            <a:r>
              <a:rPr lang="en-US" sz="3400" dirty="0"/>
              <a:t>Terms for Shift vs. Movement Along Curve</a:t>
            </a:r>
          </a:p>
        </p:txBody>
      </p:sp>
      <p:sp>
        <p:nvSpPr>
          <p:cNvPr id="221187" name="Rectangle 3"/>
          <p:cNvSpPr>
            <a:spLocks noGrp="1" noChangeArrowheads="1"/>
          </p:cNvSpPr>
          <p:nvPr>
            <p:ph type="body" idx="4294967295"/>
          </p:nvPr>
        </p:nvSpPr>
        <p:spPr>
          <a:xfrm>
            <a:off x="823965" y="1587640"/>
            <a:ext cx="10540721" cy="4772967"/>
          </a:xfrm>
        </p:spPr>
        <p:txBody>
          <a:bodyPr/>
          <a:lstStyle/>
          <a:p>
            <a:pPr>
              <a:spcBef>
                <a:spcPts val="1400"/>
              </a:spcBef>
            </a:pPr>
            <a:r>
              <a:rPr lang="en-US" sz="2700" b="1" dirty="0">
                <a:solidFill>
                  <a:srgbClr val="CC0000"/>
                </a:solidFill>
              </a:rPr>
              <a:t>Change in the quantity demanded</a:t>
            </a:r>
            <a:r>
              <a:rPr lang="en-US" sz="2700" dirty="0"/>
              <a:t>: </a:t>
            </a:r>
            <a:r>
              <a:rPr lang="en-US" sz="2700" dirty="0" smtClean="0"/>
              <a:t>a </a:t>
            </a:r>
            <a:r>
              <a:rPr lang="en-US" sz="2700" dirty="0"/>
              <a:t>movement along a fixed </a:t>
            </a:r>
            <a:r>
              <a:rPr lang="en-US" sz="2700" b="1" i="1" dirty="0"/>
              <a:t>D</a:t>
            </a:r>
            <a:r>
              <a:rPr lang="en-US" sz="2700" dirty="0"/>
              <a:t> </a:t>
            </a:r>
            <a:r>
              <a:rPr lang="en-US" sz="2700" dirty="0" smtClean="0"/>
              <a:t>curve occurs </a:t>
            </a:r>
            <a:r>
              <a:rPr lang="en-US" sz="2700" dirty="0"/>
              <a:t>when </a:t>
            </a:r>
            <a:r>
              <a:rPr lang="en-US" sz="2700" b="1" i="1" dirty="0"/>
              <a:t>P</a:t>
            </a:r>
            <a:r>
              <a:rPr lang="en-US" sz="2700" dirty="0"/>
              <a:t> changes </a:t>
            </a:r>
          </a:p>
          <a:p>
            <a:pPr>
              <a:spcBef>
                <a:spcPts val="1400"/>
              </a:spcBef>
            </a:pPr>
            <a:r>
              <a:rPr lang="en-US" sz="2700" b="1" dirty="0">
                <a:solidFill>
                  <a:srgbClr val="CC0000"/>
                </a:solidFill>
              </a:rPr>
              <a:t>Change in demand</a:t>
            </a:r>
            <a:r>
              <a:rPr lang="en-US" sz="2700" dirty="0"/>
              <a:t>: </a:t>
            </a:r>
            <a:r>
              <a:rPr lang="en-US" sz="2700" dirty="0" smtClean="0"/>
              <a:t>a </a:t>
            </a:r>
            <a:r>
              <a:rPr lang="en-US" sz="2700" dirty="0"/>
              <a:t>shift in the </a:t>
            </a:r>
            <a:r>
              <a:rPr lang="en-US" sz="2700" b="1" i="1" dirty="0"/>
              <a:t>D</a:t>
            </a:r>
            <a:r>
              <a:rPr lang="en-US" sz="2700" dirty="0"/>
              <a:t> </a:t>
            </a:r>
            <a:r>
              <a:rPr lang="en-US" sz="2700" dirty="0" smtClean="0"/>
              <a:t>curve occurs </a:t>
            </a:r>
            <a:r>
              <a:rPr lang="en-US" sz="2700" dirty="0"/>
              <a:t>when a non-price determinant of demand changes (like income or # </a:t>
            </a:r>
            <a:r>
              <a:rPr lang="en-US" sz="2700" dirty="0" smtClean="0"/>
              <a:t>of buyers</a:t>
            </a:r>
            <a:r>
              <a:rPr lang="en-US" sz="2700" dirty="0"/>
              <a:t>)</a:t>
            </a:r>
          </a:p>
          <a:p>
            <a:pPr>
              <a:spcBef>
                <a:spcPts val="1400"/>
              </a:spcBef>
            </a:pPr>
            <a:r>
              <a:rPr lang="en-US" sz="2700" b="1" dirty="0">
                <a:solidFill>
                  <a:srgbClr val="CC0000"/>
                </a:solidFill>
              </a:rPr>
              <a:t>Change in the quantity supplied</a:t>
            </a:r>
            <a:r>
              <a:rPr lang="en-US" sz="2700" dirty="0"/>
              <a:t>: </a:t>
            </a:r>
            <a:r>
              <a:rPr lang="en-US" sz="2700" dirty="0" smtClean="0"/>
              <a:t>a </a:t>
            </a:r>
            <a:r>
              <a:rPr lang="en-US" sz="2700" dirty="0"/>
              <a:t>movement along a fixed </a:t>
            </a:r>
            <a:r>
              <a:rPr lang="en-US" sz="2700" b="1" i="1" dirty="0"/>
              <a:t>S</a:t>
            </a:r>
            <a:r>
              <a:rPr lang="en-US" sz="2700" dirty="0"/>
              <a:t> curve </a:t>
            </a:r>
            <a:r>
              <a:rPr lang="en-US" sz="2700" dirty="0" smtClean="0"/>
              <a:t>occurs </a:t>
            </a:r>
            <a:r>
              <a:rPr lang="en-US" sz="2700" dirty="0"/>
              <a:t>when </a:t>
            </a:r>
            <a:r>
              <a:rPr lang="en-US" sz="2700" b="1" i="1" dirty="0"/>
              <a:t>P</a:t>
            </a:r>
            <a:r>
              <a:rPr lang="en-US" sz="2700" dirty="0"/>
              <a:t> changes  </a:t>
            </a:r>
            <a:endParaRPr lang="en-US" sz="2700" b="1" dirty="0" smtClean="0">
              <a:solidFill>
                <a:srgbClr val="CC0000"/>
              </a:solidFill>
            </a:endParaRPr>
          </a:p>
          <a:p>
            <a:pPr eaLnBrk="1" hangingPunct="1">
              <a:spcBef>
                <a:spcPct val="10000"/>
              </a:spcBef>
            </a:pPr>
            <a:r>
              <a:rPr lang="en-US" sz="2700" b="1" dirty="0" smtClean="0">
                <a:solidFill>
                  <a:srgbClr val="CC0000"/>
                </a:solidFill>
              </a:rPr>
              <a:t>Change </a:t>
            </a:r>
            <a:r>
              <a:rPr lang="en-US" sz="2700" b="1" dirty="0">
                <a:solidFill>
                  <a:srgbClr val="CC0000"/>
                </a:solidFill>
              </a:rPr>
              <a:t>in supply</a:t>
            </a:r>
            <a:r>
              <a:rPr lang="en-US" sz="2700" dirty="0"/>
              <a:t>:  a shift in the </a:t>
            </a:r>
            <a:r>
              <a:rPr lang="en-US" sz="2700" b="1" i="1" dirty="0"/>
              <a:t>S</a:t>
            </a:r>
            <a:r>
              <a:rPr lang="en-US" sz="2700" dirty="0"/>
              <a:t> </a:t>
            </a:r>
            <a:r>
              <a:rPr lang="en-US" sz="2700" dirty="0" smtClean="0"/>
              <a:t>curve occurs </a:t>
            </a:r>
            <a:r>
              <a:rPr lang="en-US" sz="2700" dirty="0"/>
              <a:t>when a </a:t>
            </a:r>
            <a:r>
              <a:rPr lang="en-US" sz="2700" dirty="0" smtClean="0"/>
              <a:t>non price </a:t>
            </a:r>
            <a:r>
              <a:rPr lang="en-US" sz="2700" dirty="0"/>
              <a:t>determinant of supply changes (like technology or costs</a:t>
            </a:r>
            <a:r>
              <a:rPr lang="en-US" sz="2700" dirty="0" smtClean="0"/>
              <a:t>)</a:t>
            </a:r>
            <a:endParaRPr lang="en-US" sz="2700" dirty="0"/>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0800" y="252883"/>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4562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187">
                                            <p:txEl>
                                              <p:pRg st="0" end="0"/>
                                            </p:txEl>
                                          </p:spTgt>
                                        </p:tgtEl>
                                        <p:attrNameLst>
                                          <p:attrName>style.visibility</p:attrName>
                                        </p:attrNameLst>
                                      </p:cBhvr>
                                      <p:to>
                                        <p:strVal val="visible"/>
                                      </p:to>
                                    </p:set>
                                    <p:animEffect transition="in" filter="wipe(left)">
                                      <p:cBhvr>
                                        <p:cTn id="7" dur="500"/>
                                        <p:tgtEl>
                                          <p:spTgt spid="221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1187">
                                            <p:txEl>
                                              <p:pRg st="1" end="1"/>
                                            </p:txEl>
                                          </p:spTgt>
                                        </p:tgtEl>
                                        <p:attrNameLst>
                                          <p:attrName>style.visibility</p:attrName>
                                        </p:attrNameLst>
                                      </p:cBhvr>
                                      <p:to>
                                        <p:strVal val="visible"/>
                                      </p:to>
                                    </p:set>
                                    <p:animEffect transition="in" filter="wipe(left)">
                                      <p:cBhvr>
                                        <p:cTn id="12" dur="500"/>
                                        <p:tgtEl>
                                          <p:spTgt spid="221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1187">
                                            <p:txEl>
                                              <p:pRg st="2" end="2"/>
                                            </p:txEl>
                                          </p:spTgt>
                                        </p:tgtEl>
                                        <p:attrNameLst>
                                          <p:attrName>style.visibility</p:attrName>
                                        </p:attrNameLst>
                                      </p:cBhvr>
                                      <p:to>
                                        <p:strVal val="visible"/>
                                      </p:to>
                                    </p:set>
                                    <p:animEffect transition="in" filter="wipe(left)">
                                      <p:cBhvr>
                                        <p:cTn id="17" dur="500"/>
                                        <p:tgtEl>
                                          <p:spTgt spid="221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1187">
                                            <p:txEl>
                                              <p:pRg st="3" end="3"/>
                                            </p:txEl>
                                          </p:spTgt>
                                        </p:tgtEl>
                                        <p:attrNameLst>
                                          <p:attrName>style.visibility</p:attrName>
                                        </p:attrNameLst>
                                      </p:cBhvr>
                                      <p:to>
                                        <p:strVal val="visible"/>
                                      </p:to>
                                    </p:set>
                                    <p:animEffect transition="in" filter="wipe(left)">
                                      <p:cBhvr>
                                        <p:cTn id="22" dur="500"/>
                                        <p:tgtEl>
                                          <p:spTgt spid="2211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bldLvl="5"/>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0988" name="Text Box 44"/>
          <p:cNvSpPr txBox="1">
            <a:spLocks noChangeArrowheads="1"/>
          </p:cNvSpPr>
          <p:nvPr/>
        </p:nvSpPr>
        <p:spPr bwMode="auto">
          <a:xfrm>
            <a:off x="1962150" y="2182814"/>
            <a:ext cx="3289300" cy="4175125"/>
          </a:xfrm>
          <a:prstGeom prst="rect">
            <a:avLst/>
          </a:prstGeom>
          <a:noFill/>
          <a:ln w="9525">
            <a:noFill/>
            <a:miter lim="800000"/>
            <a:headEnd/>
            <a:tailEnd/>
          </a:ln>
        </p:spPr>
        <p:txBody>
          <a:bodyPr>
            <a:spAutoFit/>
          </a:bodyPr>
          <a:lstStyle/>
          <a:p>
            <a:pPr>
              <a:lnSpc>
                <a:spcPct val="105000"/>
              </a:lnSpc>
              <a:spcBef>
                <a:spcPct val="15000"/>
              </a:spcBef>
              <a:buClr>
                <a:srgbClr val="00B85C"/>
              </a:buClr>
              <a:buSzPct val="120000"/>
              <a:buFont typeface="Wingdings" pitchFamily="2" charset="2"/>
              <a:buNone/>
            </a:pPr>
            <a:r>
              <a:rPr lang="en-US" sz="2300" b="1">
                <a:latin typeface="Arial"/>
                <a:cs typeface="Arial"/>
              </a:rPr>
              <a:t>STEP 1:  </a:t>
            </a:r>
          </a:p>
          <a:p>
            <a:pPr>
              <a:lnSpc>
                <a:spcPct val="105000"/>
              </a:lnSpc>
              <a:spcBef>
                <a:spcPct val="15000"/>
              </a:spcBef>
              <a:buClr>
                <a:srgbClr val="00B85C"/>
              </a:buClr>
              <a:buSzPct val="120000"/>
              <a:buFont typeface="Wingdings" pitchFamily="2" charset="2"/>
              <a:buNone/>
            </a:pPr>
            <a:r>
              <a:rPr lang="en-US" sz="2500" b="1" i="1">
                <a:latin typeface="Arial"/>
                <a:cs typeface="Arial"/>
              </a:rPr>
              <a:t>S</a:t>
            </a:r>
            <a:r>
              <a:rPr lang="en-US" sz="2500">
                <a:latin typeface="Arial"/>
                <a:cs typeface="Arial"/>
              </a:rPr>
              <a:t> curve shifts </a:t>
            </a:r>
            <a:br>
              <a:rPr lang="en-US" sz="2500">
                <a:latin typeface="Arial"/>
                <a:cs typeface="Arial"/>
              </a:rPr>
            </a:br>
            <a:r>
              <a:rPr lang="en-US" sz="2500">
                <a:latin typeface="Arial"/>
                <a:cs typeface="Arial"/>
              </a:rPr>
              <a:t>because event affects cost of production. </a:t>
            </a:r>
          </a:p>
          <a:p>
            <a:pPr>
              <a:lnSpc>
                <a:spcPct val="105000"/>
              </a:lnSpc>
              <a:spcBef>
                <a:spcPct val="15000"/>
              </a:spcBef>
              <a:buClr>
                <a:srgbClr val="00B85C"/>
              </a:buClr>
              <a:buSzPct val="120000"/>
              <a:buFont typeface="Wingdings" pitchFamily="2" charset="2"/>
              <a:buNone/>
            </a:pPr>
            <a:r>
              <a:rPr lang="en-US" sz="2500" b="1" i="1">
                <a:latin typeface="Arial"/>
                <a:cs typeface="Arial"/>
              </a:rPr>
              <a:t>D</a:t>
            </a:r>
            <a:r>
              <a:rPr lang="en-US" sz="2500">
                <a:latin typeface="Arial"/>
                <a:cs typeface="Arial"/>
              </a:rPr>
              <a:t> curve does not shift, because production technology is not one of the factors that affect demand.</a:t>
            </a:r>
          </a:p>
        </p:txBody>
      </p:sp>
      <p:sp>
        <p:nvSpPr>
          <p:cNvPr id="210991" name="Rectangle 47"/>
          <p:cNvSpPr>
            <a:spLocks noChangeArrowheads="1"/>
          </p:cNvSpPr>
          <p:nvPr/>
        </p:nvSpPr>
        <p:spPr bwMode="auto">
          <a:xfrm>
            <a:off x="1947864" y="3089275"/>
            <a:ext cx="3367087" cy="3244850"/>
          </a:xfrm>
          <a:prstGeom prst="rect">
            <a:avLst/>
          </a:prstGeom>
          <a:solidFill>
            <a:schemeClr val="bg1"/>
          </a:solidFill>
          <a:ln w="9525">
            <a:noFill/>
            <a:miter lim="800000"/>
            <a:headEnd/>
            <a:tailEnd/>
          </a:ln>
        </p:spPr>
        <p:txBody>
          <a:bodyPr wrap="none" anchor="ctr"/>
          <a:lstStyle/>
          <a:p>
            <a:endParaRPr lang="en-US">
              <a:latin typeface="Arial"/>
              <a:cs typeface="Arial"/>
            </a:endParaRPr>
          </a:p>
        </p:txBody>
      </p:sp>
      <p:sp>
        <p:nvSpPr>
          <p:cNvPr id="210989" name="Text Box 45"/>
          <p:cNvSpPr txBox="1">
            <a:spLocks noChangeArrowheads="1"/>
          </p:cNvSpPr>
          <p:nvPr/>
        </p:nvSpPr>
        <p:spPr bwMode="auto">
          <a:xfrm>
            <a:off x="1970088" y="3079750"/>
            <a:ext cx="3200400" cy="3170238"/>
          </a:xfrm>
          <a:prstGeom prst="rect">
            <a:avLst/>
          </a:prstGeom>
          <a:noFill/>
          <a:ln w="9525">
            <a:noFill/>
            <a:miter lim="800000"/>
            <a:headEnd/>
            <a:tailEnd/>
          </a:ln>
        </p:spPr>
        <p:txBody>
          <a:bodyPr tIns="137160"/>
          <a:lstStyle/>
          <a:p>
            <a:pPr>
              <a:lnSpc>
                <a:spcPct val="105000"/>
              </a:lnSpc>
              <a:spcBef>
                <a:spcPct val="15000"/>
              </a:spcBef>
              <a:buClr>
                <a:srgbClr val="00B85C"/>
              </a:buClr>
              <a:buSzPct val="120000"/>
              <a:buFont typeface="Wingdings" pitchFamily="2" charset="2"/>
              <a:buNone/>
            </a:pPr>
            <a:r>
              <a:rPr lang="en-US" sz="2300" b="1">
                <a:latin typeface="Arial"/>
                <a:cs typeface="Arial"/>
              </a:rPr>
              <a:t>STEP 2:  </a:t>
            </a:r>
          </a:p>
          <a:p>
            <a:pPr>
              <a:lnSpc>
                <a:spcPct val="105000"/>
              </a:lnSpc>
              <a:spcBef>
                <a:spcPct val="20000"/>
              </a:spcBef>
              <a:buClr>
                <a:srgbClr val="00B85C"/>
              </a:buClr>
              <a:buSzPct val="120000"/>
              <a:buFont typeface="Wingdings" pitchFamily="2" charset="2"/>
              <a:buNone/>
            </a:pPr>
            <a:r>
              <a:rPr lang="en-US" sz="2500" b="1" i="1">
                <a:latin typeface="Arial"/>
                <a:cs typeface="Arial"/>
              </a:rPr>
              <a:t>S</a:t>
            </a:r>
            <a:r>
              <a:rPr lang="en-US" sz="2500">
                <a:latin typeface="Arial"/>
                <a:cs typeface="Arial"/>
              </a:rPr>
              <a:t> shifts </a:t>
            </a:r>
            <a:r>
              <a:rPr lang="en-US" sz="2500" u="sng">
                <a:latin typeface="Arial"/>
                <a:cs typeface="Arial"/>
              </a:rPr>
              <a:t>right</a:t>
            </a:r>
            <a:r>
              <a:rPr lang="en-US" sz="2500">
                <a:latin typeface="Arial"/>
                <a:cs typeface="Arial"/>
              </a:rPr>
              <a:t/>
            </a:r>
            <a:br>
              <a:rPr lang="en-US" sz="2500">
                <a:latin typeface="Arial"/>
                <a:cs typeface="Arial"/>
              </a:rPr>
            </a:br>
            <a:r>
              <a:rPr lang="en-US" sz="2500">
                <a:latin typeface="Arial"/>
                <a:cs typeface="Arial"/>
              </a:rPr>
              <a:t>because event reduces cost, </a:t>
            </a:r>
            <a:br>
              <a:rPr lang="en-US" sz="2500">
                <a:latin typeface="Arial"/>
                <a:cs typeface="Arial"/>
              </a:rPr>
            </a:br>
            <a:r>
              <a:rPr lang="en-US" sz="2500">
                <a:latin typeface="Arial"/>
                <a:cs typeface="Arial"/>
              </a:rPr>
              <a:t>makes production more profitable at any given price. </a:t>
            </a:r>
          </a:p>
        </p:txBody>
      </p:sp>
      <p:sp>
        <p:nvSpPr>
          <p:cNvPr id="210992" name="Rectangle 48"/>
          <p:cNvSpPr>
            <a:spLocks noChangeArrowheads="1"/>
          </p:cNvSpPr>
          <p:nvPr/>
        </p:nvSpPr>
        <p:spPr bwMode="auto">
          <a:xfrm>
            <a:off x="1792289" y="4103689"/>
            <a:ext cx="3121025" cy="2085975"/>
          </a:xfrm>
          <a:prstGeom prst="rect">
            <a:avLst/>
          </a:prstGeom>
          <a:solidFill>
            <a:schemeClr val="bg1"/>
          </a:solidFill>
          <a:ln w="9525">
            <a:noFill/>
            <a:miter lim="800000"/>
            <a:headEnd/>
            <a:tailEnd/>
          </a:ln>
        </p:spPr>
        <p:txBody>
          <a:bodyPr wrap="none" anchor="ctr"/>
          <a:lstStyle/>
          <a:p>
            <a:endParaRPr lang="en-US">
              <a:latin typeface="Arial"/>
              <a:cs typeface="Arial"/>
            </a:endParaRPr>
          </a:p>
        </p:txBody>
      </p:sp>
      <p:sp>
        <p:nvSpPr>
          <p:cNvPr id="59400" name="Rectangle 2"/>
          <p:cNvSpPr>
            <a:spLocks noGrp="1" noChangeArrowheads="1"/>
          </p:cNvSpPr>
          <p:nvPr>
            <p:ph type="title" idx="4294967295"/>
          </p:nvPr>
        </p:nvSpPr>
        <p:spPr>
          <a:xfrm>
            <a:off x="1870075" y="163514"/>
            <a:ext cx="8351838" cy="1139825"/>
          </a:xfrm>
        </p:spPr>
        <p:txBody>
          <a:bodyPr/>
          <a:lstStyle/>
          <a:p>
            <a:pPr marL="2341563" indent="-2341563" eaLnBrk="1" hangingPunct="1"/>
            <a:r>
              <a:rPr lang="en-US" sz="2800" b="1" dirty="0"/>
              <a:t>EXAMPLE </a:t>
            </a:r>
            <a:r>
              <a:rPr lang="en-US" sz="3100" b="1" dirty="0"/>
              <a:t>2</a:t>
            </a:r>
            <a:r>
              <a:rPr lang="en-US" sz="2800" b="1" dirty="0"/>
              <a:t>:</a:t>
            </a:r>
            <a:r>
              <a:rPr lang="en-US" sz="2800" dirty="0"/>
              <a:t>  </a:t>
            </a:r>
            <a:r>
              <a:rPr lang="en-US" sz="3100" dirty="0"/>
              <a:t>A Shift in Supply</a:t>
            </a:r>
            <a:br>
              <a:rPr lang="en-US" sz="3100" dirty="0"/>
            </a:br>
            <a:endParaRPr lang="en-US" sz="3100" dirty="0"/>
          </a:p>
        </p:txBody>
      </p:sp>
      <p:grpSp>
        <p:nvGrpSpPr>
          <p:cNvPr id="2" name="Group 4"/>
          <p:cNvGrpSpPr>
            <a:grpSpLocks/>
          </p:cNvGrpSpPr>
          <p:nvPr/>
        </p:nvGrpSpPr>
        <p:grpSpPr bwMode="auto">
          <a:xfrm>
            <a:off x="5618164" y="1179514"/>
            <a:ext cx="4422775" cy="4111953"/>
            <a:chOff x="2579" y="785"/>
            <a:chExt cx="2786" cy="2423"/>
          </a:xfrm>
        </p:grpSpPr>
        <p:grpSp>
          <p:nvGrpSpPr>
            <p:cNvPr id="3" name="Group 5"/>
            <p:cNvGrpSpPr>
              <a:grpSpLocks/>
            </p:cNvGrpSpPr>
            <p:nvPr/>
          </p:nvGrpSpPr>
          <p:grpSpPr bwMode="auto">
            <a:xfrm>
              <a:off x="2697" y="1037"/>
              <a:ext cx="2409" cy="2049"/>
              <a:chOff x="1098" y="1361"/>
              <a:chExt cx="2116" cy="2027"/>
            </a:xfrm>
          </p:grpSpPr>
          <p:sp>
            <p:nvSpPr>
              <p:cNvPr id="59429"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59430"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59427" name="Text Box 8"/>
            <p:cNvSpPr txBox="1">
              <a:spLocks noChangeArrowheads="1"/>
            </p:cNvSpPr>
            <p:nvPr/>
          </p:nvSpPr>
          <p:spPr bwMode="auto">
            <a:xfrm>
              <a:off x="2579" y="785"/>
              <a:ext cx="267"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59428" name="Text Box 9"/>
            <p:cNvSpPr txBox="1">
              <a:spLocks noChangeArrowheads="1"/>
            </p:cNvSpPr>
            <p:nvPr/>
          </p:nvSpPr>
          <p:spPr bwMode="auto">
            <a:xfrm>
              <a:off x="5075" y="2936"/>
              <a:ext cx="290"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4" name="Group 10"/>
          <p:cNvGrpSpPr>
            <a:grpSpLocks/>
          </p:cNvGrpSpPr>
          <p:nvPr/>
        </p:nvGrpSpPr>
        <p:grpSpPr bwMode="auto">
          <a:xfrm>
            <a:off x="6048376" y="1957388"/>
            <a:ext cx="2486025" cy="2901950"/>
            <a:chOff x="2850" y="1233"/>
            <a:chExt cx="1566" cy="1828"/>
          </a:xfrm>
        </p:grpSpPr>
        <p:sp>
          <p:nvSpPr>
            <p:cNvPr id="59424" name="Line 11"/>
            <p:cNvSpPr>
              <a:spLocks noChangeShapeType="1"/>
            </p:cNvSpPr>
            <p:nvPr/>
          </p:nvSpPr>
          <p:spPr bwMode="auto">
            <a:xfrm>
              <a:off x="2850" y="1233"/>
              <a:ext cx="1263" cy="1587"/>
            </a:xfrm>
            <a:prstGeom prst="line">
              <a:avLst/>
            </a:prstGeom>
            <a:noFill/>
            <a:ln w="38100">
              <a:solidFill>
                <a:srgbClr val="003399"/>
              </a:solidFill>
              <a:round/>
              <a:headEnd/>
              <a:tailEnd/>
            </a:ln>
          </p:spPr>
          <p:txBody>
            <a:bodyPr/>
            <a:lstStyle/>
            <a:p>
              <a:endParaRPr lang="en-US">
                <a:latin typeface="Arial"/>
                <a:cs typeface="Arial"/>
              </a:endParaRPr>
            </a:p>
          </p:txBody>
        </p:sp>
        <p:sp>
          <p:nvSpPr>
            <p:cNvPr id="59425" name="Text Box 12"/>
            <p:cNvSpPr txBox="1">
              <a:spLocks noChangeArrowheads="1"/>
            </p:cNvSpPr>
            <p:nvPr/>
          </p:nvSpPr>
          <p:spPr bwMode="auto">
            <a:xfrm>
              <a:off x="4072" y="2773"/>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1</a:t>
              </a:r>
            </a:p>
          </p:txBody>
        </p:sp>
      </p:grpSp>
      <p:grpSp>
        <p:nvGrpSpPr>
          <p:cNvPr id="5" name="Group 13"/>
          <p:cNvGrpSpPr>
            <a:grpSpLocks/>
          </p:cNvGrpSpPr>
          <p:nvPr/>
        </p:nvGrpSpPr>
        <p:grpSpPr bwMode="auto">
          <a:xfrm>
            <a:off x="6392864" y="1625600"/>
            <a:ext cx="1933575" cy="2901950"/>
            <a:chOff x="3067" y="1024"/>
            <a:chExt cx="1218" cy="1828"/>
          </a:xfrm>
        </p:grpSpPr>
        <p:sp>
          <p:nvSpPr>
            <p:cNvPr id="59422" name="Line 14"/>
            <p:cNvSpPr>
              <a:spLocks noChangeShapeType="1"/>
            </p:cNvSpPr>
            <p:nvPr/>
          </p:nvSpPr>
          <p:spPr bwMode="auto">
            <a:xfrm flipV="1">
              <a:off x="3067" y="1278"/>
              <a:ext cx="949" cy="1574"/>
            </a:xfrm>
            <a:prstGeom prst="line">
              <a:avLst/>
            </a:prstGeom>
            <a:noFill/>
            <a:ln w="38100">
              <a:solidFill>
                <a:srgbClr val="003399"/>
              </a:solidFill>
              <a:round/>
              <a:headEnd/>
              <a:tailEnd/>
            </a:ln>
          </p:spPr>
          <p:txBody>
            <a:bodyPr/>
            <a:lstStyle/>
            <a:p>
              <a:endParaRPr lang="en-US">
                <a:latin typeface="Arial"/>
                <a:cs typeface="Arial"/>
              </a:endParaRPr>
            </a:p>
          </p:txBody>
        </p:sp>
        <p:sp>
          <p:nvSpPr>
            <p:cNvPr id="59423" name="Text Box 15"/>
            <p:cNvSpPr txBox="1">
              <a:spLocks noChangeArrowheads="1"/>
            </p:cNvSpPr>
            <p:nvPr/>
          </p:nvSpPr>
          <p:spPr bwMode="auto">
            <a:xfrm>
              <a:off x="3920" y="1024"/>
              <a:ext cx="36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S</a:t>
              </a:r>
              <a:r>
                <a:rPr lang="en-US" sz="2400" baseline="-25000">
                  <a:latin typeface="Arial"/>
                  <a:cs typeface="Arial"/>
                </a:rPr>
                <a:t>1</a:t>
              </a:r>
            </a:p>
          </p:txBody>
        </p:sp>
      </p:grpSp>
      <p:grpSp>
        <p:nvGrpSpPr>
          <p:cNvPr id="6" name="Group 16"/>
          <p:cNvGrpSpPr>
            <a:grpSpLocks/>
          </p:cNvGrpSpPr>
          <p:nvPr/>
        </p:nvGrpSpPr>
        <p:grpSpPr bwMode="auto">
          <a:xfrm>
            <a:off x="5307014" y="3136901"/>
            <a:ext cx="2060575" cy="2332038"/>
            <a:chOff x="2383" y="1976"/>
            <a:chExt cx="1298" cy="1469"/>
          </a:xfrm>
        </p:grpSpPr>
        <p:sp>
          <p:nvSpPr>
            <p:cNvPr id="59417" name="Text Box 17"/>
            <p:cNvSpPr txBox="1">
              <a:spLocks noChangeArrowheads="1"/>
            </p:cNvSpPr>
            <p:nvPr/>
          </p:nvSpPr>
          <p:spPr bwMode="auto">
            <a:xfrm>
              <a:off x="2383" y="1976"/>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1</a:t>
              </a:r>
            </a:p>
          </p:txBody>
        </p:sp>
        <p:sp>
          <p:nvSpPr>
            <p:cNvPr id="59418" name="Oval 18"/>
            <p:cNvSpPr>
              <a:spLocks noChangeArrowheads="1"/>
            </p:cNvSpPr>
            <p:nvPr/>
          </p:nvSpPr>
          <p:spPr bwMode="auto">
            <a:xfrm>
              <a:off x="3481" y="2043"/>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59419" name="Line 19"/>
            <p:cNvSpPr>
              <a:spLocks noChangeShapeType="1"/>
            </p:cNvSpPr>
            <p:nvPr/>
          </p:nvSpPr>
          <p:spPr bwMode="auto">
            <a:xfrm>
              <a:off x="2701" y="2090"/>
              <a:ext cx="823"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9420" name="Line 20"/>
            <p:cNvSpPr>
              <a:spLocks noChangeShapeType="1"/>
            </p:cNvSpPr>
            <p:nvPr/>
          </p:nvSpPr>
          <p:spPr bwMode="auto">
            <a:xfrm>
              <a:off x="3527" y="2088"/>
              <a:ext cx="0" cy="1117"/>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9421" name="Text Box 21"/>
            <p:cNvSpPr txBox="1">
              <a:spLocks noChangeArrowheads="1"/>
            </p:cNvSpPr>
            <p:nvPr/>
          </p:nvSpPr>
          <p:spPr bwMode="auto">
            <a:xfrm>
              <a:off x="3373" y="3212"/>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1</a:t>
              </a:r>
            </a:p>
          </p:txBody>
        </p:sp>
      </p:grpSp>
      <p:grpSp>
        <p:nvGrpSpPr>
          <p:cNvPr id="7" name="Group 28"/>
          <p:cNvGrpSpPr>
            <a:grpSpLocks/>
          </p:cNvGrpSpPr>
          <p:nvPr/>
        </p:nvGrpSpPr>
        <p:grpSpPr bwMode="auto">
          <a:xfrm>
            <a:off x="7112001" y="1633538"/>
            <a:ext cx="1933575" cy="2901950"/>
            <a:chOff x="3520" y="1029"/>
            <a:chExt cx="1218" cy="1828"/>
          </a:xfrm>
        </p:grpSpPr>
        <p:sp>
          <p:nvSpPr>
            <p:cNvPr id="59415" name="Line 29"/>
            <p:cNvSpPr>
              <a:spLocks noChangeShapeType="1"/>
            </p:cNvSpPr>
            <p:nvPr/>
          </p:nvSpPr>
          <p:spPr bwMode="auto">
            <a:xfrm flipV="1">
              <a:off x="3520" y="1283"/>
              <a:ext cx="949" cy="1574"/>
            </a:xfrm>
            <a:prstGeom prst="line">
              <a:avLst/>
            </a:prstGeom>
            <a:noFill/>
            <a:ln w="38100">
              <a:solidFill>
                <a:srgbClr val="FF0000"/>
              </a:solidFill>
              <a:round/>
              <a:headEnd/>
              <a:tailEnd/>
            </a:ln>
          </p:spPr>
          <p:txBody>
            <a:bodyPr/>
            <a:lstStyle/>
            <a:p>
              <a:endParaRPr lang="en-US">
                <a:latin typeface="Arial"/>
                <a:cs typeface="Arial"/>
              </a:endParaRPr>
            </a:p>
          </p:txBody>
        </p:sp>
        <p:sp>
          <p:nvSpPr>
            <p:cNvPr id="59416" name="Text Box 30"/>
            <p:cNvSpPr txBox="1">
              <a:spLocks noChangeArrowheads="1"/>
            </p:cNvSpPr>
            <p:nvPr/>
          </p:nvSpPr>
          <p:spPr bwMode="auto">
            <a:xfrm>
              <a:off x="4373" y="1029"/>
              <a:ext cx="36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S</a:t>
              </a:r>
              <a:r>
                <a:rPr lang="en-US" sz="2400" baseline="-25000">
                  <a:latin typeface="Arial"/>
                  <a:cs typeface="Arial"/>
                </a:rPr>
                <a:t>2</a:t>
              </a:r>
            </a:p>
          </p:txBody>
        </p:sp>
      </p:grpSp>
      <p:sp>
        <p:nvSpPr>
          <p:cNvPr id="210979" name="Line 35"/>
          <p:cNvSpPr>
            <a:spLocks noChangeShapeType="1"/>
          </p:cNvSpPr>
          <p:nvPr/>
        </p:nvSpPr>
        <p:spPr bwMode="auto">
          <a:xfrm>
            <a:off x="7850188" y="2190750"/>
            <a:ext cx="646112" cy="0"/>
          </a:xfrm>
          <a:prstGeom prst="line">
            <a:avLst/>
          </a:prstGeom>
          <a:noFill/>
          <a:ln w="57150">
            <a:solidFill>
              <a:srgbClr val="A50021"/>
            </a:solidFill>
            <a:round/>
            <a:headEnd/>
            <a:tailEnd type="triangle" w="lg" len="med"/>
          </a:ln>
        </p:spPr>
        <p:txBody>
          <a:bodyPr/>
          <a:lstStyle/>
          <a:p>
            <a:endParaRPr lang="en-US">
              <a:latin typeface="Arial"/>
              <a:cs typeface="Arial"/>
            </a:endParaRPr>
          </a:p>
        </p:txBody>
      </p:sp>
      <p:grpSp>
        <p:nvGrpSpPr>
          <p:cNvPr id="8" name="Group 49"/>
          <p:cNvGrpSpPr>
            <a:grpSpLocks/>
          </p:cNvGrpSpPr>
          <p:nvPr/>
        </p:nvGrpSpPr>
        <p:grpSpPr bwMode="auto">
          <a:xfrm>
            <a:off x="5299075" y="3648077"/>
            <a:ext cx="2484438" cy="1828801"/>
            <a:chOff x="2378" y="2298"/>
            <a:chExt cx="1565" cy="1152"/>
          </a:xfrm>
        </p:grpSpPr>
        <p:sp>
          <p:nvSpPr>
            <p:cNvPr id="59410" name="Line 36"/>
            <p:cNvSpPr>
              <a:spLocks noChangeShapeType="1"/>
            </p:cNvSpPr>
            <p:nvPr/>
          </p:nvSpPr>
          <p:spPr bwMode="auto">
            <a:xfrm flipH="1">
              <a:off x="2697" y="2417"/>
              <a:ext cx="1089"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9411" name="Line 37"/>
            <p:cNvSpPr>
              <a:spLocks noChangeShapeType="1"/>
            </p:cNvSpPr>
            <p:nvPr/>
          </p:nvSpPr>
          <p:spPr bwMode="auto">
            <a:xfrm>
              <a:off x="3789" y="2417"/>
              <a:ext cx="0" cy="786"/>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59412" name="Text Box 38"/>
            <p:cNvSpPr txBox="1">
              <a:spLocks noChangeArrowheads="1"/>
            </p:cNvSpPr>
            <p:nvPr/>
          </p:nvSpPr>
          <p:spPr bwMode="auto">
            <a:xfrm>
              <a:off x="2378" y="2298"/>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2</a:t>
              </a:r>
            </a:p>
          </p:txBody>
        </p:sp>
        <p:sp>
          <p:nvSpPr>
            <p:cNvPr id="59413" name="Oval 39"/>
            <p:cNvSpPr>
              <a:spLocks noChangeArrowheads="1"/>
            </p:cNvSpPr>
            <p:nvPr/>
          </p:nvSpPr>
          <p:spPr bwMode="auto">
            <a:xfrm>
              <a:off x="3742" y="2372"/>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59414" name="Text Box 40"/>
            <p:cNvSpPr txBox="1">
              <a:spLocks noChangeArrowheads="1"/>
            </p:cNvSpPr>
            <p:nvPr/>
          </p:nvSpPr>
          <p:spPr bwMode="auto">
            <a:xfrm>
              <a:off x="3635" y="3217"/>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2</a:t>
              </a:r>
            </a:p>
          </p:txBody>
        </p:sp>
      </p:grpSp>
      <p:sp>
        <p:nvSpPr>
          <p:cNvPr id="210987" name="Rectangle 43"/>
          <p:cNvSpPr>
            <a:spLocks noGrp="1" noChangeArrowheads="1"/>
          </p:cNvSpPr>
          <p:nvPr>
            <p:ph type="body" idx="4294967295"/>
          </p:nvPr>
        </p:nvSpPr>
        <p:spPr>
          <a:xfrm>
            <a:off x="1957389" y="877889"/>
            <a:ext cx="3648075" cy="1228725"/>
          </a:xfrm>
          <a:noFill/>
        </p:spPr>
        <p:txBody>
          <a:bodyPr/>
          <a:lstStyle/>
          <a:p>
            <a:pPr marL="0" indent="0" eaLnBrk="1" hangingPunct="1">
              <a:buNone/>
            </a:pPr>
            <a:r>
              <a:rPr lang="en-US" sz="2400" b="1"/>
              <a:t>EVENT:</a:t>
            </a:r>
            <a:r>
              <a:rPr lang="en-US" sz="2400"/>
              <a:t>  New technology reduces cost of producing hybrid cars.</a:t>
            </a:r>
          </a:p>
        </p:txBody>
      </p:sp>
      <p:sp>
        <p:nvSpPr>
          <p:cNvPr id="210990" name="Text Box 46"/>
          <p:cNvSpPr txBox="1">
            <a:spLocks noChangeArrowheads="1"/>
          </p:cNvSpPr>
          <p:nvPr/>
        </p:nvSpPr>
        <p:spPr bwMode="auto">
          <a:xfrm>
            <a:off x="1978026" y="4076701"/>
            <a:ext cx="3078163" cy="2284413"/>
          </a:xfrm>
          <a:prstGeom prst="rect">
            <a:avLst/>
          </a:prstGeom>
          <a:noFill/>
          <a:ln w="9525">
            <a:noFill/>
            <a:miter lim="800000"/>
            <a:headEnd/>
            <a:tailEnd/>
          </a:ln>
        </p:spPr>
        <p:txBody>
          <a:bodyPr tIns="137160"/>
          <a:lstStyle/>
          <a:p>
            <a:pPr>
              <a:lnSpc>
                <a:spcPct val="105000"/>
              </a:lnSpc>
              <a:spcBef>
                <a:spcPct val="20000"/>
              </a:spcBef>
              <a:buClr>
                <a:srgbClr val="00B85C"/>
              </a:buClr>
              <a:buSzPct val="120000"/>
              <a:buFont typeface="Wingdings" pitchFamily="2" charset="2"/>
              <a:buNone/>
            </a:pPr>
            <a:r>
              <a:rPr lang="en-US" sz="2300" b="1">
                <a:latin typeface="Arial"/>
                <a:cs typeface="Arial"/>
              </a:rPr>
              <a:t>STEP 3:  </a:t>
            </a:r>
          </a:p>
          <a:p>
            <a:pPr>
              <a:lnSpc>
                <a:spcPct val="105000"/>
              </a:lnSpc>
              <a:spcBef>
                <a:spcPct val="20000"/>
              </a:spcBef>
              <a:buClr>
                <a:srgbClr val="00B85C"/>
              </a:buClr>
              <a:buSzPct val="120000"/>
              <a:buFont typeface="Wingdings" pitchFamily="2" charset="2"/>
              <a:buNone/>
            </a:pPr>
            <a:r>
              <a:rPr lang="en-US" sz="2500">
                <a:latin typeface="Arial"/>
                <a:cs typeface="Arial"/>
              </a:rPr>
              <a:t>The shift causes price to fall </a:t>
            </a:r>
            <a:br>
              <a:rPr lang="en-US" sz="2500">
                <a:latin typeface="Arial"/>
                <a:cs typeface="Arial"/>
              </a:rPr>
            </a:br>
            <a:r>
              <a:rPr lang="en-US" sz="2500">
                <a:latin typeface="Arial"/>
                <a:cs typeface="Arial"/>
              </a:rPr>
              <a:t>and quantity to rise.</a:t>
            </a:r>
          </a:p>
        </p:txBody>
      </p:sp>
      <p:pic>
        <p:nvPicPr>
          <p:cNvPr id="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5066" y="30321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30337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0987">
                                            <p:txEl>
                                              <p:pRg st="0" end="0"/>
                                            </p:txEl>
                                          </p:spTgt>
                                        </p:tgtEl>
                                        <p:attrNameLst>
                                          <p:attrName>style.visibility</p:attrName>
                                        </p:attrNameLst>
                                      </p:cBhvr>
                                      <p:to>
                                        <p:strVal val="visible"/>
                                      </p:to>
                                    </p:set>
                                    <p:animEffect transition="in" filter="wipe(left)">
                                      <p:cBhvr>
                                        <p:cTn id="7" dur="500"/>
                                        <p:tgtEl>
                                          <p:spTgt spid="210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0988">
                                            <p:txEl>
                                              <p:pRg st="0" end="0"/>
                                            </p:txEl>
                                          </p:spTgt>
                                        </p:tgtEl>
                                        <p:attrNameLst>
                                          <p:attrName>style.visibility</p:attrName>
                                        </p:attrNameLst>
                                      </p:cBhvr>
                                      <p:to>
                                        <p:strVal val="visible"/>
                                      </p:to>
                                    </p:set>
                                    <p:animEffect transition="in" filter="wipe(left)">
                                      <p:cBhvr>
                                        <p:cTn id="12" dur="500"/>
                                        <p:tgtEl>
                                          <p:spTgt spid="2109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0988">
                                            <p:txEl>
                                              <p:pRg st="1" end="1"/>
                                            </p:txEl>
                                          </p:spTgt>
                                        </p:tgtEl>
                                        <p:attrNameLst>
                                          <p:attrName>style.visibility</p:attrName>
                                        </p:attrNameLst>
                                      </p:cBhvr>
                                      <p:to>
                                        <p:strVal val="visible"/>
                                      </p:to>
                                    </p:set>
                                    <p:animEffect transition="in" filter="wipe(left)">
                                      <p:cBhvr>
                                        <p:cTn id="17" dur="500"/>
                                        <p:tgtEl>
                                          <p:spTgt spid="2109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0988">
                                            <p:txEl>
                                              <p:pRg st="2" end="2"/>
                                            </p:txEl>
                                          </p:spTgt>
                                        </p:tgtEl>
                                        <p:attrNameLst>
                                          <p:attrName>style.visibility</p:attrName>
                                        </p:attrNameLst>
                                      </p:cBhvr>
                                      <p:to>
                                        <p:strVal val="visible"/>
                                      </p:to>
                                    </p:set>
                                    <p:animEffect transition="in" filter="wipe(left)">
                                      <p:cBhvr>
                                        <p:cTn id="22" dur="500"/>
                                        <p:tgtEl>
                                          <p:spTgt spid="21098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0991"/>
                                        </p:tgtEl>
                                        <p:attrNameLst>
                                          <p:attrName>style.visibility</p:attrName>
                                        </p:attrNameLst>
                                      </p:cBhvr>
                                      <p:to>
                                        <p:strVal val="visible"/>
                                      </p:to>
                                    </p:set>
                                    <p:animEffect transition="in" filter="fade">
                                      <p:cBhvr>
                                        <p:cTn id="27" dur="500"/>
                                        <p:tgtEl>
                                          <p:spTgt spid="21099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0989">
                                            <p:txEl>
                                              <p:pRg st="0" end="0"/>
                                            </p:txEl>
                                          </p:spTgt>
                                        </p:tgtEl>
                                        <p:attrNameLst>
                                          <p:attrName>style.visibility</p:attrName>
                                        </p:attrNameLst>
                                      </p:cBhvr>
                                      <p:to>
                                        <p:strVal val="visible"/>
                                      </p:to>
                                    </p:set>
                                    <p:animEffect transition="in" filter="wipe(left)">
                                      <p:cBhvr>
                                        <p:cTn id="32" dur="500"/>
                                        <p:tgtEl>
                                          <p:spTgt spid="21098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0989">
                                            <p:txEl>
                                              <p:pRg st="1" end="1"/>
                                            </p:txEl>
                                          </p:spTgt>
                                        </p:tgtEl>
                                        <p:attrNameLst>
                                          <p:attrName>style.visibility</p:attrName>
                                        </p:attrNameLst>
                                      </p:cBhvr>
                                      <p:to>
                                        <p:strVal val="visible"/>
                                      </p:to>
                                    </p:set>
                                    <p:animEffect transition="in" filter="wipe(left)">
                                      <p:cBhvr>
                                        <p:cTn id="37" dur="500"/>
                                        <p:tgtEl>
                                          <p:spTgt spid="21098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grpId="0" nodeType="clickEffect">
                                  <p:stCondLst>
                                    <p:cond delay="0"/>
                                  </p:stCondLst>
                                  <p:childTnLst>
                                    <p:set>
                                      <p:cBhvr>
                                        <p:cTn id="41" dur="1" fill="hold">
                                          <p:stCondLst>
                                            <p:cond delay="0"/>
                                          </p:stCondLst>
                                        </p:cTn>
                                        <p:tgtEl>
                                          <p:spTgt spid="210979"/>
                                        </p:tgtEl>
                                        <p:attrNameLst>
                                          <p:attrName>style.visibility</p:attrName>
                                        </p:attrNameLst>
                                      </p:cBhvr>
                                      <p:to>
                                        <p:strVal val="visible"/>
                                      </p:to>
                                    </p:set>
                                    <p:anim calcmode="lin" valueType="num">
                                      <p:cBhvr>
                                        <p:cTn id="42" dur="500" fill="hold"/>
                                        <p:tgtEl>
                                          <p:spTgt spid="210979"/>
                                        </p:tgtEl>
                                        <p:attrNameLst>
                                          <p:attrName>ppt_x</p:attrName>
                                        </p:attrNameLst>
                                      </p:cBhvr>
                                      <p:tavLst>
                                        <p:tav tm="0">
                                          <p:val>
                                            <p:strVal val="#ppt_x-#ppt_w/2"/>
                                          </p:val>
                                        </p:tav>
                                        <p:tav tm="100000">
                                          <p:val>
                                            <p:strVal val="#ppt_x"/>
                                          </p:val>
                                        </p:tav>
                                      </p:tavLst>
                                    </p:anim>
                                    <p:anim calcmode="lin" valueType="num">
                                      <p:cBhvr>
                                        <p:cTn id="43" dur="500" fill="hold"/>
                                        <p:tgtEl>
                                          <p:spTgt spid="210979"/>
                                        </p:tgtEl>
                                        <p:attrNameLst>
                                          <p:attrName>ppt_y</p:attrName>
                                        </p:attrNameLst>
                                      </p:cBhvr>
                                      <p:tavLst>
                                        <p:tav tm="0">
                                          <p:val>
                                            <p:strVal val="#ppt_y"/>
                                          </p:val>
                                        </p:tav>
                                        <p:tav tm="100000">
                                          <p:val>
                                            <p:strVal val="#ppt_y"/>
                                          </p:val>
                                        </p:tav>
                                      </p:tavLst>
                                    </p:anim>
                                    <p:anim calcmode="lin" valueType="num">
                                      <p:cBhvr>
                                        <p:cTn id="44" dur="500" fill="hold"/>
                                        <p:tgtEl>
                                          <p:spTgt spid="210979"/>
                                        </p:tgtEl>
                                        <p:attrNameLst>
                                          <p:attrName>ppt_w</p:attrName>
                                        </p:attrNameLst>
                                      </p:cBhvr>
                                      <p:tavLst>
                                        <p:tav tm="0">
                                          <p:val>
                                            <p:fltVal val="0"/>
                                          </p:val>
                                        </p:tav>
                                        <p:tav tm="100000">
                                          <p:val>
                                            <p:strVal val="#ppt_w"/>
                                          </p:val>
                                        </p:tav>
                                      </p:tavLst>
                                    </p:anim>
                                    <p:anim calcmode="lin" valueType="num">
                                      <p:cBhvr>
                                        <p:cTn id="45" dur="500" fill="hold"/>
                                        <p:tgtEl>
                                          <p:spTgt spid="210979"/>
                                        </p:tgtEl>
                                        <p:attrNameLst>
                                          <p:attrName>ppt_h</p:attrName>
                                        </p:attrNameLst>
                                      </p:cBhvr>
                                      <p:tavLst>
                                        <p:tav tm="0">
                                          <p:val>
                                            <p:strVal val="#ppt_h"/>
                                          </p:val>
                                        </p:tav>
                                        <p:tav tm="100000">
                                          <p:val>
                                            <p:strVal val="#ppt_h"/>
                                          </p:val>
                                        </p:tav>
                                      </p:tavLst>
                                    </p:anim>
                                  </p:childTnLst>
                                </p:cTn>
                              </p:par>
                            </p:childTnLst>
                          </p:cTn>
                        </p:par>
                        <p:par>
                          <p:cTn id="46" fill="hold">
                            <p:stCondLst>
                              <p:cond delay="500"/>
                            </p:stCondLst>
                            <p:childTnLst>
                              <p:par>
                                <p:cTn id="47" presetID="18" presetClass="entr" presetSubtype="12"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strips(downLeft)">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992"/>
                                        </p:tgtEl>
                                        <p:attrNameLst>
                                          <p:attrName>style.visibility</p:attrName>
                                        </p:attrNameLst>
                                      </p:cBhvr>
                                      <p:to>
                                        <p:strVal val="visible"/>
                                      </p:to>
                                    </p:set>
                                    <p:animEffect transition="in" filter="fade">
                                      <p:cBhvr>
                                        <p:cTn id="54" dur="500"/>
                                        <p:tgtEl>
                                          <p:spTgt spid="210992"/>
                                        </p:tgtEl>
                                      </p:cBhvr>
                                    </p:animEffect>
                                  </p:childTnLst>
                                </p:cTn>
                              </p:par>
                              <p:par>
                                <p:cTn id="55" presetID="10" presetClass="exit" presetSubtype="0" fill="hold" grpId="1" nodeType="withEffect">
                                  <p:stCondLst>
                                    <p:cond delay="0"/>
                                  </p:stCondLst>
                                  <p:childTnLst>
                                    <p:animEffect transition="out" filter="fade">
                                      <p:cBhvr>
                                        <p:cTn id="56" dur="500"/>
                                        <p:tgtEl>
                                          <p:spTgt spid="210979"/>
                                        </p:tgtEl>
                                      </p:cBhvr>
                                    </p:animEffect>
                                    <p:set>
                                      <p:cBhvr>
                                        <p:cTn id="57" dur="1" fill="hold">
                                          <p:stCondLst>
                                            <p:cond delay="499"/>
                                          </p:stCondLst>
                                        </p:cTn>
                                        <p:tgtEl>
                                          <p:spTgt spid="21097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0990">
                                            <p:txEl>
                                              <p:pRg st="0" end="0"/>
                                            </p:txEl>
                                          </p:spTgt>
                                        </p:tgtEl>
                                        <p:attrNameLst>
                                          <p:attrName>style.visibility</p:attrName>
                                        </p:attrNameLst>
                                      </p:cBhvr>
                                      <p:to>
                                        <p:strVal val="visible"/>
                                      </p:to>
                                    </p:set>
                                    <p:animEffect transition="in" filter="wipe(left)">
                                      <p:cBhvr>
                                        <p:cTn id="62" dur="500"/>
                                        <p:tgtEl>
                                          <p:spTgt spid="210990">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0990">
                                            <p:txEl>
                                              <p:pRg st="1" end="1"/>
                                            </p:txEl>
                                          </p:spTgt>
                                        </p:tgtEl>
                                        <p:attrNameLst>
                                          <p:attrName>style.visibility</p:attrName>
                                        </p:attrNameLst>
                                      </p:cBhvr>
                                      <p:to>
                                        <p:strVal val="visible"/>
                                      </p:to>
                                    </p:set>
                                    <p:animEffect transition="in" filter="wipe(left)">
                                      <p:cBhvr>
                                        <p:cTn id="67" dur="500"/>
                                        <p:tgtEl>
                                          <p:spTgt spid="210990">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strips(downLeft)">
                                      <p:cBhvr>
                                        <p:cTn id="7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88" grpId="0" build="p"/>
      <p:bldP spid="210991" grpId="0" animBg="1"/>
      <p:bldP spid="210989" grpId="0" build="p"/>
      <p:bldP spid="210992" grpId="0" animBg="1"/>
      <p:bldP spid="210979" grpId="0" animBg="1"/>
      <p:bldP spid="210979" grpId="1" animBg="1"/>
      <p:bldP spid="210987" grpId="0" build="p" bldLvl="5"/>
      <p:bldP spid="210990"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0" name="Rectangle 2"/>
          <p:cNvSpPr>
            <a:spLocks noGrp="1" noChangeArrowheads="1"/>
          </p:cNvSpPr>
          <p:nvPr>
            <p:ph type="title" idx="4294967295"/>
          </p:nvPr>
        </p:nvSpPr>
        <p:spPr>
          <a:xfrm>
            <a:off x="1870075" y="163514"/>
            <a:ext cx="8351838" cy="1139825"/>
          </a:xfrm>
        </p:spPr>
        <p:txBody>
          <a:bodyPr/>
          <a:lstStyle/>
          <a:p>
            <a:pPr marL="2341563" indent="-2341563" eaLnBrk="1" hangingPunct="1"/>
            <a:r>
              <a:rPr lang="en-US" sz="2800" b="1" dirty="0"/>
              <a:t>EXAMPLE </a:t>
            </a:r>
            <a:r>
              <a:rPr lang="en-US" sz="3100" b="1" dirty="0"/>
              <a:t>3</a:t>
            </a:r>
            <a:r>
              <a:rPr lang="en-US" sz="2800" b="1" dirty="0"/>
              <a:t>:</a:t>
            </a:r>
            <a:r>
              <a:rPr lang="en-US" sz="2800" dirty="0"/>
              <a:t>  </a:t>
            </a:r>
            <a:r>
              <a:rPr lang="en-US" sz="3100" dirty="0"/>
              <a:t>A Shift in Both Supply </a:t>
            </a:r>
            <a:br>
              <a:rPr lang="en-US" sz="3100" dirty="0"/>
            </a:br>
            <a:r>
              <a:rPr lang="en-US" sz="3100" dirty="0"/>
              <a:t>and Demand</a:t>
            </a:r>
          </a:p>
        </p:txBody>
      </p:sp>
      <p:grpSp>
        <p:nvGrpSpPr>
          <p:cNvPr id="2" name="Group 4"/>
          <p:cNvGrpSpPr>
            <a:grpSpLocks/>
          </p:cNvGrpSpPr>
          <p:nvPr/>
        </p:nvGrpSpPr>
        <p:grpSpPr bwMode="auto">
          <a:xfrm>
            <a:off x="5618164" y="1179514"/>
            <a:ext cx="4422775" cy="4111953"/>
            <a:chOff x="2579" y="785"/>
            <a:chExt cx="2786" cy="2423"/>
          </a:xfrm>
        </p:grpSpPr>
        <p:grpSp>
          <p:nvGrpSpPr>
            <p:cNvPr id="3" name="Group 5"/>
            <p:cNvGrpSpPr>
              <a:grpSpLocks/>
            </p:cNvGrpSpPr>
            <p:nvPr/>
          </p:nvGrpSpPr>
          <p:grpSpPr bwMode="auto">
            <a:xfrm>
              <a:off x="2697" y="1037"/>
              <a:ext cx="2409" cy="2049"/>
              <a:chOff x="1098" y="1361"/>
              <a:chExt cx="2116" cy="2027"/>
            </a:xfrm>
          </p:grpSpPr>
          <p:sp>
            <p:nvSpPr>
              <p:cNvPr id="60456"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60457"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60454" name="Text Box 8"/>
            <p:cNvSpPr txBox="1">
              <a:spLocks noChangeArrowheads="1"/>
            </p:cNvSpPr>
            <p:nvPr/>
          </p:nvSpPr>
          <p:spPr bwMode="auto">
            <a:xfrm>
              <a:off x="2579" y="785"/>
              <a:ext cx="267"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60455" name="Text Box 9"/>
            <p:cNvSpPr txBox="1">
              <a:spLocks noChangeArrowheads="1"/>
            </p:cNvSpPr>
            <p:nvPr/>
          </p:nvSpPr>
          <p:spPr bwMode="auto">
            <a:xfrm>
              <a:off x="5075" y="2936"/>
              <a:ext cx="290"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4" name="Group 10"/>
          <p:cNvGrpSpPr>
            <a:grpSpLocks/>
          </p:cNvGrpSpPr>
          <p:nvPr/>
        </p:nvGrpSpPr>
        <p:grpSpPr bwMode="auto">
          <a:xfrm>
            <a:off x="6048376" y="1957388"/>
            <a:ext cx="2486025" cy="2901950"/>
            <a:chOff x="2850" y="1233"/>
            <a:chExt cx="1566" cy="1828"/>
          </a:xfrm>
        </p:grpSpPr>
        <p:sp>
          <p:nvSpPr>
            <p:cNvPr id="60451" name="Line 11"/>
            <p:cNvSpPr>
              <a:spLocks noChangeShapeType="1"/>
            </p:cNvSpPr>
            <p:nvPr/>
          </p:nvSpPr>
          <p:spPr bwMode="auto">
            <a:xfrm>
              <a:off x="2850" y="1233"/>
              <a:ext cx="1263" cy="1587"/>
            </a:xfrm>
            <a:prstGeom prst="line">
              <a:avLst/>
            </a:prstGeom>
            <a:noFill/>
            <a:ln w="38100">
              <a:solidFill>
                <a:srgbClr val="003399"/>
              </a:solidFill>
              <a:round/>
              <a:headEnd/>
              <a:tailEnd/>
            </a:ln>
          </p:spPr>
          <p:txBody>
            <a:bodyPr/>
            <a:lstStyle/>
            <a:p>
              <a:endParaRPr lang="en-US">
                <a:latin typeface="Arial"/>
                <a:cs typeface="Arial"/>
              </a:endParaRPr>
            </a:p>
          </p:txBody>
        </p:sp>
        <p:sp>
          <p:nvSpPr>
            <p:cNvPr id="60452" name="Text Box 12"/>
            <p:cNvSpPr txBox="1">
              <a:spLocks noChangeArrowheads="1"/>
            </p:cNvSpPr>
            <p:nvPr/>
          </p:nvSpPr>
          <p:spPr bwMode="auto">
            <a:xfrm>
              <a:off x="4072" y="2773"/>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1</a:t>
              </a:r>
            </a:p>
          </p:txBody>
        </p:sp>
      </p:grpSp>
      <p:grpSp>
        <p:nvGrpSpPr>
          <p:cNvPr id="5" name="Group 13"/>
          <p:cNvGrpSpPr>
            <a:grpSpLocks/>
          </p:cNvGrpSpPr>
          <p:nvPr/>
        </p:nvGrpSpPr>
        <p:grpSpPr bwMode="auto">
          <a:xfrm>
            <a:off x="6392864" y="1625600"/>
            <a:ext cx="1933575" cy="2901950"/>
            <a:chOff x="3067" y="1024"/>
            <a:chExt cx="1218" cy="1828"/>
          </a:xfrm>
        </p:grpSpPr>
        <p:sp>
          <p:nvSpPr>
            <p:cNvPr id="60449" name="Line 14"/>
            <p:cNvSpPr>
              <a:spLocks noChangeShapeType="1"/>
            </p:cNvSpPr>
            <p:nvPr/>
          </p:nvSpPr>
          <p:spPr bwMode="auto">
            <a:xfrm flipV="1">
              <a:off x="3067" y="1278"/>
              <a:ext cx="949" cy="1574"/>
            </a:xfrm>
            <a:prstGeom prst="line">
              <a:avLst/>
            </a:prstGeom>
            <a:noFill/>
            <a:ln w="38100">
              <a:solidFill>
                <a:srgbClr val="003399"/>
              </a:solidFill>
              <a:round/>
              <a:headEnd/>
              <a:tailEnd/>
            </a:ln>
          </p:spPr>
          <p:txBody>
            <a:bodyPr/>
            <a:lstStyle/>
            <a:p>
              <a:endParaRPr lang="en-US">
                <a:latin typeface="Arial"/>
                <a:cs typeface="Arial"/>
              </a:endParaRPr>
            </a:p>
          </p:txBody>
        </p:sp>
        <p:sp>
          <p:nvSpPr>
            <p:cNvPr id="60450" name="Text Box 15"/>
            <p:cNvSpPr txBox="1">
              <a:spLocks noChangeArrowheads="1"/>
            </p:cNvSpPr>
            <p:nvPr/>
          </p:nvSpPr>
          <p:spPr bwMode="auto">
            <a:xfrm>
              <a:off x="3920" y="1024"/>
              <a:ext cx="36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S</a:t>
              </a:r>
              <a:r>
                <a:rPr lang="en-US" sz="2400" baseline="-25000">
                  <a:latin typeface="Arial"/>
                  <a:cs typeface="Arial"/>
                </a:rPr>
                <a:t>1</a:t>
              </a:r>
            </a:p>
          </p:txBody>
        </p:sp>
      </p:grpSp>
      <p:grpSp>
        <p:nvGrpSpPr>
          <p:cNvPr id="6" name="Group 16"/>
          <p:cNvGrpSpPr>
            <a:grpSpLocks/>
          </p:cNvGrpSpPr>
          <p:nvPr/>
        </p:nvGrpSpPr>
        <p:grpSpPr bwMode="auto">
          <a:xfrm>
            <a:off x="5307014" y="3136901"/>
            <a:ext cx="2060575" cy="2332038"/>
            <a:chOff x="2383" y="1976"/>
            <a:chExt cx="1298" cy="1469"/>
          </a:xfrm>
        </p:grpSpPr>
        <p:sp>
          <p:nvSpPr>
            <p:cNvPr id="60444" name="Text Box 17"/>
            <p:cNvSpPr txBox="1">
              <a:spLocks noChangeArrowheads="1"/>
            </p:cNvSpPr>
            <p:nvPr/>
          </p:nvSpPr>
          <p:spPr bwMode="auto">
            <a:xfrm>
              <a:off x="2383" y="1976"/>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1</a:t>
              </a:r>
            </a:p>
          </p:txBody>
        </p:sp>
        <p:sp>
          <p:nvSpPr>
            <p:cNvPr id="60445" name="Oval 18"/>
            <p:cNvSpPr>
              <a:spLocks noChangeArrowheads="1"/>
            </p:cNvSpPr>
            <p:nvPr/>
          </p:nvSpPr>
          <p:spPr bwMode="auto">
            <a:xfrm>
              <a:off x="3481" y="2043"/>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60446" name="Line 19"/>
            <p:cNvSpPr>
              <a:spLocks noChangeShapeType="1"/>
            </p:cNvSpPr>
            <p:nvPr/>
          </p:nvSpPr>
          <p:spPr bwMode="auto">
            <a:xfrm>
              <a:off x="2701" y="2090"/>
              <a:ext cx="823"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60447" name="Line 20"/>
            <p:cNvSpPr>
              <a:spLocks noChangeShapeType="1"/>
            </p:cNvSpPr>
            <p:nvPr/>
          </p:nvSpPr>
          <p:spPr bwMode="auto">
            <a:xfrm>
              <a:off x="3527" y="2088"/>
              <a:ext cx="0" cy="1117"/>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60448" name="Text Box 21"/>
            <p:cNvSpPr txBox="1">
              <a:spLocks noChangeArrowheads="1"/>
            </p:cNvSpPr>
            <p:nvPr/>
          </p:nvSpPr>
          <p:spPr bwMode="auto">
            <a:xfrm>
              <a:off x="3373" y="3212"/>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1</a:t>
              </a:r>
            </a:p>
          </p:txBody>
        </p:sp>
      </p:grpSp>
      <p:grpSp>
        <p:nvGrpSpPr>
          <p:cNvPr id="7" name="Group 28"/>
          <p:cNvGrpSpPr>
            <a:grpSpLocks/>
          </p:cNvGrpSpPr>
          <p:nvPr/>
        </p:nvGrpSpPr>
        <p:grpSpPr bwMode="auto">
          <a:xfrm>
            <a:off x="7112001" y="1633538"/>
            <a:ext cx="1933575" cy="2901950"/>
            <a:chOff x="3520" y="1029"/>
            <a:chExt cx="1218" cy="1828"/>
          </a:xfrm>
        </p:grpSpPr>
        <p:sp>
          <p:nvSpPr>
            <p:cNvPr id="60442" name="Line 29"/>
            <p:cNvSpPr>
              <a:spLocks noChangeShapeType="1"/>
            </p:cNvSpPr>
            <p:nvPr/>
          </p:nvSpPr>
          <p:spPr bwMode="auto">
            <a:xfrm flipV="1">
              <a:off x="3520" y="1283"/>
              <a:ext cx="949" cy="1574"/>
            </a:xfrm>
            <a:prstGeom prst="line">
              <a:avLst/>
            </a:prstGeom>
            <a:noFill/>
            <a:ln w="38100">
              <a:solidFill>
                <a:srgbClr val="FF0000"/>
              </a:solidFill>
              <a:round/>
              <a:headEnd/>
              <a:tailEnd/>
            </a:ln>
          </p:spPr>
          <p:txBody>
            <a:bodyPr/>
            <a:lstStyle/>
            <a:p>
              <a:endParaRPr lang="en-US">
                <a:latin typeface="Arial"/>
                <a:cs typeface="Arial"/>
              </a:endParaRPr>
            </a:p>
          </p:txBody>
        </p:sp>
        <p:sp>
          <p:nvSpPr>
            <p:cNvPr id="60443" name="Text Box 30"/>
            <p:cNvSpPr txBox="1">
              <a:spLocks noChangeArrowheads="1"/>
            </p:cNvSpPr>
            <p:nvPr/>
          </p:nvSpPr>
          <p:spPr bwMode="auto">
            <a:xfrm>
              <a:off x="4373" y="1029"/>
              <a:ext cx="36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S</a:t>
              </a:r>
              <a:r>
                <a:rPr lang="en-US" sz="2400" baseline="-25000">
                  <a:latin typeface="Arial"/>
                  <a:cs typeface="Arial"/>
                </a:rPr>
                <a:t>2</a:t>
              </a:r>
            </a:p>
          </p:txBody>
        </p:sp>
      </p:grpSp>
      <p:grpSp>
        <p:nvGrpSpPr>
          <p:cNvPr id="8" name="Group 31"/>
          <p:cNvGrpSpPr>
            <a:grpSpLocks/>
          </p:cNvGrpSpPr>
          <p:nvPr/>
        </p:nvGrpSpPr>
        <p:grpSpPr bwMode="auto">
          <a:xfrm>
            <a:off x="7189789" y="1854200"/>
            <a:ext cx="2486025" cy="2901950"/>
            <a:chOff x="3569" y="1168"/>
            <a:chExt cx="1566" cy="1828"/>
          </a:xfrm>
        </p:grpSpPr>
        <p:sp>
          <p:nvSpPr>
            <p:cNvPr id="60440" name="Line 32"/>
            <p:cNvSpPr>
              <a:spLocks noChangeShapeType="1"/>
            </p:cNvSpPr>
            <p:nvPr/>
          </p:nvSpPr>
          <p:spPr bwMode="auto">
            <a:xfrm>
              <a:off x="3569" y="1168"/>
              <a:ext cx="1263" cy="1587"/>
            </a:xfrm>
            <a:prstGeom prst="line">
              <a:avLst/>
            </a:prstGeom>
            <a:noFill/>
            <a:ln w="38100">
              <a:solidFill>
                <a:srgbClr val="FF0000"/>
              </a:solidFill>
              <a:round/>
              <a:headEnd/>
              <a:tailEnd/>
            </a:ln>
          </p:spPr>
          <p:txBody>
            <a:bodyPr/>
            <a:lstStyle/>
            <a:p>
              <a:endParaRPr lang="en-US">
                <a:latin typeface="Arial"/>
                <a:cs typeface="Arial"/>
              </a:endParaRPr>
            </a:p>
          </p:txBody>
        </p:sp>
        <p:sp>
          <p:nvSpPr>
            <p:cNvPr id="60441" name="Text Box 33"/>
            <p:cNvSpPr txBox="1">
              <a:spLocks noChangeArrowheads="1"/>
            </p:cNvSpPr>
            <p:nvPr/>
          </p:nvSpPr>
          <p:spPr bwMode="auto">
            <a:xfrm>
              <a:off x="4791" y="2708"/>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2</a:t>
              </a:r>
            </a:p>
          </p:txBody>
        </p:sp>
      </p:grpSp>
      <p:sp>
        <p:nvSpPr>
          <p:cNvPr id="212002" name="Line 34"/>
          <p:cNvSpPr>
            <a:spLocks noChangeShapeType="1"/>
          </p:cNvSpPr>
          <p:nvPr/>
        </p:nvSpPr>
        <p:spPr bwMode="auto">
          <a:xfrm>
            <a:off x="6311900" y="2192338"/>
            <a:ext cx="1068388" cy="0"/>
          </a:xfrm>
          <a:prstGeom prst="line">
            <a:avLst/>
          </a:prstGeom>
          <a:noFill/>
          <a:ln w="57150">
            <a:solidFill>
              <a:srgbClr val="A50021"/>
            </a:solidFill>
            <a:round/>
            <a:headEnd/>
            <a:tailEnd type="triangle" w="lg" len="med"/>
          </a:ln>
        </p:spPr>
        <p:txBody>
          <a:bodyPr/>
          <a:lstStyle/>
          <a:p>
            <a:endParaRPr lang="en-US">
              <a:latin typeface="Arial"/>
              <a:cs typeface="Arial"/>
            </a:endParaRPr>
          </a:p>
        </p:txBody>
      </p:sp>
      <p:sp>
        <p:nvSpPr>
          <p:cNvPr id="212003" name="Line 35"/>
          <p:cNvSpPr>
            <a:spLocks noChangeShapeType="1"/>
          </p:cNvSpPr>
          <p:nvPr/>
        </p:nvSpPr>
        <p:spPr bwMode="auto">
          <a:xfrm>
            <a:off x="7850188" y="2190750"/>
            <a:ext cx="646112" cy="0"/>
          </a:xfrm>
          <a:prstGeom prst="line">
            <a:avLst/>
          </a:prstGeom>
          <a:noFill/>
          <a:ln w="57150">
            <a:solidFill>
              <a:srgbClr val="A50021"/>
            </a:solidFill>
            <a:round/>
            <a:headEnd/>
            <a:tailEnd type="triangle" w="lg" len="med"/>
          </a:ln>
        </p:spPr>
        <p:txBody>
          <a:bodyPr/>
          <a:lstStyle/>
          <a:p>
            <a:endParaRPr lang="en-US">
              <a:latin typeface="Arial"/>
              <a:cs typeface="Arial"/>
            </a:endParaRPr>
          </a:p>
        </p:txBody>
      </p:sp>
      <p:grpSp>
        <p:nvGrpSpPr>
          <p:cNvPr id="9" name="Group 48"/>
          <p:cNvGrpSpPr>
            <a:grpSpLocks/>
          </p:cNvGrpSpPr>
          <p:nvPr/>
        </p:nvGrpSpPr>
        <p:grpSpPr bwMode="auto">
          <a:xfrm>
            <a:off x="5121276" y="2654300"/>
            <a:ext cx="3190875" cy="2822576"/>
            <a:chOff x="2266" y="1672"/>
            <a:chExt cx="2010" cy="1778"/>
          </a:xfrm>
        </p:grpSpPr>
        <p:sp>
          <p:nvSpPr>
            <p:cNvPr id="60434" name="Text Box 36"/>
            <p:cNvSpPr txBox="1">
              <a:spLocks noChangeArrowheads="1"/>
            </p:cNvSpPr>
            <p:nvPr/>
          </p:nvSpPr>
          <p:spPr bwMode="auto">
            <a:xfrm>
              <a:off x="2266" y="1672"/>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2</a:t>
              </a:r>
            </a:p>
          </p:txBody>
        </p:sp>
        <p:sp>
          <p:nvSpPr>
            <p:cNvPr id="60435" name="Oval 37"/>
            <p:cNvSpPr>
              <a:spLocks noChangeArrowheads="1"/>
            </p:cNvSpPr>
            <p:nvPr/>
          </p:nvSpPr>
          <p:spPr bwMode="auto">
            <a:xfrm>
              <a:off x="4075" y="1817"/>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60436" name="Line 38"/>
            <p:cNvSpPr>
              <a:spLocks noChangeShapeType="1"/>
            </p:cNvSpPr>
            <p:nvPr/>
          </p:nvSpPr>
          <p:spPr bwMode="auto">
            <a:xfrm>
              <a:off x="2699" y="1864"/>
              <a:ext cx="1422"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60437" name="Text Box 40"/>
            <p:cNvSpPr txBox="1">
              <a:spLocks noChangeArrowheads="1"/>
            </p:cNvSpPr>
            <p:nvPr/>
          </p:nvSpPr>
          <p:spPr bwMode="auto">
            <a:xfrm>
              <a:off x="3968" y="3217"/>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2</a:t>
              </a:r>
            </a:p>
          </p:txBody>
        </p:sp>
        <p:sp>
          <p:nvSpPr>
            <p:cNvPr id="60438" name="Line 41"/>
            <p:cNvSpPr>
              <a:spLocks noChangeShapeType="1"/>
            </p:cNvSpPr>
            <p:nvPr/>
          </p:nvSpPr>
          <p:spPr bwMode="auto">
            <a:xfrm flipH="1" flipV="1">
              <a:off x="2538" y="1818"/>
              <a:ext cx="132" cy="42"/>
            </a:xfrm>
            <a:prstGeom prst="line">
              <a:avLst/>
            </a:prstGeom>
            <a:noFill/>
            <a:ln w="9525">
              <a:solidFill>
                <a:schemeClr val="tx1"/>
              </a:solidFill>
              <a:round/>
              <a:headEnd/>
              <a:tailEnd/>
            </a:ln>
          </p:spPr>
          <p:txBody>
            <a:bodyPr/>
            <a:lstStyle/>
            <a:p>
              <a:endParaRPr lang="en-US">
                <a:latin typeface="Arial"/>
                <a:cs typeface="Arial"/>
              </a:endParaRPr>
            </a:p>
          </p:txBody>
        </p:sp>
        <p:sp>
          <p:nvSpPr>
            <p:cNvPr id="60439" name="Line 42"/>
            <p:cNvSpPr>
              <a:spLocks noChangeShapeType="1"/>
            </p:cNvSpPr>
            <p:nvPr/>
          </p:nvSpPr>
          <p:spPr bwMode="auto">
            <a:xfrm>
              <a:off x="4122" y="1867"/>
              <a:ext cx="0" cy="1335"/>
            </a:xfrm>
            <a:prstGeom prst="line">
              <a:avLst/>
            </a:prstGeom>
            <a:noFill/>
            <a:ln w="9525">
              <a:solidFill>
                <a:schemeClr val="tx1"/>
              </a:solidFill>
              <a:prstDash val="lgDash"/>
              <a:round/>
              <a:headEnd/>
              <a:tailEnd/>
            </a:ln>
          </p:spPr>
          <p:txBody>
            <a:bodyPr/>
            <a:lstStyle/>
            <a:p>
              <a:endParaRPr lang="en-US">
                <a:latin typeface="Arial"/>
                <a:cs typeface="Arial"/>
              </a:endParaRPr>
            </a:p>
          </p:txBody>
        </p:sp>
      </p:grpSp>
      <p:sp>
        <p:nvSpPr>
          <p:cNvPr id="212012" name="Rectangle 44"/>
          <p:cNvSpPr>
            <a:spLocks noGrp="1" noChangeArrowheads="1"/>
          </p:cNvSpPr>
          <p:nvPr>
            <p:ph type="body" idx="4294967295"/>
          </p:nvPr>
        </p:nvSpPr>
        <p:spPr>
          <a:xfrm>
            <a:off x="1957388" y="944564"/>
            <a:ext cx="3714750" cy="1641475"/>
          </a:xfrm>
          <a:noFill/>
        </p:spPr>
        <p:txBody>
          <a:bodyPr/>
          <a:lstStyle/>
          <a:p>
            <a:pPr marL="0" indent="0" eaLnBrk="1" hangingPunct="1">
              <a:buNone/>
            </a:pPr>
            <a:r>
              <a:rPr lang="en-US" sz="2400" b="1" dirty="0"/>
              <a:t>EVENTS:</a:t>
            </a:r>
            <a:r>
              <a:rPr lang="en-US" sz="2400" dirty="0"/>
              <a:t>  </a:t>
            </a:r>
            <a:br>
              <a:rPr lang="en-US" sz="2400" dirty="0"/>
            </a:br>
            <a:r>
              <a:rPr lang="en-US" sz="2400" dirty="0"/>
              <a:t>Price of gas rises AND </a:t>
            </a:r>
            <a:br>
              <a:rPr lang="en-US" sz="2400" dirty="0"/>
            </a:br>
            <a:r>
              <a:rPr lang="en-US" sz="2400" dirty="0"/>
              <a:t>new technology reduces production costs</a:t>
            </a:r>
          </a:p>
        </p:txBody>
      </p:sp>
      <p:sp>
        <p:nvSpPr>
          <p:cNvPr id="212013" name="Text Box 45"/>
          <p:cNvSpPr txBox="1">
            <a:spLocks noChangeArrowheads="1"/>
          </p:cNvSpPr>
          <p:nvPr/>
        </p:nvSpPr>
        <p:spPr bwMode="auto">
          <a:xfrm>
            <a:off x="1962150" y="2516188"/>
            <a:ext cx="3289300" cy="842962"/>
          </a:xfrm>
          <a:prstGeom prst="rect">
            <a:avLst/>
          </a:prstGeom>
          <a:noFill/>
          <a:ln w="9525">
            <a:noFill/>
            <a:miter lim="800000"/>
            <a:headEnd/>
            <a:tailEnd/>
          </a:ln>
        </p:spPr>
        <p:txBody>
          <a:bodyPr>
            <a:spAutoFit/>
          </a:bodyPr>
          <a:lstStyle/>
          <a:p>
            <a:pPr>
              <a:spcBef>
                <a:spcPct val="5000"/>
              </a:spcBef>
              <a:buClr>
                <a:srgbClr val="00B85C"/>
              </a:buClr>
              <a:buSzPct val="120000"/>
              <a:buFont typeface="Wingdings" pitchFamily="2" charset="2"/>
              <a:buNone/>
            </a:pPr>
            <a:r>
              <a:rPr lang="en-US" sz="2300" b="1">
                <a:latin typeface="Arial"/>
                <a:cs typeface="Arial"/>
              </a:rPr>
              <a:t>STEP 1:  </a:t>
            </a:r>
          </a:p>
          <a:p>
            <a:pPr>
              <a:spcBef>
                <a:spcPct val="5000"/>
              </a:spcBef>
              <a:buClr>
                <a:srgbClr val="00B85C"/>
              </a:buClr>
              <a:buSzPct val="120000"/>
              <a:buFont typeface="Wingdings" pitchFamily="2" charset="2"/>
              <a:buNone/>
            </a:pPr>
            <a:r>
              <a:rPr lang="en-US" sz="2500">
                <a:latin typeface="Arial"/>
                <a:cs typeface="Arial"/>
              </a:rPr>
              <a:t>Both curves shift.</a:t>
            </a:r>
          </a:p>
        </p:txBody>
      </p:sp>
      <p:sp>
        <p:nvSpPr>
          <p:cNvPr id="212014" name="Text Box 46"/>
          <p:cNvSpPr txBox="1">
            <a:spLocks noChangeArrowheads="1"/>
          </p:cNvSpPr>
          <p:nvPr/>
        </p:nvSpPr>
        <p:spPr bwMode="auto">
          <a:xfrm>
            <a:off x="1970088" y="3435350"/>
            <a:ext cx="3200400" cy="984250"/>
          </a:xfrm>
          <a:prstGeom prst="rect">
            <a:avLst/>
          </a:prstGeom>
          <a:noFill/>
          <a:ln w="9525">
            <a:noFill/>
            <a:miter lim="800000"/>
            <a:headEnd/>
            <a:tailEnd/>
          </a:ln>
        </p:spPr>
        <p:txBody>
          <a:bodyPr/>
          <a:lstStyle/>
          <a:p>
            <a:pPr>
              <a:spcBef>
                <a:spcPct val="5000"/>
              </a:spcBef>
              <a:buClr>
                <a:srgbClr val="00B85C"/>
              </a:buClr>
              <a:buSzPct val="120000"/>
              <a:buFont typeface="Wingdings" pitchFamily="2" charset="2"/>
              <a:buNone/>
            </a:pPr>
            <a:r>
              <a:rPr lang="en-US" sz="2300" b="1">
                <a:latin typeface="Arial"/>
                <a:cs typeface="Arial"/>
              </a:rPr>
              <a:t>STEP 2:  </a:t>
            </a:r>
          </a:p>
          <a:p>
            <a:pPr>
              <a:spcBef>
                <a:spcPct val="5000"/>
              </a:spcBef>
              <a:buClr>
                <a:srgbClr val="00B85C"/>
              </a:buClr>
              <a:buSzPct val="120000"/>
              <a:buFont typeface="Wingdings" pitchFamily="2" charset="2"/>
              <a:buNone/>
            </a:pPr>
            <a:r>
              <a:rPr lang="en-US" sz="2500">
                <a:latin typeface="Arial"/>
                <a:cs typeface="Arial"/>
              </a:rPr>
              <a:t>Both shift </a:t>
            </a:r>
            <a:r>
              <a:rPr lang="en-US" sz="2500" u="sng">
                <a:latin typeface="Arial"/>
                <a:cs typeface="Arial"/>
              </a:rPr>
              <a:t>to the right</a:t>
            </a:r>
            <a:r>
              <a:rPr lang="en-US" sz="2500">
                <a:latin typeface="Arial"/>
                <a:cs typeface="Arial"/>
              </a:rPr>
              <a:t>. </a:t>
            </a:r>
          </a:p>
        </p:txBody>
      </p:sp>
      <p:sp>
        <p:nvSpPr>
          <p:cNvPr id="212015" name="Text Box 47"/>
          <p:cNvSpPr txBox="1">
            <a:spLocks noChangeArrowheads="1"/>
          </p:cNvSpPr>
          <p:nvPr/>
        </p:nvSpPr>
        <p:spPr bwMode="auto">
          <a:xfrm>
            <a:off x="1978026" y="4343400"/>
            <a:ext cx="4360863" cy="2084388"/>
          </a:xfrm>
          <a:prstGeom prst="rect">
            <a:avLst/>
          </a:prstGeom>
          <a:noFill/>
          <a:ln w="9525">
            <a:noFill/>
            <a:miter lim="800000"/>
            <a:headEnd/>
            <a:tailEnd/>
          </a:ln>
        </p:spPr>
        <p:txBody>
          <a:bodyPr/>
          <a:lstStyle/>
          <a:p>
            <a:pPr>
              <a:spcBef>
                <a:spcPct val="5000"/>
              </a:spcBef>
              <a:buClr>
                <a:srgbClr val="00B85C"/>
              </a:buClr>
              <a:buSzPct val="120000"/>
              <a:buFont typeface="Wingdings" pitchFamily="2" charset="2"/>
              <a:buNone/>
            </a:pPr>
            <a:r>
              <a:rPr lang="en-US" sz="2300" b="1">
                <a:latin typeface="Arial"/>
                <a:cs typeface="Arial"/>
              </a:rPr>
              <a:t>STEP 3:  </a:t>
            </a:r>
          </a:p>
          <a:p>
            <a:pPr>
              <a:spcBef>
                <a:spcPct val="5000"/>
              </a:spcBef>
              <a:buClr>
                <a:srgbClr val="00B85C"/>
              </a:buClr>
              <a:buSzPct val="120000"/>
              <a:buFont typeface="Wingdings" pitchFamily="2" charset="2"/>
              <a:buNone/>
            </a:pPr>
            <a:r>
              <a:rPr lang="en-US" sz="2500" b="1" i="1">
                <a:latin typeface="Arial"/>
                <a:cs typeface="Arial"/>
              </a:rPr>
              <a:t>Q</a:t>
            </a:r>
            <a:r>
              <a:rPr lang="en-US" sz="2500">
                <a:latin typeface="Arial"/>
                <a:cs typeface="Arial"/>
              </a:rPr>
              <a:t> rises, but effect </a:t>
            </a:r>
            <a:br>
              <a:rPr lang="en-US" sz="2500">
                <a:latin typeface="Arial"/>
                <a:cs typeface="Arial"/>
              </a:rPr>
            </a:br>
            <a:r>
              <a:rPr lang="en-US" sz="2500">
                <a:latin typeface="Arial"/>
                <a:cs typeface="Arial"/>
              </a:rPr>
              <a:t>on </a:t>
            </a:r>
            <a:r>
              <a:rPr lang="en-US" sz="2500" b="1" i="1">
                <a:latin typeface="Arial"/>
                <a:cs typeface="Arial"/>
              </a:rPr>
              <a:t>P</a:t>
            </a:r>
            <a:r>
              <a:rPr lang="en-US" sz="2500">
                <a:latin typeface="Arial"/>
                <a:cs typeface="Arial"/>
              </a:rPr>
              <a:t> is ambiguous: </a:t>
            </a:r>
          </a:p>
          <a:p>
            <a:pPr>
              <a:spcBef>
                <a:spcPct val="5000"/>
              </a:spcBef>
              <a:buClr>
                <a:srgbClr val="00B85C"/>
              </a:buClr>
              <a:buSzPct val="120000"/>
              <a:buFont typeface="Wingdings" pitchFamily="2" charset="2"/>
              <a:buNone/>
            </a:pPr>
            <a:r>
              <a:rPr lang="en-US" sz="2500">
                <a:latin typeface="Arial"/>
                <a:cs typeface="Arial"/>
              </a:rPr>
              <a:t>If demand increases more than supply, </a:t>
            </a:r>
            <a:r>
              <a:rPr lang="en-US" sz="2500" b="1" i="1">
                <a:latin typeface="Arial"/>
                <a:cs typeface="Arial"/>
              </a:rPr>
              <a:t>P</a:t>
            </a:r>
            <a:r>
              <a:rPr lang="en-US" sz="2500">
                <a:latin typeface="Arial"/>
                <a:cs typeface="Arial"/>
              </a:rPr>
              <a:t> rises.</a:t>
            </a:r>
          </a:p>
        </p:txBody>
      </p:sp>
      <p:pic>
        <p:nvPicPr>
          <p:cNvPr id="4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0939" y="296934"/>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03699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2012">
                                            <p:txEl>
                                              <p:pRg st="0" end="0"/>
                                            </p:txEl>
                                          </p:spTgt>
                                        </p:tgtEl>
                                        <p:attrNameLst>
                                          <p:attrName>style.visibility</p:attrName>
                                        </p:attrNameLst>
                                      </p:cBhvr>
                                      <p:to>
                                        <p:strVal val="visible"/>
                                      </p:to>
                                    </p:set>
                                    <p:animEffect transition="in" filter="wipe(left)">
                                      <p:cBhvr>
                                        <p:cTn id="7" dur="500"/>
                                        <p:tgtEl>
                                          <p:spTgt spid="2120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2013">
                                            <p:txEl>
                                              <p:pRg st="0" end="0"/>
                                            </p:txEl>
                                          </p:spTgt>
                                        </p:tgtEl>
                                        <p:attrNameLst>
                                          <p:attrName>style.visibility</p:attrName>
                                        </p:attrNameLst>
                                      </p:cBhvr>
                                      <p:to>
                                        <p:strVal val="visible"/>
                                      </p:to>
                                    </p:set>
                                    <p:animEffect transition="in" filter="wipe(left)">
                                      <p:cBhvr>
                                        <p:cTn id="12" dur="500"/>
                                        <p:tgtEl>
                                          <p:spTgt spid="2120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2013">
                                            <p:txEl>
                                              <p:pRg st="1" end="1"/>
                                            </p:txEl>
                                          </p:spTgt>
                                        </p:tgtEl>
                                        <p:attrNameLst>
                                          <p:attrName>style.visibility</p:attrName>
                                        </p:attrNameLst>
                                      </p:cBhvr>
                                      <p:to>
                                        <p:strVal val="visible"/>
                                      </p:to>
                                    </p:set>
                                    <p:animEffect transition="in" filter="wipe(left)">
                                      <p:cBhvr>
                                        <p:cTn id="17" dur="500"/>
                                        <p:tgtEl>
                                          <p:spTgt spid="2120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2014"/>
                                        </p:tgtEl>
                                        <p:attrNameLst>
                                          <p:attrName>style.visibility</p:attrName>
                                        </p:attrNameLst>
                                      </p:cBhvr>
                                      <p:to>
                                        <p:strVal val="visible"/>
                                      </p:to>
                                    </p:set>
                                    <p:animEffect transition="in" filter="wipe(left)">
                                      <p:cBhvr>
                                        <p:cTn id="22" dur="500"/>
                                        <p:tgtEl>
                                          <p:spTgt spid="212014"/>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212002"/>
                                        </p:tgtEl>
                                        <p:attrNameLst>
                                          <p:attrName>style.visibility</p:attrName>
                                        </p:attrNameLst>
                                      </p:cBhvr>
                                      <p:to>
                                        <p:strVal val="visible"/>
                                      </p:to>
                                    </p:set>
                                    <p:anim calcmode="lin" valueType="num">
                                      <p:cBhvr>
                                        <p:cTn id="27" dur="500" fill="hold"/>
                                        <p:tgtEl>
                                          <p:spTgt spid="212002"/>
                                        </p:tgtEl>
                                        <p:attrNameLst>
                                          <p:attrName>ppt_x</p:attrName>
                                        </p:attrNameLst>
                                      </p:cBhvr>
                                      <p:tavLst>
                                        <p:tav tm="0">
                                          <p:val>
                                            <p:strVal val="#ppt_x-#ppt_w/2"/>
                                          </p:val>
                                        </p:tav>
                                        <p:tav tm="100000">
                                          <p:val>
                                            <p:strVal val="#ppt_x"/>
                                          </p:val>
                                        </p:tav>
                                      </p:tavLst>
                                    </p:anim>
                                    <p:anim calcmode="lin" valueType="num">
                                      <p:cBhvr>
                                        <p:cTn id="28" dur="500" fill="hold"/>
                                        <p:tgtEl>
                                          <p:spTgt spid="212002"/>
                                        </p:tgtEl>
                                        <p:attrNameLst>
                                          <p:attrName>ppt_y</p:attrName>
                                        </p:attrNameLst>
                                      </p:cBhvr>
                                      <p:tavLst>
                                        <p:tav tm="0">
                                          <p:val>
                                            <p:strVal val="#ppt_y"/>
                                          </p:val>
                                        </p:tav>
                                        <p:tav tm="100000">
                                          <p:val>
                                            <p:strVal val="#ppt_y"/>
                                          </p:val>
                                        </p:tav>
                                      </p:tavLst>
                                    </p:anim>
                                    <p:anim calcmode="lin" valueType="num">
                                      <p:cBhvr>
                                        <p:cTn id="29" dur="500" fill="hold"/>
                                        <p:tgtEl>
                                          <p:spTgt spid="212002"/>
                                        </p:tgtEl>
                                        <p:attrNameLst>
                                          <p:attrName>ppt_w</p:attrName>
                                        </p:attrNameLst>
                                      </p:cBhvr>
                                      <p:tavLst>
                                        <p:tav tm="0">
                                          <p:val>
                                            <p:fltVal val="0"/>
                                          </p:val>
                                        </p:tav>
                                        <p:tav tm="100000">
                                          <p:val>
                                            <p:strVal val="#ppt_w"/>
                                          </p:val>
                                        </p:tav>
                                      </p:tavLst>
                                    </p:anim>
                                    <p:anim calcmode="lin" valueType="num">
                                      <p:cBhvr>
                                        <p:cTn id="30" dur="500" fill="hold"/>
                                        <p:tgtEl>
                                          <p:spTgt spid="212002"/>
                                        </p:tgtEl>
                                        <p:attrNameLst>
                                          <p:attrName>ppt_h</p:attrName>
                                        </p:attrNameLst>
                                      </p:cBhvr>
                                      <p:tavLst>
                                        <p:tav tm="0">
                                          <p:val>
                                            <p:strVal val="#ppt_h"/>
                                          </p:val>
                                        </p:tav>
                                        <p:tav tm="100000">
                                          <p:val>
                                            <p:strVal val="#ppt_h"/>
                                          </p:val>
                                        </p:tav>
                                      </p:tavLst>
                                    </p:anim>
                                  </p:childTnLst>
                                </p:cTn>
                              </p:par>
                            </p:childTnLst>
                          </p:cTn>
                        </p:par>
                        <p:par>
                          <p:cTn id="31" fill="hold">
                            <p:stCondLst>
                              <p:cond delay="500"/>
                            </p:stCondLst>
                            <p:childTnLst>
                              <p:par>
                                <p:cTn id="32" presetID="18" presetClass="entr" presetSubtype="6"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strips(downRight)">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212003"/>
                                        </p:tgtEl>
                                        <p:attrNameLst>
                                          <p:attrName>style.visibility</p:attrName>
                                        </p:attrNameLst>
                                      </p:cBhvr>
                                      <p:to>
                                        <p:strVal val="visible"/>
                                      </p:to>
                                    </p:set>
                                    <p:anim calcmode="lin" valueType="num">
                                      <p:cBhvr>
                                        <p:cTn id="39" dur="500" fill="hold"/>
                                        <p:tgtEl>
                                          <p:spTgt spid="212003"/>
                                        </p:tgtEl>
                                        <p:attrNameLst>
                                          <p:attrName>ppt_x</p:attrName>
                                        </p:attrNameLst>
                                      </p:cBhvr>
                                      <p:tavLst>
                                        <p:tav tm="0">
                                          <p:val>
                                            <p:strVal val="#ppt_x-#ppt_w/2"/>
                                          </p:val>
                                        </p:tav>
                                        <p:tav tm="100000">
                                          <p:val>
                                            <p:strVal val="#ppt_x"/>
                                          </p:val>
                                        </p:tav>
                                      </p:tavLst>
                                    </p:anim>
                                    <p:anim calcmode="lin" valueType="num">
                                      <p:cBhvr>
                                        <p:cTn id="40" dur="500" fill="hold"/>
                                        <p:tgtEl>
                                          <p:spTgt spid="212003"/>
                                        </p:tgtEl>
                                        <p:attrNameLst>
                                          <p:attrName>ppt_y</p:attrName>
                                        </p:attrNameLst>
                                      </p:cBhvr>
                                      <p:tavLst>
                                        <p:tav tm="0">
                                          <p:val>
                                            <p:strVal val="#ppt_y"/>
                                          </p:val>
                                        </p:tav>
                                        <p:tav tm="100000">
                                          <p:val>
                                            <p:strVal val="#ppt_y"/>
                                          </p:val>
                                        </p:tav>
                                      </p:tavLst>
                                    </p:anim>
                                    <p:anim calcmode="lin" valueType="num">
                                      <p:cBhvr>
                                        <p:cTn id="41" dur="500" fill="hold"/>
                                        <p:tgtEl>
                                          <p:spTgt spid="212003"/>
                                        </p:tgtEl>
                                        <p:attrNameLst>
                                          <p:attrName>ppt_w</p:attrName>
                                        </p:attrNameLst>
                                      </p:cBhvr>
                                      <p:tavLst>
                                        <p:tav tm="0">
                                          <p:val>
                                            <p:fltVal val="0"/>
                                          </p:val>
                                        </p:tav>
                                        <p:tav tm="100000">
                                          <p:val>
                                            <p:strVal val="#ppt_w"/>
                                          </p:val>
                                        </p:tav>
                                      </p:tavLst>
                                    </p:anim>
                                    <p:anim calcmode="lin" valueType="num">
                                      <p:cBhvr>
                                        <p:cTn id="42" dur="500" fill="hold"/>
                                        <p:tgtEl>
                                          <p:spTgt spid="212003"/>
                                        </p:tgtEl>
                                        <p:attrNameLst>
                                          <p:attrName>ppt_h</p:attrName>
                                        </p:attrNameLst>
                                      </p:cBhvr>
                                      <p:tavLst>
                                        <p:tav tm="0">
                                          <p:val>
                                            <p:strVal val="#ppt_h"/>
                                          </p:val>
                                        </p:tav>
                                        <p:tav tm="100000">
                                          <p:val>
                                            <p:strVal val="#ppt_h"/>
                                          </p:val>
                                        </p:tav>
                                      </p:tavLst>
                                    </p:anim>
                                  </p:childTnLst>
                                </p:cTn>
                              </p:par>
                            </p:childTnLst>
                          </p:cTn>
                        </p:par>
                        <p:par>
                          <p:cTn id="43" fill="hold">
                            <p:stCondLst>
                              <p:cond delay="500"/>
                            </p:stCondLst>
                            <p:childTnLst>
                              <p:par>
                                <p:cTn id="44" presetID="18" presetClass="entr" presetSubtype="12"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strips(downLef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2015">
                                            <p:txEl>
                                              <p:pRg st="0" end="0"/>
                                            </p:txEl>
                                          </p:spTgt>
                                        </p:tgtEl>
                                        <p:attrNameLst>
                                          <p:attrName>style.visibility</p:attrName>
                                        </p:attrNameLst>
                                      </p:cBhvr>
                                      <p:to>
                                        <p:strVal val="visible"/>
                                      </p:to>
                                    </p:set>
                                    <p:animEffect transition="in" filter="wipe(left)">
                                      <p:cBhvr>
                                        <p:cTn id="51" dur="500"/>
                                        <p:tgtEl>
                                          <p:spTgt spid="212015">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12015">
                                            <p:txEl>
                                              <p:pRg st="1" end="1"/>
                                            </p:txEl>
                                          </p:spTgt>
                                        </p:tgtEl>
                                        <p:attrNameLst>
                                          <p:attrName>style.visibility</p:attrName>
                                        </p:attrNameLst>
                                      </p:cBhvr>
                                      <p:to>
                                        <p:strVal val="visible"/>
                                      </p:to>
                                    </p:set>
                                    <p:animEffect transition="in" filter="wipe(left)">
                                      <p:cBhvr>
                                        <p:cTn id="56" dur="500"/>
                                        <p:tgtEl>
                                          <p:spTgt spid="212015">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12015">
                                            <p:txEl>
                                              <p:pRg st="2" end="2"/>
                                            </p:txEl>
                                          </p:spTgt>
                                        </p:tgtEl>
                                        <p:attrNameLst>
                                          <p:attrName>style.visibility</p:attrName>
                                        </p:attrNameLst>
                                      </p:cBhvr>
                                      <p:to>
                                        <p:strVal val="visible"/>
                                      </p:to>
                                    </p:set>
                                    <p:animEffect transition="in" filter="wipe(left)">
                                      <p:cBhvr>
                                        <p:cTn id="61" dur="500"/>
                                        <p:tgtEl>
                                          <p:spTgt spid="212015">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12"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strips(downLeft)">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002" grpId="0" animBg="1"/>
      <p:bldP spid="212003" grpId="0" animBg="1"/>
      <p:bldP spid="212012" grpId="0" build="p" bldLvl="5"/>
      <p:bldP spid="212013" grpId="0" build="p"/>
      <p:bldP spid="212014" grpId="0"/>
      <p:bldP spid="212015"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4" name="Rectangle 2"/>
          <p:cNvSpPr>
            <a:spLocks noGrp="1" noChangeArrowheads="1"/>
          </p:cNvSpPr>
          <p:nvPr>
            <p:ph type="title" idx="4294967295"/>
          </p:nvPr>
        </p:nvSpPr>
        <p:spPr>
          <a:xfrm>
            <a:off x="1870075" y="163514"/>
            <a:ext cx="8351838" cy="1139825"/>
          </a:xfrm>
        </p:spPr>
        <p:txBody>
          <a:bodyPr/>
          <a:lstStyle/>
          <a:p>
            <a:pPr marL="2341563" indent="-2341563" eaLnBrk="1" hangingPunct="1"/>
            <a:r>
              <a:rPr lang="en-US" sz="2800" b="1" dirty="0"/>
              <a:t>EXAMPLE </a:t>
            </a:r>
            <a:r>
              <a:rPr lang="en-US" sz="3100" b="1" dirty="0"/>
              <a:t>3</a:t>
            </a:r>
            <a:r>
              <a:rPr lang="en-US" sz="2800" b="1" dirty="0"/>
              <a:t>:</a:t>
            </a:r>
            <a:r>
              <a:rPr lang="en-US" sz="2800" dirty="0"/>
              <a:t>  </a:t>
            </a:r>
            <a:r>
              <a:rPr lang="en-US" sz="3100" dirty="0"/>
              <a:t>A Shift in Both Supply </a:t>
            </a:r>
            <a:br>
              <a:rPr lang="en-US" sz="3100" dirty="0"/>
            </a:br>
            <a:r>
              <a:rPr lang="en-US" sz="3100" dirty="0"/>
              <a:t>and Demand</a:t>
            </a:r>
          </a:p>
        </p:txBody>
      </p:sp>
      <p:sp>
        <p:nvSpPr>
          <p:cNvPr id="61445" name="Rectangle 3"/>
          <p:cNvSpPr>
            <a:spLocks noGrp="1" noChangeArrowheads="1"/>
          </p:cNvSpPr>
          <p:nvPr>
            <p:ph type="body" idx="4294967295"/>
          </p:nvPr>
        </p:nvSpPr>
        <p:spPr>
          <a:xfrm>
            <a:off x="1965326" y="2798763"/>
            <a:ext cx="2570163" cy="506412"/>
          </a:xfrm>
        </p:spPr>
        <p:txBody>
          <a:bodyPr/>
          <a:lstStyle/>
          <a:p>
            <a:pPr marL="0" indent="0" eaLnBrk="1" hangingPunct="1">
              <a:buNone/>
            </a:pPr>
            <a:r>
              <a:rPr lang="en-US" sz="2300" b="1"/>
              <a:t>STEP 3</a:t>
            </a:r>
            <a:r>
              <a:rPr lang="en-US" sz="2500"/>
              <a:t>, cont.</a:t>
            </a:r>
          </a:p>
        </p:txBody>
      </p:sp>
      <p:grpSp>
        <p:nvGrpSpPr>
          <p:cNvPr id="2" name="Group 4"/>
          <p:cNvGrpSpPr>
            <a:grpSpLocks/>
          </p:cNvGrpSpPr>
          <p:nvPr/>
        </p:nvGrpSpPr>
        <p:grpSpPr bwMode="auto">
          <a:xfrm>
            <a:off x="5618164" y="1179514"/>
            <a:ext cx="4422775" cy="4111953"/>
            <a:chOff x="2579" y="785"/>
            <a:chExt cx="2786" cy="2423"/>
          </a:xfrm>
        </p:grpSpPr>
        <p:grpSp>
          <p:nvGrpSpPr>
            <p:cNvPr id="3" name="Group 5"/>
            <p:cNvGrpSpPr>
              <a:grpSpLocks/>
            </p:cNvGrpSpPr>
            <p:nvPr/>
          </p:nvGrpSpPr>
          <p:grpSpPr bwMode="auto">
            <a:xfrm>
              <a:off x="2697" y="1037"/>
              <a:ext cx="2409" cy="2049"/>
              <a:chOff x="1098" y="1361"/>
              <a:chExt cx="2116" cy="2027"/>
            </a:xfrm>
          </p:grpSpPr>
          <p:sp>
            <p:nvSpPr>
              <p:cNvPr id="61479" name="Line 6"/>
              <p:cNvSpPr>
                <a:spLocks noChangeShapeType="1"/>
              </p:cNvSpPr>
              <p:nvPr/>
            </p:nvSpPr>
            <p:spPr bwMode="auto">
              <a:xfrm>
                <a:off x="1102" y="1361"/>
                <a:ext cx="0" cy="2025"/>
              </a:xfrm>
              <a:prstGeom prst="line">
                <a:avLst/>
              </a:prstGeom>
              <a:noFill/>
              <a:ln w="12700">
                <a:solidFill>
                  <a:schemeClr val="tx1"/>
                </a:solidFill>
                <a:round/>
                <a:headEnd/>
                <a:tailEnd/>
              </a:ln>
            </p:spPr>
            <p:txBody>
              <a:bodyPr/>
              <a:lstStyle/>
              <a:p>
                <a:endParaRPr lang="en-US">
                  <a:latin typeface="Arial"/>
                  <a:cs typeface="Arial"/>
                </a:endParaRPr>
              </a:p>
            </p:txBody>
          </p:sp>
          <p:sp>
            <p:nvSpPr>
              <p:cNvPr id="61480" name="Line 7"/>
              <p:cNvSpPr>
                <a:spLocks noChangeShapeType="1"/>
              </p:cNvSpPr>
              <p:nvPr/>
            </p:nvSpPr>
            <p:spPr bwMode="auto">
              <a:xfrm>
                <a:off x="1098" y="3388"/>
                <a:ext cx="2116" cy="0"/>
              </a:xfrm>
              <a:prstGeom prst="line">
                <a:avLst/>
              </a:prstGeom>
              <a:noFill/>
              <a:ln w="12700">
                <a:solidFill>
                  <a:schemeClr val="tx1"/>
                </a:solidFill>
                <a:round/>
                <a:headEnd/>
                <a:tailEnd/>
              </a:ln>
            </p:spPr>
            <p:txBody>
              <a:bodyPr/>
              <a:lstStyle/>
              <a:p>
                <a:endParaRPr lang="en-US">
                  <a:latin typeface="Arial"/>
                  <a:cs typeface="Arial"/>
                </a:endParaRPr>
              </a:p>
            </p:txBody>
          </p:sp>
        </p:grpSp>
        <p:sp>
          <p:nvSpPr>
            <p:cNvPr id="61477" name="Text Box 8"/>
            <p:cNvSpPr txBox="1">
              <a:spLocks noChangeArrowheads="1"/>
            </p:cNvSpPr>
            <p:nvPr/>
          </p:nvSpPr>
          <p:spPr bwMode="auto">
            <a:xfrm>
              <a:off x="2579" y="785"/>
              <a:ext cx="267"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P</a:t>
              </a:r>
            </a:p>
          </p:txBody>
        </p:sp>
        <p:sp>
          <p:nvSpPr>
            <p:cNvPr id="61478" name="Text Box 9"/>
            <p:cNvSpPr txBox="1">
              <a:spLocks noChangeArrowheads="1"/>
            </p:cNvSpPr>
            <p:nvPr/>
          </p:nvSpPr>
          <p:spPr bwMode="auto">
            <a:xfrm>
              <a:off x="5075" y="2936"/>
              <a:ext cx="290" cy="272"/>
            </a:xfrm>
            <a:prstGeom prst="rect">
              <a:avLst/>
            </a:prstGeom>
            <a:noFill/>
            <a:ln w="9525">
              <a:noFill/>
              <a:miter lim="800000"/>
              <a:headEnd/>
              <a:tailEnd/>
            </a:ln>
          </p:spPr>
          <p:txBody>
            <a:bodyPr>
              <a:spAutoFit/>
            </a:bodyPr>
            <a:lstStyle/>
            <a:p>
              <a:pPr algn="ctr">
                <a:spcBef>
                  <a:spcPct val="50000"/>
                </a:spcBef>
              </a:pPr>
              <a:r>
                <a:rPr lang="en-US" sz="2400" b="1" i="1">
                  <a:latin typeface="Arial"/>
                  <a:cs typeface="Arial"/>
                </a:rPr>
                <a:t>Q</a:t>
              </a:r>
            </a:p>
          </p:txBody>
        </p:sp>
      </p:grpSp>
      <p:grpSp>
        <p:nvGrpSpPr>
          <p:cNvPr id="4" name="Group 10"/>
          <p:cNvGrpSpPr>
            <a:grpSpLocks/>
          </p:cNvGrpSpPr>
          <p:nvPr/>
        </p:nvGrpSpPr>
        <p:grpSpPr bwMode="auto">
          <a:xfrm>
            <a:off x="6048376" y="1957388"/>
            <a:ext cx="2486025" cy="2901950"/>
            <a:chOff x="2850" y="1233"/>
            <a:chExt cx="1566" cy="1828"/>
          </a:xfrm>
        </p:grpSpPr>
        <p:sp>
          <p:nvSpPr>
            <p:cNvPr id="61474" name="Line 11"/>
            <p:cNvSpPr>
              <a:spLocks noChangeShapeType="1"/>
            </p:cNvSpPr>
            <p:nvPr/>
          </p:nvSpPr>
          <p:spPr bwMode="auto">
            <a:xfrm>
              <a:off x="2850" y="1233"/>
              <a:ext cx="1263" cy="1587"/>
            </a:xfrm>
            <a:prstGeom prst="line">
              <a:avLst/>
            </a:prstGeom>
            <a:noFill/>
            <a:ln w="38100">
              <a:solidFill>
                <a:srgbClr val="003399"/>
              </a:solidFill>
              <a:round/>
              <a:headEnd/>
              <a:tailEnd/>
            </a:ln>
          </p:spPr>
          <p:txBody>
            <a:bodyPr/>
            <a:lstStyle/>
            <a:p>
              <a:endParaRPr lang="en-US">
                <a:latin typeface="Arial"/>
                <a:cs typeface="Arial"/>
              </a:endParaRPr>
            </a:p>
          </p:txBody>
        </p:sp>
        <p:sp>
          <p:nvSpPr>
            <p:cNvPr id="61475" name="Text Box 12"/>
            <p:cNvSpPr txBox="1">
              <a:spLocks noChangeArrowheads="1"/>
            </p:cNvSpPr>
            <p:nvPr/>
          </p:nvSpPr>
          <p:spPr bwMode="auto">
            <a:xfrm>
              <a:off x="4072" y="2773"/>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1</a:t>
              </a:r>
            </a:p>
          </p:txBody>
        </p:sp>
      </p:grpSp>
      <p:grpSp>
        <p:nvGrpSpPr>
          <p:cNvPr id="5" name="Group 13"/>
          <p:cNvGrpSpPr>
            <a:grpSpLocks/>
          </p:cNvGrpSpPr>
          <p:nvPr/>
        </p:nvGrpSpPr>
        <p:grpSpPr bwMode="auto">
          <a:xfrm>
            <a:off x="6392864" y="1625600"/>
            <a:ext cx="1933575" cy="2901950"/>
            <a:chOff x="3067" y="1024"/>
            <a:chExt cx="1218" cy="1828"/>
          </a:xfrm>
        </p:grpSpPr>
        <p:sp>
          <p:nvSpPr>
            <p:cNvPr id="61472" name="Line 14"/>
            <p:cNvSpPr>
              <a:spLocks noChangeShapeType="1"/>
            </p:cNvSpPr>
            <p:nvPr/>
          </p:nvSpPr>
          <p:spPr bwMode="auto">
            <a:xfrm flipV="1">
              <a:off x="3067" y="1278"/>
              <a:ext cx="949" cy="1574"/>
            </a:xfrm>
            <a:prstGeom prst="line">
              <a:avLst/>
            </a:prstGeom>
            <a:noFill/>
            <a:ln w="38100">
              <a:solidFill>
                <a:srgbClr val="003399"/>
              </a:solidFill>
              <a:round/>
              <a:headEnd/>
              <a:tailEnd/>
            </a:ln>
          </p:spPr>
          <p:txBody>
            <a:bodyPr/>
            <a:lstStyle/>
            <a:p>
              <a:endParaRPr lang="en-US">
                <a:latin typeface="Arial"/>
                <a:cs typeface="Arial"/>
              </a:endParaRPr>
            </a:p>
          </p:txBody>
        </p:sp>
        <p:sp>
          <p:nvSpPr>
            <p:cNvPr id="61473" name="Text Box 15"/>
            <p:cNvSpPr txBox="1">
              <a:spLocks noChangeArrowheads="1"/>
            </p:cNvSpPr>
            <p:nvPr/>
          </p:nvSpPr>
          <p:spPr bwMode="auto">
            <a:xfrm>
              <a:off x="3920" y="1024"/>
              <a:ext cx="36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S</a:t>
              </a:r>
              <a:r>
                <a:rPr lang="en-US" sz="2400" baseline="-25000">
                  <a:latin typeface="Arial"/>
                  <a:cs typeface="Arial"/>
                </a:rPr>
                <a:t>1</a:t>
              </a:r>
            </a:p>
          </p:txBody>
        </p:sp>
      </p:grpSp>
      <p:grpSp>
        <p:nvGrpSpPr>
          <p:cNvPr id="6" name="Group 16"/>
          <p:cNvGrpSpPr>
            <a:grpSpLocks/>
          </p:cNvGrpSpPr>
          <p:nvPr/>
        </p:nvGrpSpPr>
        <p:grpSpPr bwMode="auto">
          <a:xfrm>
            <a:off x="5307014" y="3136901"/>
            <a:ext cx="2060575" cy="2332038"/>
            <a:chOff x="2383" y="1976"/>
            <a:chExt cx="1298" cy="1469"/>
          </a:xfrm>
        </p:grpSpPr>
        <p:sp>
          <p:nvSpPr>
            <p:cNvPr id="61467" name="Text Box 17"/>
            <p:cNvSpPr txBox="1">
              <a:spLocks noChangeArrowheads="1"/>
            </p:cNvSpPr>
            <p:nvPr/>
          </p:nvSpPr>
          <p:spPr bwMode="auto">
            <a:xfrm>
              <a:off x="2383" y="1976"/>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1</a:t>
              </a:r>
            </a:p>
          </p:txBody>
        </p:sp>
        <p:sp>
          <p:nvSpPr>
            <p:cNvPr id="61468" name="Oval 18"/>
            <p:cNvSpPr>
              <a:spLocks noChangeArrowheads="1"/>
            </p:cNvSpPr>
            <p:nvPr/>
          </p:nvSpPr>
          <p:spPr bwMode="auto">
            <a:xfrm>
              <a:off x="3481" y="2043"/>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61469" name="Line 19"/>
            <p:cNvSpPr>
              <a:spLocks noChangeShapeType="1"/>
            </p:cNvSpPr>
            <p:nvPr/>
          </p:nvSpPr>
          <p:spPr bwMode="auto">
            <a:xfrm>
              <a:off x="2701" y="2090"/>
              <a:ext cx="823"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61470" name="Line 20"/>
            <p:cNvSpPr>
              <a:spLocks noChangeShapeType="1"/>
            </p:cNvSpPr>
            <p:nvPr/>
          </p:nvSpPr>
          <p:spPr bwMode="auto">
            <a:xfrm>
              <a:off x="3527" y="2088"/>
              <a:ext cx="0" cy="1117"/>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61471" name="Text Box 21"/>
            <p:cNvSpPr txBox="1">
              <a:spLocks noChangeArrowheads="1"/>
            </p:cNvSpPr>
            <p:nvPr/>
          </p:nvSpPr>
          <p:spPr bwMode="auto">
            <a:xfrm>
              <a:off x="3373" y="3212"/>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1</a:t>
              </a:r>
            </a:p>
          </p:txBody>
        </p:sp>
      </p:grpSp>
      <p:grpSp>
        <p:nvGrpSpPr>
          <p:cNvPr id="7" name="Group 22"/>
          <p:cNvGrpSpPr>
            <a:grpSpLocks/>
          </p:cNvGrpSpPr>
          <p:nvPr/>
        </p:nvGrpSpPr>
        <p:grpSpPr bwMode="auto">
          <a:xfrm>
            <a:off x="7567614" y="1633538"/>
            <a:ext cx="1933575" cy="2901950"/>
            <a:chOff x="3520" y="1029"/>
            <a:chExt cx="1218" cy="1828"/>
          </a:xfrm>
        </p:grpSpPr>
        <p:sp>
          <p:nvSpPr>
            <p:cNvPr id="61465" name="Line 23"/>
            <p:cNvSpPr>
              <a:spLocks noChangeShapeType="1"/>
            </p:cNvSpPr>
            <p:nvPr/>
          </p:nvSpPr>
          <p:spPr bwMode="auto">
            <a:xfrm flipV="1">
              <a:off x="3520" y="1283"/>
              <a:ext cx="949" cy="1574"/>
            </a:xfrm>
            <a:prstGeom prst="line">
              <a:avLst/>
            </a:prstGeom>
            <a:noFill/>
            <a:ln w="38100">
              <a:solidFill>
                <a:srgbClr val="FF0000"/>
              </a:solidFill>
              <a:round/>
              <a:headEnd/>
              <a:tailEnd/>
            </a:ln>
          </p:spPr>
          <p:txBody>
            <a:bodyPr/>
            <a:lstStyle/>
            <a:p>
              <a:endParaRPr lang="en-US">
                <a:latin typeface="Arial"/>
                <a:cs typeface="Arial"/>
              </a:endParaRPr>
            </a:p>
          </p:txBody>
        </p:sp>
        <p:sp>
          <p:nvSpPr>
            <p:cNvPr id="61466" name="Text Box 24"/>
            <p:cNvSpPr txBox="1">
              <a:spLocks noChangeArrowheads="1"/>
            </p:cNvSpPr>
            <p:nvPr/>
          </p:nvSpPr>
          <p:spPr bwMode="auto">
            <a:xfrm>
              <a:off x="4373" y="1029"/>
              <a:ext cx="365"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S</a:t>
              </a:r>
              <a:r>
                <a:rPr lang="en-US" sz="2400" baseline="-25000">
                  <a:latin typeface="Arial"/>
                  <a:cs typeface="Arial"/>
                </a:rPr>
                <a:t>2</a:t>
              </a:r>
            </a:p>
          </p:txBody>
        </p:sp>
      </p:grpSp>
      <p:grpSp>
        <p:nvGrpSpPr>
          <p:cNvPr id="8" name="Group 25"/>
          <p:cNvGrpSpPr>
            <a:grpSpLocks/>
          </p:cNvGrpSpPr>
          <p:nvPr/>
        </p:nvGrpSpPr>
        <p:grpSpPr bwMode="auto">
          <a:xfrm>
            <a:off x="6734176" y="1854200"/>
            <a:ext cx="2486025" cy="2901950"/>
            <a:chOff x="3569" y="1168"/>
            <a:chExt cx="1566" cy="1828"/>
          </a:xfrm>
        </p:grpSpPr>
        <p:sp>
          <p:nvSpPr>
            <p:cNvPr id="61463" name="Line 26"/>
            <p:cNvSpPr>
              <a:spLocks noChangeShapeType="1"/>
            </p:cNvSpPr>
            <p:nvPr/>
          </p:nvSpPr>
          <p:spPr bwMode="auto">
            <a:xfrm>
              <a:off x="3569" y="1168"/>
              <a:ext cx="1263" cy="1587"/>
            </a:xfrm>
            <a:prstGeom prst="line">
              <a:avLst/>
            </a:prstGeom>
            <a:noFill/>
            <a:ln w="38100">
              <a:solidFill>
                <a:srgbClr val="FF0000"/>
              </a:solidFill>
              <a:round/>
              <a:headEnd/>
              <a:tailEnd/>
            </a:ln>
          </p:spPr>
          <p:txBody>
            <a:bodyPr/>
            <a:lstStyle/>
            <a:p>
              <a:endParaRPr lang="en-US">
                <a:latin typeface="Arial"/>
                <a:cs typeface="Arial"/>
              </a:endParaRPr>
            </a:p>
          </p:txBody>
        </p:sp>
        <p:sp>
          <p:nvSpPr>
            <p:cNvPr id="61464" name="Text Box 27"/>
            <p:cNvSpPr txBox="1">
              <a:spLocks noChangeArrowheads="1"/>
            </p:cNvSpPr>
            <p:nvPr/>
          </p:nvSpPr>
          <p:spPr bwMode="auto">
            <a:xfrm>
              <a:off x="4791" y="2708"/>
              <a:ext cx="3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D</a:t>
              </a:r>
              <a:r>
                <a:rPr lang="en-US" sz="2400" baseline="-25000">
                  <a:latin typeface="Arial"/>
                  <a:cs typeface="Arial"/>
                </a:rPr>
                <a:t>2</a:t>
              </a:r>
            </a:p>
          </p:txBody>
        </p:sp>
      </p:grpSp>
      <p:sp>
        <p:nvSpPr>
          <p:cNvPr id="216092" name="Line 28"/>
          <p:cNvSpPr>
            <a:spLocks noChangeShapeType="1"/>
          </p:cNvSpPr>
          <p:nvPr/>
        </p:nvSpPr>
        <p:spPr bwMode="auto">
          <a:xfrm>
            <a:off x="7856539" y="2192338"/>
            <a:ext cx="1068387" cy="0"/>
          </a:xfrm>
          <a:prstGeom prst="line">
            <a:avLst/>
          </a:prstGeom>
          <a:noFill/>
          <a:ln w="57150">
            <a:solidFill>
              <a:srgbClr val="A50021"/>
            </a:solidFill>
            <a:round/>
            <a:headEnd/>
            <a:tailEnd type="triangle" w="lg" len="med"/>
          </a:ln>
        </p:spPr>
        <p:txBody>
          <a:bodyPr/>
          <a:lstStyle/>
          <a:p>
            <a:endParaRPr lang="en-US">
              <a:latin typeface="Arial"/>
              <a:cs typeface="Arial"/>
            </a:endParaRPr>
          </a:p>
        </p:txBody>
      </p:sp>
      <p:sp>
        <p:nvSpPr>
          <p:cNvPr id="216093" name="Line 29"/>
          <p:cNvSpPr>
            <a:spLocks noChangeShapeType="1"/>
          </p:cNvSpPr>
          <p:nvPr/>
        </p:nvSpPr>
        <p:spPr bwMode="auto">
          <a:xfrm>
            <a:off x="6305551" y="2190750"/>
            <a:ext cx="646113" cy="0"/>
          </a:xfrm>
          <a:prstGeom prst="line">
            <a:avLst/>
          </a:prstGeom>
          <a:noFill/>
          <a:ln w="57150">
            <a:solidFill>
              <a:srgbClr val="A50021"/>
            </a:solidFill>
            <a:round/>
            <a:headEnd/>
            <a:tailEnd type="triangle" w="lg" len="med"/>
          </a:ln>
        </p:spPr>
        <p:txBody>
          <a:bodyPr/>
          <a:lstStyle/>
          <a:p>
            <a:endParaRPr lang="en-US">
              <a:latin typeface="Arial"/>
              <a:cs typeface="Arial"/>
            </a:endParaRPr>
          </a:p>
        </p:txBody>
      </p:sp>
      <p:grpSp>
        <p:nvGrpSpPr>
          <p:cNvPr id="9" name="Group 38"/>
          <p:cNvGrpSpPr>
            <a:grpSpLocks/>
          </p:cNvGrpSpPr>
          <p:nvPr/>
        </p:nvGrpSpPr>
        <p:grpSpPr bwMode="auto">
          <a:xfrm>
            <a:off x="5178426" y="3532189"/>
            <a:ext cx="3197225" cy="1944688"/>
            <a:chOff x="2302" y="2225"/>
            <a:chExt cx="2014" cy="1225"/>
          </a:xfrm>
        </p:grpSpPr>
        <p:sp>
          <p:nvSpPr>
            <p:cNvPr id="61457" name="Text Box 31"/>
            <p:cNvSpPr txBox="1">
              <a:spLocks noChangeArrowheads="1"/>
            </p:cNvSpPr>
            <p:nvPr/>
          </p:nvSpPr>
          <p:spPr bwMode="auto">
            <a:xfrm>
              <a:off x="2302" y="2280"/>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P</a:t>
              </a:r>
              <a:r>
                <a:rPr lang="en-US" sz="2400" b="1" baseline="-25000">
                  <a:latin typeface="Arial"/>
                  <a:cs typeface="Arial"/>
                </a:rPr>
                <a:t>2</a:t>
              </a:r>
            </a:p>
          </p:txBody>
        </p:sp>
        <p:sp>
          <p:nvSpPr>
            <p:cNvPr id="61458" name="Oval 32"/>
            <p:cNvSpPr>
              <a:spLocks noChangeArrowheads="1"/>
            </p:cNvSpPr>
            <p:nvPr/>
          </p:nvSpPr>
          <p:spPr bwMode="auto">
            <a:xfrm>
              <a:off x="4116" y="2225"/>
              <a:ext cx="88" cy="87"/>
            </a:xfrm>
            <a:prstGeom prst="ellipse">
              <a:avLst/>
            </a:prstGeom>
            <a:solidFill>
              <a:srgbClr val="000000"/>
            </a:solidFill>
            <a:ln w="9525">
              <a:noFill/>
              <a:prstDash val="dash"/>
              <a:round/>
              <a:headEnd/>
              <a:tailEnd/>
            </a:ln>
          </p:spPr>
          <p:txBody>
            <a:bodyPr wrap="none" anchor="ctr"/>
            <a:lstStyle/>
            <a:p>
              <a:endParaRPr lang="en-US">
                <a:latin typeface="Arial"/>
                <a:cs typeface="Arial"/>
              </a:endParaRPr>
            </a:p>
          </p:txBody>
        </p:sp>
        <p:sp>
          <p:nvSpPr>
            <p:cNvPr id="61459" name="Line 33"/>
            <p:cNvSpPr>
              <a:spLocks noChangeShapeType="1"/>
            </p:cNvSpPr>
            <p:nvPr/>
          </p:nvSpPr>
          <p:spPr bwMode="auto">
            <a:xfrm>
              <a:off x="2699" y="2274"/>
              <a:ext cx="1459" cy="0"/>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61460" name="Line 34"/>
            <p:cNvSpPr>
              <a:spLocks noChangeShapeType="1"/>
            </p:cNvSpPr>
            <p:nvPr/>
          </p:nvSpPr>
          <p:spPr bwMode="auto">
            <a:xfrm flipH="1">
              <a:off x="4163" y="2274"/>
              <a:ext cx="0" cy="926"/>
            </a:xfrm>
            <a:prstGeom prst="line">
              <a:avLst/>
            </a:prstGeom>
            <a:noFill/>
            <a:ln w="9525">
              <a:solidFill>
                <a:schemeClr val="tx1"/>
              </a:solidFill>
              <a:prstDash val="lgDash"/>
              <a:round/>
              <a:headEnd/>
              <a:tailEnd/>
            </a:ln>
          </p:spPr>
          <p:txBody>
            <a:bodyPr/>
            <a:lstStyle/>
            <a:p>
              <a:endParaRPr lang="en-US">
                <a:latin typeface="Arial"/>
                <a:cs typeface="Arial"/>
              </a:endParaRPr>
            </a:p>
          </p:txBody>
        </p:sp>
        <p:sp>
          <p:nvSpPr>
            <p:cNvPr id="61461" name="Text Box 35"/>
            <p:cNvSpPr txBox="1">
              <a:spLocks noChangeArrowheads="1"/>
            </p:cNvSpPr>
            <p:nvPr/>
          </p:nvSpPr>
          <p:spPr bwMode="auto">
            <a:xfrm>
              <a:off x="4008" y="3217"/>
              <a:ext cx="308" cy="233"/>
            </a:xfrm>
            <a:prstGeom prst="rect">
              <a:avLst/>
            </a:prstGeom>
            <a:noFill/>
            <a:ln w="9525">
              <a:noFill/>
              <a:miter lim="800000"/>
              <a:headEnd/>
              <a:tailEnd/>
            </a:ln>
          </p:spPr>
          <p:txBody>
            <a:bodyPr lIns="0" tIns="0" rIns="0" bIns="0">
              <a:spAutoFit/>
            </a:bodyPr>
            <a:lstStyle/>
            <a:p>
              <a:pPr algn="ctr">
                <a:spcBef>
                  <a:spcPct val="50000"/>
                </a:spcBef>
              </a:pPr>
              <a:r>
                <a:rPr lang="en-US" sz="2400" b="1" i="1">
                  <a:latin typeface="Arial"/>
                  <a:cs typeface="Arial"/>
                </a:rPr>
                <a:t>Q</a:t>
              </a:r>
              <a:r>
                <a:rPr lang="en-US" sz="2400" b="1" baseline="-25000">
                  <a:latin typeface="Arial"/>
                  <a:cs typeface="Arial"/>
                </a:rPr>
                <a:t>2</a:t>
              </a:r>
            </a:p>
          </p:txBody>
        </p:sp>
        <p:sp>
          <p:nvSpPr>
            <p:cNvPr id="61462" name="Line 36"/>
            <p:cNvSpPr>
              <a:spLocks noChangeShapeType="1"/>
            </p:cNvSpPr>
            <p:nvPr/>
          </p:nvSpPr>
          <p:spPr bwMode="auto">
            <a:xfrm flipH="1">
              <a:off x="2519" y="2278"/>
              <a:ext cx="155" cy="78"/>
            </a:xfrm>
            <a:prstGeom prst="line">
              <a:avLst/>
            </a:prstGeom>
            <a:noFill/>
            <a:ln w="9525">
              <a:solidFill>
                <a:schemeClr val="tx1"/>
              </a:solidFill>
              <a:round/>
              <a:headEnd/>
              <a:tailEnd/>
            </a:ln>
          </p:spPr>
          <p:txBody>
            <a:bodyPr/>
            <a:lstStyle/>
            <a:p>
              <a:endParaRPr lang="en-US">
                <a:latin typeface="Arial"/>
                <a:cs typeface="Arial"/>
              </a:endParaRPr>
            </a:p>
          </p:txBody>
        </p:sp>
      </p:grpSp>
      <p:sp>
        <p:nvSpPr>
          <p:cNvPr id="61455" name="Rectangle 37"/>
          <p:cNvSpPr>
            <a:spLocks noChangeArrowheads="1"/>
          </p:cNvSpPr>
          <p:nvPr/>
        </p:nvSpPr>
        <p:spPr bwMode="auto">
          <a:xfrm>
            <a:off x="1957388" y="944564"/>
            <a:ext cx="3714750" cy="1641475"/>
          </a:xfrm>
          <a:prstGeom prst="rect">
            <a:avLst/>
          </a:prstGeom>
          <a:noFill/>
          <a:ln w="9525">
            <a:noFill/>
            <a:miter lim="800000"/>
            <a:headEnd/>
            <a:tailEnd/>
          </a:ln>
        </p:spPr>
        <p:txBody>
          <a:bodyPr/>
          <a:lstStyle/>
          <a:p>
            <a:pPr>
              <a:spcBef>
                <a:spcPct val="45000"/>
              </a:spcBef>
              <a:buClr>
                <a:srgbClr val="00B85C"/>
              </a:buClr>
              <a:buSzPct val="120000"/>
              <a:buFont typeface="Wingdings" pitchFamily="2" charset="2"/>
              <a:buNone/>
            </a:pPr>
            <a:r>
              <a:rPr lang="en-US" sz="2400" b="1">
                <a:latin typeface="Arial"/>
                <a:cs typeface="Arial"/>
              </a:rPr>
              <a:t>EVENTS:</a:t>
            </a:r>
            <a:r>
              <a:rPr lang="en-US" sz="2400">
                <a:latin typeface="Arial"/>
                <a:cs typeface="Arial"/>
              </a:rPr>
              <a:t>  </a:t>
            </a:r>
            <a:br>
              <a:rPr lang="en-US" sz="2400">
                <a:latin typeface="Arial"/>
                <a:cs typeface="Arial"/>
              </a:rPr>
            </a:br>
            <a:r>
              <a:rPr lang="en-US" sz="2400">
                <a:latin typeface="Arial"/>
                <a:cs typeface="Arial"/>
              </a:rPr>
              <a:t>price of gas rises AND </a:t>
            </a:r>
            <a:br>
              <a:rPr lang="en-US" sz="2400">
                <a:latin typeface="Arial"/>
                <a:cs typeface="Arial"/>
              </a:rPr>
            </a:br>
            <a:r>
              <a:rPr lang="en-US" sz="2400">
                <a:latin typeface="Arial"/>
                <a:cs typeface="Arial"/>
              </a:rPr>
              <a:t>new technology reduces production costs</a:t>
            </a:r>
          </a:p>
        </p:txBody>
      </p:sp>
      <p:sp>
        <p:nvSpPr>
          <p:cNvPr id="216103" name="Rectangle 39"/>
          <p:cNvSpPr>
            <a:spLocks noChangeArrowheads="1"/>
          </p:cNvSpPr>
          <p:nvPr/>
        </p:nvSpPr>
        <p:spPr bwMode="auto">
          <a:xfrm>
            <a:off x="2068514" y="3279776"/>
            <a:ext cx="2543175" cy="1825625"/>
          </a:xfrm>
          <a:prstGeom prst="rect">
            <a:avLst/>
          </a:prstGeom>
          <a:noFill/>
          <a:ln w="9525">
            <a:noFill/>
            <a:miter lim="800000"/>
            <a:headEnd/>
            <a:tailEnd/>
          </a:ln>
        </p:spPr>
        <p:txBody>
          <a:bodyPr/>
          <a:lstStyle/>
          <a:p>
            <a:pPr>
              <a:lnSpc>
                <a:spcPct val="105000"/>
              </a:lnSpc>
              <a:spcBef>
                <a:spcPct val="20000"/>
              </a:spcBef>
              <a:buClr>
                <a:srgbClr val="00B85C"/>
              </a:buClr>
              <a:buSzPct val="120000"/>
              <a:buFont typeface="Wingdings" pitchFamily="2" charset="2"/>
              <a:buNone/>
            </a:pPr>
            <a:r>
              <a:rPr lang="en-US" sz="2500">
                <a:latin typeface="Arial"/>
                <a:cs typeface="Arial"/>
              </a:rPr>
              <a:t>But if supply increases more than demand, </a:t>
            </a:r>
            <a:br>
              <a:rPr lang="en-US" sz="2500">
                <a:latin typeface="Arial"/>
                <a:cs typeface="Arial"/>
              </a:rPr>
            </a:br>
            <a:r>
              <a:rPr lang="en-US" sz="2500" b="1" i="1">
                <a:latin typeface="Arial"/>
                <a:cs typeface="Arial"/>
              </a:rPr>
              <a:t>P</a:t>
            </a:r>
            <a:r>
              <a:rPr lang="en-US" sz="2500">
                <a:latin typeface="Arial"/>
                <a:cs typeface="Arial"/>
              </a:rPr>
              <a:t>  falls. </a:t>
            </a:r>
          </a:p>
        </p:txBody>
      </p:sp>
      <p:pic>
        <p:nvPicPr>
          <p:cNvPr id="3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0939" y="286885"/>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6774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6103">
                                            <p:txEl>
                                              <p:pRg st="0" end="0"/>
                                            </p:txEl>
                                          </p:spTgt>
                                        </p:tgtEl>
                                        <p:attrNameLst>
                                          <p:attrName>style.visibility</p:attrName>
                                        </p:attrNameLst>
                                      </p:cBhvr>
                                      <p:to>
                                        <p:strVal val="visible"/>
                                      </p:to>
                                    </p:set>
                                    <p:animEffect transition="in" filter="wipe(left)">
                                      <p:cBhvr>
                                        <p:cTn id="7" dur="500"/>
                                        <p:tgtEl>
                                          <p:spTgt spid="216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216092"/>
                                        </p:tgtEl>
                                        <p:attrNameLst>
                                          <p:attrName>style.visibility</p:attrName>
                                        </p:attrNameLst>
                                      </p:cBhvr>
                                      <p:to>
                                        <p:strVal val="visible"/>
                                      </p:to>
                                    </p:set>
                                    <p:anim calcmode="lin" valueType="num">
                                      <p:cBhvr>
                                        <p:cTn id="12" dur="500" fill="hold"/>
                                        <p:tgtEl>
                                          <p:spTgt spid="216092"/>
                                        </p:tgtEl>
                                        <p:attrNameLst>
                                          <p:attrName>ppt_x</p:attrName>
                                        </p:attrNameLst>
                                      </p:cBhvr>
                                      <p:tavLst>
                                        <p:tav tm="0">
                                          <p:val>
                                            <p:strVal val="#ppt_x-#ppt_w/2"/>
                                          </p:val>
                                        </p:tav>
                                        <p:tav tm="100000">
                                          <p:val>
                                            <p:strVal val="#ppt_x"/>
                                          </p:val>
                                        </p:tav>
                                      </p:tavLst>
                                    </p:anim>
                                    <p:anim calcmode="lin" valueType="num">
                                      <p:cBhvr>
                                        <p:cTn id="13" dur="500" fill="hold"/>
                                        <p:tgtEl>
                                          <p:spTgt spid="216092"/>
                                        </p:tgtEl>
                                        <p:attrNameLst>
                                          <p:attrName>ppt_y</p:attrName>
                                        </p:attrNameLst>
                                      </p:cBhvr>
                                      <p:tavLst>
                                        <p:tav tm="0">
                                          <p:val>
                                            <p:strVal val="#ppt_y"/>
                                          </p:val>
                                        </p:tav>
                                        <p:tav tm="100000">
                                          <p:val>
                                            <p:strVal val="#ppt_y"/>
                                          </p:val>
                                        </p:tav>
                                      </p:tavLst>
                                    </p:anim>
                                    <p:anim calcmode="lin" valueType="num">
                                      <p:cBhvr>
                                        <p:cTn id="14" dur="500" fill="hold"/>
                                        <p:tgtEl>
                                          <p:spTgt spid="216092"/>
                                        </p:tgtEl>
                                        <p:attrNameLst>
                                          <p:attrName>ppt_w</p:attrName>
                                        </p:attrNameLst>
                                      </p:cBhvr>
                                      <p:tavLst>
                                        <p:tav tm="0">
                                          <p:val>
                                            <p:fltVal val="0"/>
                                          </p:val>
                                        </p:tav>
                                        <p:tav tm="100000">
                                          <p:val>
                                            <p:strVal val="#ppt_w"/>
                                          </p:val>
                                        </p:tav>
                                      </p:tavLst>
                                    </p:anim>
                                    <p:anim calcmode="lin" valueType="num">
                                      <p:cBhvr>
                                        <p:cTn id="15" dur="500" fill="hold"/>
                                        <p:tgtEl>
                                          <p:spTgt spid="216092"/>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18" presetClass="entr" presetSubtype="1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ntr" presetSubtype="8" fill="hold" grpId="0" nodeType="clickEffect">
                                  <p:stCondLst>
                                    <p:cond delay="0"/>
                                  </p:stCondLst>
                                  <p:childTnLst>
                                    <p:set>
                                      <p:cBhvr>
                                        <p:cTn id="23" dur="1" fill="hold">
                                          <p:stCondLst>
                                            <p:cond delay="0"/>
                                          </p:stCondLst>
                                        </p:cTn>
                                        <p:tgtEl>
                                          <p:spTgt spid="216093"/>
                                        </p:tgtEl>
                                        <p:attrNameLst>
                                          <p:attrName>style.visibility</p:attrName>
                                        </p:attrNameLst>
                                      </p:cBhvr>
                                      <p:to>
                                        <p:strVal val="visible"/>
                                      </p:to>
                                    </p:set>
                                    <p:anim calcmode="lin" valueType="num">
                                      <p:cBhvr>
                                        <p:cTn id="24" dur="500" fill="hold"/>
                                        <p:tgtEl>
                                          <p:spTgt spid="216093"/>
                                        </p:tgtEl>
                                        <p:attrNameLst>
                                          <p:attrName>ppt_x</p:attrName>
                                        </p:attrNameLst>
                                      </p:cBhvr>
                                      <p:tavLst>
                                        <p:tav tm="0">
                                          <p:val>
                                            <p:strVal val="#ppt_x-#ppt_w/2"/>
                                          </p:val>
                                        </p:tav>
                                        <p:tav tm="100000">
                                          <p:val>
                                            <p:strVal val="#ppt_x"/>
                                          </p:val>
                                        </p:tav>
                                      </p:tavLst>
                                    </p:anim>
                                    <p:anim calcmode="lin" valueType="num">
                                      <p:cBhvr>
                                        <p:cTn id="25" dur="500" fill="hold"/>
                                        <p:tgtEl>
                                          <p:spTgt spid="216093"/>
                                        </p:tgtEl>
                                        <p:attrNameLst>
                                          <p:attrName>ppt_y</p:attrName>
                                        </p:attrNameLst>
                                      </p:cBhvr>
                                      <p:tavLst>
                                        <p:tav tm="0">
                                          <p:val>
                                            <p:strVal val="#ppt_y"/>
                                          </p:val>
                                        </p:tav>
                                        <p:tav tm="100000">
                                          <p:val>
                                            <p:strVal val="#ppt_y"/>
                                          </p:val>
                                        </p:tav>
                                      </p:tavLst>
                                    </p:anim>
                                    <p:anim calcmode="lin" valueType="num">
                                      <p:cBhvr>
                                        <p:cTn id="26" dur="500" fill="hold"/>
                                        <p:tgtEl>
                                          <p:spTgt spid="216093"/>
                                        </p:tgtEl>
                                        <p:attrNameLst>
                                          <p:attrName>ppt_w</p:attrName>
                                        </p:attrNameLst>
                                      </p:cBhvr>
                                      <p:tavLst>
                                        <p:tav tm="0">
                                          <p:val>
                                            <p:fltVal val="0"/>
                                          </p:val>
                                        </p:tav>
                                        <p:tav tm="100000">
                                          <p:val>
                                            <p:strVal val="#ppt_w"/>
                                          </p:val>
                                        </p:tav>
                                      </p:tavLst>
                                    </p:anim>
                                    <p:anim calcmode="lin" valueType="num">
                                      <p:cBhvr>
                                        <p:cTn id="27" dur="500" fill="hold"/>
                                        <p:tgtEl>
                                          <p:spTgt spid="216093"/>
                                        </p:tgtEl>
                                        <p:attrNameLst>
                                          <p:attrName>ppt_h</p:attrName>
                                        </p:attrNameLst>
                                      </p:cBhvr>
                                      <p:tavLst>
                                        <p:tav tm="0">
                                          <p:val>
                                            <p:strVal val="#ppt_h"/>
                                          </p:val>
                                        </p:tav>
                                        <p:tav tm="100000">
                                          <p:val>
                                            <p:strVal val="#ppt_h"/>
                                          </p:val>
                                        </p:tav>
                                      </p:tavLst>
                                    </p:anim>
                                  </p:childTnLst>
                                </p:cTn>
                              </p:par>
                            </p:childTnLst>
                          </p:cTn>
                        </p:par>
                        <p:par>
                          <p:cTn id="28" fill="hold">
                            <p:stCondLst>
                              <p:cond delay="500"/>
                            </p:stCondLst>
                            <p:childTnLst>
                              <p:par>
                                <p:cTn id="29" presetID="18" presetClass="entr" presetSubtype="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trips(downRigh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strips(downLeft)">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92" grpId="0" animBg="1"/>
      <p:bldP spid="216093" grpId="0" animBg="1"/>
      <p:bldP spid="216103" grpId="0" build="p" bldLvl="5"/>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0" name="Rectangle 4"/>
          <p:cNvSpPr>
            <a:spLocks noGrp="1" noChangeArrowheads="1"/>
          </p:cNvSpPr>
          <p:nvPr>
            <p:ph type="title"/>
          </p:nvPr>
        </p:nvSpPr>
        <p:spPr/>
        <p:txBody>
          <a:bodyPr/>
          <a:lstStyle/>
          <a:p>
            <a:r>
              <a:rPr lang="en-US" dirty="0" smtClean="0"/>
              <a:t>The PPF: So Far</a:t>
            </a:r>
          </a:p>
        </p:txBody>
      </p:sp>
      <p:sp>
        <p:nvSpPr>
          <p:cNvPr id="29701" name="Rectangle 5"/>
          <p:cNvSpPr>
            <a:spLocks noGrp="1" noChangeArrowheads="1"/>
          </p:cNvSpPr>
          <p:nvPr>
            <p:ph idx="1"/>
          </p:nvPr>
        </p:nvSpPr>
        <p:spPr>
          <a:xfrm>
            <a:off x="1043796" y="1905000"/>
            <a:ext cx="10538604" cy="4114800"/>
          </a:xfrm>
        </p:spPr>
        <p:txBody>
          <a:bodyPr/>
          <a:lstStyle/>
          <a:p>
            <a:pPr>
              <a:buNone/>
            </a:pPr>
            <a:r>
              <a:rPr lang="en-US" sz="2800" dirty="0" smtClean="0"/>
              <a:t>Points on the PPF (like </a:t>
            </a:r>
            <a:r>
              <a:rPr lang="en-US" sz="2800" b="1" dirty="0" smtClean="0"/>
              <a:t>A</a:t>
            </a:r>
            <a:r>
              <a:rPr lang="en-US" sz="2800" dirty="0" smtClean="0"/>
              <a:t> &amp; </a:t>
            </a:r>
            <a:r>
              <a:rPr lang="en-US" sz="2800" b="1" dirty="0" smtClean="0"/>
              <a:t>E</a:t>
            </a:r>
            <a:r>
              <a:rPr lang="en-US" sz="2800" dirty="0" smtClean="0"/>
              <a:t>)</a:t>
            </a:r>
          </a:p>
          <a:p>
            <a:pPr marL="506413" lvl="1"/>
            <a:r>
              <a:rPr lang="en-US" sz="2400" dirty="0" smtClean="0"/>
              <a:t>possible</a:t>
            </a:r>
          </a:p>
          <a:p>
            <a:pPr marL="506413" lvl="1"/>
            <a:r>
              <a:rPr lang="en-US" sz="2400" dirty="0" smtClean="0"/>
              <a:t>efficient:  all resources are fully utilized</a:t>
            </a:r>
          </a:p>
          <a:p>
            <a:pPr>
              <a:buNone/>
            </a:pPr>
            <a:r>
              <a:rPr lang="en-US" sz="2800" dirty="0" smtClean="0"/>
              <a:t>Points under the PPF (like </a:t>
            </a:r>
            <a:r>
              <a:rPr lang="en-US" sz="2800" b="1" dirty="0" smtClean="0"/>
              <a:t>F</a:t>
            </a:r>
            <a:r>
              <a:rPr lang="en-US" sz="2800" dirty="0" smtClean="0"/>
              <a:t>) </a:t>
            </a:r>
          </a:p>
          <a:p>
            <a:pPr marL="506413" lvl="1"/>
            <a:r>
              <a:rPr lang="en-US" sz="2400" dirty="0" smtClean="0"/>
              <a:t>possible</a:t>
            </a:r>
          </a:p>
          <a:p>
            <a:pPr marL="506413" lvl="1"/>
            <a:r>
              <a:rPr lang="en-US" sz="2400" dirty="0" smtClean="0"/>
              <a:t>not efficient:  some resources underutilized </a:t>
            </a:r>
            <a:br>
              <a:rPr lang="en-US" sz="2400" dirty="0" smtClean="0"/>
            </a:br>
            <a:r>
              <a:rPr lang="en-US" sz="2400" dirty="0" smtClean="0"/>
              <a:t>(e.g., workers unemployed, factories idle) </a:t>
            </a:r>
          </a:p>
          <a:p>
            <a:pPr>
              <a:buNone/>
            </a:pPr>
            <a:r>
              <a:rPr lang="en-US" sz="2800" dirty="0" smtClean="0"/>
              <a:t>Points above the PPF (like </a:t>
            </a:r>
            <a:r>
              <a:rPr lang="en-US" sz="2800" b="1" dirty="0" smtClean="0"/>
              <a:t>G</a:t>
            </a:r>
            <a:r>
              <a:rPr lang="en-US" sz="2800" dirty="0" smtClean="0"/>
              <a:t>) </a:t>
            </a:r>
          </a:p>
          <a:p>
            <a:pPr marL="506413" lvl="1"/>
            <a:r>
              <a:rPr lang="en-US" sz="2400" dirty="0" smtClean="0"/>
              <a:t>not possible (given the resources and technology available)</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8270" y="3048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62729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wipe(left)">
                                      <p:cBhvr>
                                        <p:cTn id="7" dur="500"/>
                                        <p:tgtEl>
                                          <p:spTgt spid="297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1">
                                            <p:txEl>
                                              <p:pRg st="1" end="1"/>
                                            </p:txEl>
                                          </p:spTgt>
                                        </p:tgtEl>
                                        <p:attrNameLst>
                                          <p:attrName>style.visibility</p:attrName>
                                        </p:attrNameLst>
                                      </p:cBhvr>
                                      <p:to>
                                        <p:strVal val="visible"/>
                                      </p:to>
                                    </p:set>
                                    <p:animEffect transition="in" filter="wipe(left)">
                                      <p:cBhvr>
                                        <p:cTn id="12" dur="500"/>
                                        <p:tgtEl>
                                          <p:spTgt spid="297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animEffect transition="in" filter="wipe(left)">
                                      <p:cBhvr>
                                        <p:cTn id="17" dur="500"/>
                                        <p:tgtEl>
                                          <p:spTgt spid="297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1">
                                            <p:txEl>
                                              <p:pRg st="3" end="3"/>
                                            </p:txEl>
                                          </p:spTgt>
                                        </p:tgtEl>
                                        <p:attrNameLst>
                                          <p:attrName>style.visibility</p:attrName>
                                        </p:attrNameLst>
                                      </p:cBhvr>
                                      <p:to>
                                        <p:strVal val="visible"/>
                                      </p:to>
                                    </p:set>
                                    <p:animEffect transition="in" filter="wipe(left)">
                                      <p:cBhvr>
                                        <p:cTn id="22" dur="500"/>
                                        <p:tgtEl>
                                          <p:spTgt spid="297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01">
                                            <p:txEl>
                                              <p:pRg st="4" end="4"/>
                                            </p:txEl>
                                          </p:spTgt>
                                        </p:tgtEl>
                                        <p:attrNameLst>
                                          <p:attrName>style.visibility</p:attrName>
                                        </p:attrNameLst>
                                      </p:cBhvr>
                                      <p:to>
                                        <p:strVal val="visible"/>
                                      </p:to>
                                    </p:set>
                                    <p:animEffect transition="in" filter="wipe(left)">
                                      <p:cBhvr>
                                        <p:cTn id="27" dur="500"/>
                                        <p:tgtEl>
                                          <p:spTgt spid="2970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701">
                                            <p:txEl>
                                              <p:pRg st="5" end="5"/>
                                            </p:txEl>
                                          </p:spTgt>
                                        </p:tgtEl>
                                        <p:attrNameLst>
                                          <p:attrName>style.visibility</p:attrName>
                                        </p:attrNameLst>
                                      </p:cBhvr>
                                      <p:to>
                                        <p:strVal val="visible"/>
                                      </p:to>
                                    </p:set>
                                    <p:animEffect transition="in" filter="wipe(left)">
                                      <p:cBhvr>
                                        <p:cTn id="32" dur="500"/>
                                        <p:tgtEl>
                                          <p:spTgt spid="2970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1">
                                            <p:txEl>
                                              <p:pRg st="6" end="6"/>
                                            </p:txEl>
                                          </p:spTgt>
                                        </p:tgtEl>
                                        <p:attrNameLst>
                                          <p:attrName>style.visibility</p:attrName>
                                        </p:attrNameLst>
                                      </p:cBhvr>
                                      <p:to>
                                        <p:strVal val="visible"/>
                                      </p:to>
                                    </p:set>
                                    <p:animEffect transition="in" filter="wipe(left)">
                                      <p:cBhvr>
                                        <p:cTn id="37" dur="500"/>
                                        <p:tgtEl>
                                          <p:spTgt spid="297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701">
                                            <p:txEl>
                                              <p:pRg st="7" end="7"/>
                                            </p:txEl>
                                          </p:spTgt>
                                        </p:tgtEl>
                                        <p:attrNameLst>
                                          <p:attrName>style.visibility</p:attrName>
                                        </p:attrNameLst>
                                      </p:cBhvr>
                                      <p:to>
                                        <p:strVal val="visible"/>
                                      </p:to>
                                    </p:set>
                                    <p:animEffect transition="in" filter="wipe(left)">
                                      <p:cBhvr>
                                        <p:cTn id="42" dur="500"/>
                                        <p:tgtEl>
                                          <p:spTgt spid="2970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uild="p" bldLvl="4"/>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dirty="0" smtClean="0"/>
              <a:t>The PPF </a:t>
            </a:r>
            <a:r>
              <a:rPr lang="en-US" dirty="0"/>
              <a:t>&amp;</a:t>
            </a:r>
            <a:r>
              <a:rPr lang="en-US" dirty="0" smtClean="0"/>
              <a:t> Opportunity Cost</a:t>
            </a:r>
          </a:p>
        </p:txBody>
      </p:sp>
      <p:sp>
        <p:nvSpPr>
          <p:cNvPr id="92163" name="Rectangle 3"/>
          <p:cNvSpPr>
            <a:spLocks noGrp="1" noChangeArrowheads="1"/>
          </p:cNvSpPr>
          <p:nvPr>
            <p:ph idx="1"/>
          </p:nvPr>
        </p:nvSpPr>
        <p:spPr/>
        <p:txBody>
          <a:bodyPr/>
          <a:lstStyle/>
          <a:p>
            <a:r>
              <a:rPr lang="en-US" sz="2800" dirty="0" smtClean="0"/>
              <a:t>Recall: The </a:t>
            </a:r>
            <a:r>
              <a:rPr lang="en-US" sz="2800" b="1" dirty="0" smtClean="0">
                <a:solidFill>
                  <a:srgbClr val="FF0000"/>
                </a:solidFill>
              </a:rPr>
              <a:t>opportunity cost</a:t>
            </a:r>
            <a:r>
              <a:rPr lang="en-US" sz="2800" dirty="0" smtClean="0"/>
              <a:t> of an item </a:t>
            </a:r>
            <a:br>
              <a:rPr lang="en-US" sz="2800" dirty="0" smtClean="0"/>
            </a:br>
            <a:r>
              <a:rPr lang="en-US" sz="2800" dirty="0" smtClean="0"/>
              <a:t>is what must be given up to obtain that item.  </a:t>
            </a:r>
          </a:p>
          <a:p>
            <a:r>
              <a:rPr lang="en-US" sz="2800" dirty="0" smtClean="0"/>
              <a:t>Moving along a PPF involves shifting resources (e.g., labor) from the production of one good to the other.   </a:t>
            </a:r>
          </a:p>
          <a:p>
            <a:r>
              <a:rPr lang="en-US" sz="2800" dirty="0" smtClean="0"/>
              <a:t>Society faces a tradeoff: Getting more of one good requires sacrificing some of the other.  </a:t>
            </a:r>
          </a:p>
          <a:p>
            <a:r>
              <a:rPr lang="en-US" sz="2800" dirty="0" smtClean="0"/>
              <a:t>The slope of the PPF tells you the opportunity cost of one good in terms of the other. </a:t>
            </a:r>
          </a:p>
          <a:p>
            <a:endParaRPr lang="en-US" dirty="0" smtClean="0"/>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8899" y="2921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9731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wipe(left)">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wipe(left)">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wipe(left)">
                                      <p:cBhvr>
                                        <p:cTn id="17" dur="500"/>
                                        <p:tgtEl>
                                          <p:spTgt spid="92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wipe(left)">
                                      <p:cBhvr>
                                        <p:cTn id="22" dur="500"/>
                                        <p:tgtEl>
                                          <p:spTgt spid="921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bldLvl="5"/>
    </p:bldLst>
  </p:timing>
</p:sld>
</file>

<file path=ppt/tags/tag1.xml><?xml version="1.0" encoding="utf-8"?>
<p:tagLst xmlns:a="http://schemas.openxmlformats.org/drawingml/2006/main" xmlns:r="http://schemas.openxmlformats.org/officeDocument/2006/relationships" xmlns:p="http://schemas.openxmlformats.org/presentationml/2006/main">
  <p:tag name="TITLE" val=""/>
  <p:tag name="CHARTLABELS" val=""/>
  <p:tag name="VALUES" val=" "/>
</p:tagLst>
</file>

<file path=ppt/tags/tag10.xml><?xml version="1.0" encoding="utf-8"?>
<p:tagLst xmlns:a="http://schemas.openxmlformats.org/drawingml/2006/main" xmlns:r="http://schemas.openxmlformats.org/officeDocument/2006/relationships" xmlns:p="http://schemas.openxmlformats.org/presentationml/2006/main">
  <p:tag name="VALUES" val=" "/>
  <p:tag name="TITLE" val=""/>
  <p:tag name="CHARTLABELS" val=""/>
</p:tagLst>
</file>

<file path=ppt/tags/tag11.xml><?xml version="1.0" encoding="utf-8"?>
<p:tagLst xmlns:a="http://schemas.openxmlformats.org/drawingml/2006/main" xmlns:r="http://schemas.openxmlformats.org/officeDocument/2006/relationships" xmlns:p="http://schemas.openxmlformats.org/presentationml/2006/main">
  <p:tag name="VALUES" val=" "/>
  <p:tag name="TITLE" val=""/>
  <p:tag name="CHARTLABELS" val=""/>
</p:tagLst>
</file>

<file path=ppt/tags/tag12.xml><?xml version="1.0" encoding="utf-8"?>
<p:tagLst xmlns:a="http://schemas.openxmlformats.org/drawingml/2006/main" xmlns:r="http://schemas.openxmlformats.org/officeDocument/2006/relationships" xmlns:p="http://schemas.openxmlformats.org/presentationml/2006/main">
  <p:tag name="VALUES" val=" "/>
  <p:tag name="TITLE" val=""/>
  <p:tag name="CHARTLABELS" val=""/>
</p:tagLst>
</file>

<file path=ppt/tags/tag2.xml><?xml version="1.0" encoding="utf-8"?>
<p:tagLst xmlns:a="http://schemas.openxmlformats.org/drawingml/2006/main" xmlns:r="http://schemas.openxmlformats.org/officeDocument/2006/relationships" xmlns:p="http://schemas.openxmlformats.org/presentationml/2006/main">
  <p:tag name="TBTEXT" val=""/>
  <p:tag name="VALUES" val=" "/>
  <p:tag name="TITLE" val=""/>
  <p:tag name="CHARTLABELS" val=""/>
</p:tagLst>
</file>

<file path=ppt/tags/tag3.xml><?xml version="1.0" encoding="utf-8"?>
<p:tagLst xmlns:a="http://schemas.openxmlformats.org/drawingml/2006/main" xmlns:r="http://schemas.openxmlformats.org/officeDocument/2006/relationships" xmlns:p="http://schemas.openxmlformats.org/presentationml/2006/main">
  <p:tag name="TBTEXT" val=""/>
  <p:tag name="VALUES" val=" "/>
  <p:tag name="TITLE" val=""/>
  <p:tag name="CHARTLABELS" val=""/>
</p:tagLst>
</file>

<file path=ppt/tags/tag4.xml><?xml version="1.0" encoding="utf-8"?>
<p:tagLst xmlns:a="http://schemas.openxmlformats.org/drawingml/2006/main" xmlns:r="http://schemas.openxmlformats.org/officeDocument/2006/relationships" xmlns:p="http://schemas.openxmlformats.org/presentationml/2006/main">
  <p:tag name="VALUES" val=" "/>
  <p:tag name="TITLE" val=""/>
  <p:tag name="CHARTLABELS" val=""/>
</p:tagLst>
</file>

<file path=ppt/tags/tag5.xml><?xml version="1.0" encoding="utf-8"?>
<p:tagLst xmlns:a="http://schemas.openxmlformats.org/drawingml/2006/main" xmlns:r="http://schemas.openxmlformats.org/officeDocument/2006/relationships" xmlns:p="http://schemas.openxmlformats.org/presentationml/2006/main">
  <p:tag name="VALUES" val=" "/>
  <p:tag name="TITLE" val=""/>
  <p:tag name="CHARTLABELS" val=""/>
</p:tagLst>
</file>

<file path=ppt/tags/tag6.xml><?xml version="1.0" encoding="utf-8"?>
<p:tagLst xmlns:a="http://schemas.openxmlformats.org/drawingml/2006/main" xmlns:r="http://schemas.openxmlformats.org/officeDocument/2006/relationships" xmlns:p="http://schemas.openxmlformats.org/presentationml/2006/main">
  <p:tag name="TBTEXT" val=""/>
  <p:tag name="VALUES" val=" "/>
  <p:tag name="TITLE" val=""/>
  <p:tag name="CHARTLABELS" val=""/>
</p:tagLst>
</file>

<file path=ppt/tags/tag7.xml><?xml version="1.0" encoding="utf-8"?>
<p:tagLst xmlns:a="http://schemas.openxmlformats.org/drawingml/2006/main" xmlns:r="http://schemas.openxmlformats.org/officeDocument/2006/relationships" xmlns:p="http://schemas.openxmlformats.org/presentationml/2006/main">
  <p:tag name="VALUES" val=" "/>
  <p:tag name="TITLE" val=""/>
  <p:tag name="CHARTLABELS" val=""/>
</p:tagLst>
</file>

<file path=ppt/tags/tag8.xml><?xml version="1.0" encoding="utf-8"?>
<p:tagLst xmlns:a="http://schemas.openxmlformats.org/drawingml/2006/main" xmlns:r="http://schemas.openxmlformats.org/officeDocument/2006/relationships" xmlns:p="http://schemas.openxmlformats.org/presentationml/2006/main">
  <p:tag name="VALUES" val=" "/>
  <p:tag name="TITLE" val=""/>
  <p:tag name="CHARTLABELS" val=""/>
</p:tagLst>
</file>

<file path=ppt/tags/tag9.xml><?xml version="1.0" encoding="utf-8"?>
<p:tagLst xmlns:a="http://schemas.openxmlformats.org/drawingml/2006/main" xmlns:r="http://schemas.openxmlformats.org/officeDocument/2006/relationships" xmlns:p="http://schemas.openxmlformats.org/presentationml/2006/main">
  <p:tag name="VALUES" val=" "/>
  <p:tag name="TITLE" val=""/>
  <p:tag name="CHARTLABELS" val=""/>
</p:tagLst>
</file>

<file path=ppt/theme/theme1.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Tahoma" pitchFamily="34" charset="0"/>
            <a:cs typeface="Times New Roman" pitchFamily="18"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5663</Words>
  <Application>Microsoft Office PowerPoint</Application>
  <PresentationFormat>Widescreen</PresentationFormat>
  <Paragraphs>1032</Paragraphs>
  <Slides>78</Slides>
  <Notes>74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2</vt:i4>
      </vt:variant>
      <vt:variant>
        <vt:lpstr>Slide Titles</vt:lpstr>
      </vt:variant>
      <vt:variant>
        <vt:i4>78</vt:i4>
      </vt:variant>
    </vt:vector>
  </HeadingPairs>
  <TitlesOfParts>
    <vt:vector size="88" baseType="lpstr">
      <vt:lpstr>Arial</vt:lpstr>
      <vt:lpstr>Calibri</vt:lpstr>
      <vt:lpstr>Tahoma</vt:lpstr>
      <vt:lpstr>Times New Roman</vt:lpstr>
      <vt:lpstr>Verdana</vt:lpstr>
      <vt:lpstr>Wingdings</vt:lpstr>
      <vt:lpstr>Ocean</vt:lpstr>
      <vt:lpstr>1_Ocean</vt:lpstr>
      <vt:lpstr>Worksheet</vt:lpstr>
      <vt:lpstr>Chart</vt:lpstr>
      <vt:lpstr>PowerPoint Presentation</vt:lpstr>
      <vt:lpstr>Microeconomics</vt:lpstr>
      <vt:lpstr>The Production Possibilities Frontier</vt:lpstr>
      <vt:lpstr>Production Possibilities Frontier Example</vt:lpstr>
      <vt:lpstr>Production Possibilities Frontier Example</vt:lpstr>
      <vt:lpstr>PPF &amp; Efficiency</vt:lpstr>
      <vt:lpstr>PPF &amp; Impossibility (given resource &amp; technological constraints)</vt:lpstr>
      <vt:lpstr>The PPF: So Far</vt:lpstr>
      <vt:lpstr>The PPF &amp; Opportunity Cost</vt:lpstr>
      <vt:lpstr>The PPF &amp; Opportunity Cost</vt:lpstr>
      <vt:lpstr>PPF &amp; Opportunity Cost</vt:lpstr>
      <vt:lpstr>Economic Growth and the PPF</vt:lpstr>
      <vt:lpstr>The Shape of the PPF</vt:lpstr>
      <vt:lpstr>Why the PPF Might Be Bow-Shaped</vt:lpstr>
      <vt:lpstr>Why the PPF Might Be Bow-Shaped</vt:lpstr>
      <vt:lpstr>Why the PPF Might Be Bow-Shaped</vt:lpstr>
      <vt:lpstr>Why the PPF Might Be Bow-Shaped</vt:lpstr>
      <vt:lpstr>The PPF:  A Summary</vt:lpstr>
      <vt:lpstr>Trade (&amp; International Trade)</vt:lpstr>
      <vt:lpstr>Trade (&amp; International Trade)</vt:lpstr>
      <vt:lpstr>U.S. Production Possibilities</vt:lpstr>
      <vt:lpstr>The U.S. PPF</vt:lpstr>
      <vt:lpstr>The U.S. Without Trade</vt:lpstr>
      <vt:lpstr>Japan Production Possibilities</vt:lpstr>
      <vt:lpstr>Japan’s PPF</vt:lpstr>
      <vt:lpstr>Japan Without Trade</vt:lpstr>
      <vt:lpstr>Consumption With and Without Trade</vt:lpstr>
      <vt:lpstr>U.S. Production With Trade</vt:lpstr>
      <vt:lpstr>Japan’s Production With Trade</vt:lpstr>
      <vt:lpstr>U.S. Consumption With Trade</vt:lpstr>
      <vt:lpstr>Japan’s Consumption With Trade</vt:lpstr>
      <vt:lpstr>Trade Makes Both Countries Better Off</vt:lpstr>
      <vt:lpstr>Where Do These Gains Come From?</vt:lpstr>
      <vt:lpstr>Where Do These Gains Come From?</vt:lpstr>
      <vt:lpstr>Two Measures of the Cost of a Good</vt:lpstr>
      <vt:lpstr>Opportunity Cost &amp; Comparative Advantage</vt:lpstr>
      <vt:lpstr>Opportunity Cost &amp; Comparative Advantage</vt:lpstr>
      <vt:lpstr>Comparative Advantage &amp; Trade</vt:lpstr>
      <vt:lpstr>Markets and Competition</vt:lpstr>
      <vt:lpstr>Demand</vt:lpstr>
      <vt:lpstr>The Demand Schedule</vt:lpstr>
      <vt:lpstr>Helen’s Demand Schedule &amp; Curve</vt:lpstr>
      <vt:lpstr>Demand Curve Shifters</vt:lpstr>
      <vt:lpstr>Demand Curve Shifters:  # of Buyers</vt:lpstr>
      <vt:lpstr>Demand Curve Shifters:  # of Buyers</vt:lpstr>
      <vt:lpstr>Demand Curve Shifters:  Income</vt:lpstr>
      <vt:lpstr>Demand Curve Shifters: Prices of Related Goods</vt:lpstr>
      <vt:lpstr>Demand Curve Shifters: Prices of Related Goods</vt:lpstr>
      <vt:lpstr>Demand Curve Shifters: Tastes</vt:lpstr>
      <vt:lpstr>Demand Curve Shifters: Expectations</vt:lpstr>
      <vt:lpstr>Summary:  Variables That Influence Buyers</vt:lpstr>
      <vt:lpstr>Supply</vt:lpstr>
      <vt:lpstr>The Supply Schedule</vt:lpstr>
      <vt:lpstr>Starbucks’ Supply Schedule &amp; Curve</vt:lpstr>
      <vt:lpstr>Supply Curve Shifters</vt:lpstr>
      <vt:lpstr>Supply Curve Shifters: Input Prices (Business costs)</vt:lpstr>
      <vt:lpstr>Supply Curve Shifters:  Input Prices</vt:lpstr>
      <vt:lpstr>Supply Curve Shifters:  Technology</vt:lpstr>
      <vt:lpstr>Supply Curve Shifters:  # of Sellers  </vt:lpstr>
      <vt:lpstr>Supply Curve Shifters:  Expectations </vt:lpstr>
      <vt:lpstr>Summary:  Variables that Influence Sellers</vt:lpstr>
      <vt:lpstr>Supply &amp; Demand Together</vt:lpstr>
      <vt:lpstr>Equilibrium price: the price that equates quantity supplied with quantity demanded </vt:lpstr>
      <vt:lpstr>Equilibrium quantity: the quantity supplied &amp; demanded at the equilibrium price </vt:lpstr>
      <vt:lpstr>Excess Supply</vt:lpstr>
      <vt:lpstr>Excess Supply</vt:lpstr>
      <vt:lpstr>Excess Supply</vt:lpstr>
      <vt:lpstr>Excess Demand</vt:lpstr>
      <vt:lpstr>Excess Demand</vt:lpstr>
      <vt:lpstr>Excess Demand</vt:lpstr>
      <vt:lpstr>3 Steps to Analyzing Changes in Equilibrium</vt:lpstr>
      <vt:lpstr>EXAMPLE:  The Market for Hybrid Cars </vt:lpstr>
      <vt:lpstr>EXAMPLE 1:  A Shift in Demand </vt:lpstr>
      <vt:lpstr>EXAMPLE 1:  A Shift in Demand </vt:lpstr>
      <vt:lpstr>Terms for Shift vs. Movement Along Curve</vt:lpstr>
      <vt:lpstr>EXAMPLE 2:  A Shift in Supply </vt:lpstr>
      <vt:lpstr>EXAMPLE 3:  A Shift in Both Supply  and Demand</vt:lpstr>
      <vt:lpstr>EXAMPLE 3:  A Shift in Both Supply  and Demand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Microeconomics</dc:title>
  <dc:creator>Stephen Weir</dc:creator>
  <cp:lastModifiedBy>Stephen Weir</cp:lastModifiedBy>
  <cp:revision>29</cp:revision>
  <cp:lastPrinted>2018-11-09T08:48:05Z</cp:lastPrinted>
  <dcterms:created xsi:type="dcterms:W3CDTF">2018-01-17T15:28:59Z</dcterms:created>
  <dcterms:modified xsi:type="dcterms:W3CDTF">2018-11-09T12:04:33Z</dcterms:modified>
</cp:coreProperties>
</file>